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73" r:id="rId6"/>
    <p:sldId id="282" r:id="rId7"/>
    <p:sldId id="301" r:id="rId8"/>
    <p:sldId id="283" r:id="rId9"/>
    <p:sldId id="299" r:id="rId10"/>
    <p:sldId id="258" r:id="rId11"/>
    <p:sldId id="277" r:id="rId12"/>
    <p:sldId id="302" r:id="rId13"/>
    <p:sldId id="303" r:id="rId14"/>
    <p:sldId id="304" r:id="rId15"/>
    <p:sldId id="305" r:id="rId16"/>
    <p:sldId id="260" r:id="rId17"/>
    <p:sldId id="300" r:id="rId18"/>
    <p:sldId id="278" r:id="rId19"/>
    <p:sldId id="280"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4" autoAdjust="0"/>
  </p:normalViewPr>
  <p:slideViewPr>
    <p:cSldViewPr>
      <p:cViewPr varScale="1">
        <p:scale>
          <a:sx n="96" d="100"/>
          <a:sy n="96" d="100"/>
        </p:scale>
        <p:origin x="4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oar" userId="ca1c0afd-9543-4349-baf9-fd9873f31d4e" providerId="ADAL" clId="{A821C8F5-9F62-49EE-AF9C-CB9D113D3064}"/>
    <pc:docChg chg="custSel modSld">
      <pc:chgData name="Mark Hoar" userId="ca1c0afd-9543-4349-baf9-fd9873f31d4e" providerId="ADAL" clId="{A821C8F5-9F62-49EE-AF9C-CB9D113D3064}" dt="2025-02-07T15:48:09.788" v="54"/>
      <pc:docMkLst>
        <pc:docMk/>
      </pc:docMkLst>
      <pc:sldChg chg="modAnim">
        <pc:chgData name="Mark Hoar" userId="ca1c0afd-9543-4349-baf9-fd9873f31d4e" providerId="ADAL" clId="{A821C8F5-9F62-49EE-AF9C-CB9D113D3064}" dt="2025-02-07T15:46:30.961" v="38"/>
        <pc:sldMkLst>
          <pc:docMk/>
          <pc:sldMk cId="27890667" sldId="258"/>
        </pc:sldMkLst>
      </pc:sldChg>
      <pc:sldChg chg="modSp">
        <pc:chgData name="Mark Hoar" userId="ca1c0afd-9543-4349-baf9-fd9873f31d4e" providerId="ADAL" clId="{A821C8F5-9F62-49EE-AF9C-CB9D113D3064}" dt="2025-02-07T15:42:23.368" v="6" actId="14861"/>
        <pc:sldMkLst>
          <pc:docMk/>
          <pc:sldMk cId="2815836280" sldId="277"/>
        </pc:sldMkLst>
        <pc:picChg chg="mod">
          <ac:chgData name="Mark Hoar" userId="ca1c0afd-9543-4349-baf9-fd9873f31d4e" providerId="ADAL" clId="{A821C8F5-9F62-49EE-AF9C-CB9D113D3064}" dt="2025-02-07T15:42:19.999" v="2" actId="14861"/>
          <ac:picMkLst>
            <pc:docMk/>
            <pc:sldMk cId="2815836280" sldId="277"/>
            <ac:picMk id="4" creationId="{CA3A0C8C-3BCE-4B67-BBF4-4D3296485A1A}"/>
          </ac:picMkLst>
        </pc:picChg>
        <pc:picChg chg="mod">
          <ac:chgData name="Mark Hoar" userId="ca1c0afd-9543-4349-baf9-fd9873f31d4e" providerId="ADAL" clId="{A821C8F5-9F62-49EE-AF9C-CB9D113D3064}" dt="2025-02-07T15:42:22.675" v="5" actId="14861"/>
          <ac:picMkLst>
            <pc:docMk/>
            <pc:sldMk cId="2815836280" sldId="277"/>
            <ac:picMk id="4099" creationId="{00000000-0000-0000-0000-000000000000}"/>
          </ac:picMkLst>
        </pc:picChg>
        <pc:picChg chg="mod">
          <ac:chgData name="Mark Hoar" userId="ca1c0afd-9543-4349-baf9-fd9873f31d4e" providerId="ADAL" clId="{A821C8F5-9F62-49EE-AF9C-CB9D113D3064}" dt="2025-02-07T15:42:23.368" v="6" actId="14861"/>
          <ac:picMkLst>
            <pc:docMk/>
            <pc:sldMk cId="2815836280" sldId="277"/>
            <ac:picMk id="4100" creationId="{00000000-0000-0000-0000-000000000000}"/>
          </ac:picMkLst>
        </pc:picChg>
        <pc:picChg chg="mod">
          <ac:chgData name="Mark Hoar" userId="ca1c0afd-9543-4349-baf9-fd9873f31d4e" providerId="ADAL" clId="{A821C8F5-9F62-49EE-AF9C-CB9D113D3064}" dt="2025-02-07T15:42:21.853" v="4" actId="14861"/>
          <ac:picMkLst>
            <pc:docMk/>
            <pc:sldMk cId="2815836280" sldId="277"/>
            <ac:picMk id="4101" creationId="{00000000-0000-0000-0000-000000000000}"/>
          </ac:picMkLst>
        </pc:picChg>
        <pc:picChg chg="mod">
          <ac:chgData name="Mark Hoar" userId="ca1c0afd-9543-4349-baf9-fd9873f31d4e" providerId="ADAL" clId="{A821C8F5-9F62-49EE-AF9C-CB9D113D3064}" dt="2025-02-07T15:42:20.910" v="3" actId="14861"/>
          <ac:picMkLst>
            <pc:docMk/>
            <pc:sldMk cId="2815836280" sldId="277"/>
            <ac:picMk id="4102" creationId="{00000000-0000-0000-0000-000000000000}"/>
          </ac:picMkLst>
        </pc:picChg>
      </pc:sldChg>
      <pc:sldChg chg="modSp">
        <pc:chgData name="Mark Hoar" userId="ca1c0afd-9543-4349-baf9-fd9873f31d4e" providerId="ADAL" clId="{A821C8F5-9F62-49EE-AF9C-CB9D113D3064}" dt="2025-02-07T15:45:15.336" v="36" actId="313"/>
        <pc:sldMkLst>
          <pc:docMk/>
          <pc:sldMk cId="1431564097" sldId="282"/>
        </pc:sldMkLst>
        <pc:spChg chg="mod">
          <ac:chgData name="Mark Hoar" userId="ca1c0afd-9543-4349-baf9-fd9873f31d4e" providerId="ADAL" clId="{A821C8F5-9F62-49EE-AF9C-CB9D113D3064}" dt="2025-02-07T15:45:15.336" v="36" actId="313"/>
          <ac:spMkLst>
            <pc:docMk/>
            <pc:sldMk cId="1431564097" sldId="282"/>
            <ac:spMk id="7" creationId="{00000000-0000-0000-0000-000000000000}"/>
          </ac:spMkLst>
        </pc:spChg>
      </pc:sldChg>
      <pc:sldChg chg="modSp">
        <pc:chgData name="Mark Hoar" userId="ca1c0afd-9543-4349-baf9-fd9873f31d4e" providerId="ADAL" clId="{A821C8F5-9F62-49EE-AF9C-CB9D113D3064}" dt="2025-02-07T15:42:14.669" v="1" actId="14861"/>
        <pc:sldMkLst>
          <pc:docMk/>
          <pc:sldMk cId="792524335" sldId="299"/>
        </pc:sldMkLst>
        <pc:picChg chg="mod">
          <ac:chgData name="Mark Hoar" userId="ca1c0afd-9543-4349-baf9-fd9873f31d4e" providerId="ADAL" clId="{A821C8F5-9F62-49EE-AF9C-CB9D113D3064}" dt="2025-02-07T15:42:10.969" v="0" actId="14861"/>
          <ac:picMkLst>
            <pc:docMk/>
            <pc:sldMk cId="792524335" sldId="299"/>
            <ac:picMk id="2" creationId="{CF2CB124-5E80-44CC-86C4-97F8B7C28707}"/>
          </ac:picMkLst>
        </pc:picChg>
        <pc:picChg chg="mod">
          <ac:chgData name="Mark Hoar" userId="ca1c0afd-9543-4349-baf9-fd9873f31d4e" providerId="ADAL" clId="{A821C8F5-9F62-49EE-AF9C-CB9D113D3064}" dt="2025-02-07T15:42:14.669" v="1" actId="14861"/>
          <ac:picMkLst>
            <pc:docMk/>
            <pc:sldMk cId="792524335" sldId="299"/>
            <ac:picMk id="3" creationId="{57099E42-CB3A-434D-AB3A-3A0D4C6D443C}"/>
          </ac:picMkLst>
        </pc:picChg>
      </pc:sldChg>
      <pc:sldChg chg="modSp">
        <pc:chgData name="Mark Hoar" userId="ca1c0afd-9543-4349-baf9-fd9873f31d4e" providerId="ADAL" clId="{A821C8F5-9F62-49EE-AF9C-CB9D113D3064}" dt="2025-02-07T15:42:57.129" v="26" actId="14861"/>
        <pc:sldMkLst>
          <pc:docMk/>
          <pc:sldMk cId="881647968" sldId="300"/>
        </pc:sldMkLst>
        <pc:picChg chg="mod">
          <ac:chgData name="Mark Hoar" userId="ca1c0afd-9543-4349-baf9-fd9873f31d4e" providerId="ADAL" clId="{A821C8F5-9F62-49EE-AF9C-CB9D113D3064}" dt="2025-02-07T15:42:52.304" v="20" actId="14861"/>
          <ac:picMkLst>
            <pc:docMk/>
            <pc:sldMk cId="881647968" sldId="300"/>
            <ac:picMk id="7" creationId="{00000000-0000-0000-0000-000000000000}"/>
          </ac:picMkLst>
        </pc:picChg>
        <pc:picChg chg="mod">
          <ac:chgData name="Mark Hoar" userId="ca1c0afd-9543-4349-baf9-fd9873f31d4e" providerId="ADAL" clId="{A821C8F5-9F62-49EE-AF9C-CB9D113D3064}" dt="2025-02-07T15:42:54.931" v="23" actId="14861"/>
          <ac:picMkLst>
            <pc:docMk/>
            <pc:sldMk cId="881647968" sldId="300"/>
            <ac:picMk id="8" creationId="{00000000-0000-0000-0000-000000000000}"/>
          </ac:picMkLst>
        </pc:picChg>
        <pc:picChg chg="mod">
          <ac:chgData name="Mark Hoar" userId="ca1c0afd-9543-4349-baf9-fd9873f31d4e" providerId="ADAL" clId="{A821C8F5-9F62-49EE-AF9C-CB9D113D3064}" dt="2025-02-07T15:42:54.159" v="22" actId="14861"/>
          <ac:picMkLst>
            <pc:docMk/>
            <pc:sldMk cId="881647968" sldId="300"/>
            <ac:picMk id="9" creationId="{00000000-0000-0000-0000-000000000000}"/>
          </ac:picMkLst>
        </pc:picChg>
        <pc:picChg chg="mod">
          <ac:chgData name="Mark Hoar" userId="ca1c0afd-9543-4349-baf9-fd9873f31d4e" providerId="ADAL" clId="{A821C8F5-9F62-49EE-AF9C-CB9D113D3064}" dt="2025-02-07T15:42:50.541" v="18" actId="14861"/>
          <ac:picMkLst>
            <pc:docMk/>
            <pc:sldMk cId="881647968" sldId="300"/>
            <ac:picMk id="10" creationId="{00000000-0000-0000-0000-000000000000}"/>
          </ac:picMkLst>
        </pc:picChg>
        <pc:picChg chg="mod">
          <ac:chgData name="Mark Hoar" userId="ca1c0afd-9543-4349-baf9-fd9873f31d4e" providerId="ADAL" clId="{A821C8F5-9F62-49EE-AF9C-CB9D113D3064}" dt="2025-02-07T15:42:56.424" v="25" actId="14861"/>
          <ac:picMkLst>
            <pc:docMk/>
            <pc:sldMk cId="881647968" sldId="300"/>
            <ac:picMk id="11" creationId="{00000000-0000-0000-0000-000000000000}"/>
          </ac:picMkLst>
        </pc:picChg>
        <pc:picChg chg="mod">
          <ac:chgData name="Mark Hoar" userId="ca1c0afd-9543-4349-baf9-fd9873f31d4e" providerId="ADAL" clId="{A821C8F5-9F62-49EE-AF9C-CB9D113D3064}" dt="2025-02-07T15:42:55.723" v="24" actId="14861"/>
          <ac:picMkLst>
            <pc:docMk/>
            <pc:sldMk cId="881647968" sldId="300"/>
            <ac:picMk id="12" creationId="{00000000-0000-0000-0000-000000000000}"/>
          </ac:picMkLst>
        </pc:picChg>
        <pc:picChg chg="mod">
          <ac:chgData name="Mark Hoar" userId="ca1c0afd-9543-4349-baf9-fd9873f31d4e" providerId="ADAL" clId="{A821C8F5-9F62-49EE-AF9C-CB9D113D3064}" dt="2025-02-07T15:42:51.422" v="19" actId="14861"/>
          <ac:picMkLst>
            <pc:docMk/>
            <pc:sldMk cId="881647968" sldId="300"/>
            <ac:picMk id="13" creationId="{00000000-0000-0000-0000-000000000000}"/>
          </ac:picMkLst>
        </pc:picChg>
        <pc:picChg chg="mod">
          <ac:chgData name="Mark Hoar" userId="ca1c0afd-9543-4349-baf9-fd9873f31d4e" providerId="ADAL" clId="{A821C8F5-9F62-49EE-AF9C-CB9D113D3064}" dt="2025-02-07T15:42:53.325" v="21" actId="14861"/>
          <ac:picMkLst>
            <pc:docMk/>
            <pc:sldMk cId="881647968" sldId="300"/>
            <ac:picMk id="15" creationId="{00000000-0000-0000-0000-000000000000}"/>
          </ac:picMkLst>
        </pc:picChg>
        <pc:picChg chg="mod">
          <ac:chgData name="Mark Hoar" userId="ca1c0afd-9543-4349-baf9-fd9873f31d4e" providerId="ADAL" clId="{A821C8F5-9F62-49EE-AF9C-CB9D113D3064}" dt="2025-02-07T15:42:57.129" v="26" actId="14861"/>
          <ac:picMkLst>
            <pc:docMk/>
            <pc:sldMk cId="881647968" sldId="300"/>
            <ac:picMk id="16" creationId="{00000000-0000-0000-0000-000000000000}"/>
          </ac:picMkLst>
        </pc:picChg>
      </pc:sldChg>
      <pc:sldChg chg="modSp modAnim">
        <pc:chgData name="Mark Hoar" userId="ca1c0afd-9543-4349-baf9-fd9873f31d4e" providerId="ADAL" clId="{A821C8F5-9F62-49EE-AF9C-CB9D113D3064}" dt="2025-02-07T15:47:38.457" v="47"/>
        <pc:sldMkLst>
          <pc:docMk/>
          <pc:sldMk cId="216651371" sldId="302"/>
        </pc:sldMkLst>
        <pc:picChg chg="mod">
          <ac:chgData name="Mark Hoar" userId="ca1c0afd-9543-4349-baf9-fd9873f31d4e" providerId="ADAL" clId="{A821C8F5-9F62-49EE-AF9C-CB9D113D3064}" dt="2025-02-07T15:42:26.533" v="8" actId="14861"/>
          <ac:picMkLst>
            <pc:docMk/>
            <pc:sldMk cId="216651371" sldId="302"/>
            <ac:picMk id="2" creationId="{56E13DB2-EA75-4F5E-85C6-E361D62BFED7}"/>
          </ac:picMkLst>
        </pc:picChg>
        <pc:picChg chg="mod">
          <ac:chgData name="Mark Hoar" userId="ca1c0afd-9543-4349-baf9-fd9873f31d4e" providerId="ADAL" clId="{A821C8F5-9F62-49EE-AF9C-CB9D113D3064}" dt="2025-02-07T15:42:25.555" v="7" actId="14861"/>
          <ac:picMkLst>
            <pc:docMk/>
            <pc:sldMk cId="216651371" sldId="302"/>
            <ac:picMk id="3" creationId="{502EE373-7B78-4D4B-A092-F324FA3A2738}"/>
          </ac:picMkLst>
        </pc:picChg>
        <pc:picChg chg="mod">
          <ac:chgData name="Mark Hoar" userId="ca1c0afd-9543-4349-baf9-fd9873f31d4e" providerId="ADAL" clId="{A821C8F5-9F62-49EE-AF9C-CB9D113D3064}" dt="2025-02-07T15:42:29.365" v="10" actId="14861"/>
          <ac:picMkLst>
            <pc:docMk/>
            <pc:sldMk cId="216651371" sldId="302"/>
            <ac:picMk id="4" creationId="{E3EA7FC8-26F3-41D2-9595-19469CE3CFB0}"/>
          </ac:picMkLst>
        </pc:picChg>
        <pc:picChg chg="mod">
          <ac:chgData name="Mark Hoar" userId="ca1c0afd-9543-4349-baf9-fd9873f31d4e" providerId="ADAL" clId="{A821C8F5-9F62-49EE-AF9C-CB9D113D3064}" dt="2025-02-07T15:42:27.698" v="9" actId="14861"/>
          <ac:picMkLst>
            <pc:docMk/>
            <pc:sldMk cId="216651371" sldId="302"/>
            <ac:picMk id="5" creationId="{547A2C8C-8B55-455B-8BF0-9E7037204924}"/>
          </ac:picMkLst>
        </pc:picChg>
      </pc:sldChg>
      <pc:sldChg chg="modSp modAnim">
        <pc:chgData name="Mark Hoar" userId="ca1c0afd-9543-4349-baf9-fd9873f31d4e" providerId="ADAL" clId="{A821C8F5-9F62-49EE-AF9C-CB9D113D3064}" dt="2025-02-07T15:47:51.973" v="50"/>
        <pc:sldMkLst>
          <pc:docMk/>
          <pc:sldMk cId="1519200368" sldId="303"/>
        </pc:sldMkLst>
        <pc:picChg chg="mod">
          <ac:chgData name="Mark Hoar" userId="ca1c0afd-9543-4349-baf9-fd9873f31d4e" providerId="ADAL" clId="{A821C8F5-9F62-49EE-AF9C-CB9D113D3064}" dt="2025-02-07T15:42:34.614" v="12" actId="14861"/>
          <ac:picMkLst>
            <pc:docMk/>
            <pc:sldMk cId="1519200368" sldId="303"/>
            <ac:picMk id="2" creationId="{38765EEC-E3A1-4CCB-AA8E-B1A5E2B1CF8B}"/>
          </ac:picMkLst>
        </pc:picChg>
        <pc:picChg chg="mod">
          <ac:chgData name="Mark Hoar" userId="ca1c0afd-9543-4349-baf9-fd9873f31d4e" providerId="ADAL" clId="{A821C8F5-9F62-49EE-AF9C-CB9D113D3064}" dt="2025-02-07T15:42:33.512" v="11" actId="14861"/>
          <ac:picMkLst>
            <pc:docMk/>
            <pc:sldMk cId="1519200368" sldId="303"/>
            <ac:picMk id="3" creationId="{0A25C282-BBAB-4DDC-852C-188F74A22246}"/>
          </ac:picMkLst>
        </pc:picChg>
        <pc:picChg chg="mod">
          <ac:chgData name="Mark Hoar" userId="ca1c0afd-9543-4349-baf9-fd9873f31d4e" providerId="ADAL" clId="{A821C8F5-9F62-49EE-AF9C-CB9D113D3064}" dt="2025-02-07T15:42:35.558" v="13" actId="14861"/>
          <ac:picMkLst>
            <pc:docMk/>
            <pc:sldMk cId="1519200368" sldId="303"/>
            <ac:picMk id="4" creationId="{F50067C9-F45D-4093-9E3F-D44B2E944437}"/>
          </ac:picMkLst>
        </pc:picChg>
      </pc:sldChg>
      <pc:sldChg chg="modSp modAnim">
        <pc:chgData name="Mark Hoar" userId="ca1c0afd-9543-4349-baf9-fd9873f31d4e" providerId="ADAL" clId="{A821C8F5-9F62-49EE-AF9C-CB9D113D3064}" dt="2025-02-07T15:48:09.788" v="54"/>
        <pc:sldMkLst>
          <pc:docMk/>
          <pc:sldMk cId="2833543266" sldId="304"/>
        </pc:sldMkLst>
        <pc:picChg chg="mod">
          <ac:chgData name="Mark Hoar" userId="ca1c0afd-9543-4349-baf9-fd9873f31d4e" providerId="ADAL" clId="{A821C8F5-9F62-49EE-AF9C-CB9D113D3064}" dt="2025-02-07T15:42:39.022" v="14" actId="14861"/>
          <ac:picMkLst>
            <pc:docMk/>
            <pc:sldMk cId="2833543266" sldId="304"/>
            <ac:picMk id="3" creationId="{7AF586B7-35E3-4C2A-A73E-2A50237D8EB9}"/>
          </ac:picMkLst>
        </pc:picChg>
        <pc:picChg chg="mod">
          <ac:chgData name="Mark Hoar" userId="ca1c0afd-9543-4349-baf9-fd9873f31d4e" providerId="ADAL" clId="{A821C8F5-9F62-49EE-AF9C-CB9D113D3064}" dt="2025-02-07T15:42:40.037" v="15" actId="14861"/>
          <ac:picMkLst>
            <pc:docMk/>
            <pc:sldMk cId="2833543266" sldId="304"/>
            <ac:picMk id="4" creationId="{FD285F9C-0630-45C7-9E77-C3AFD087424D}"/>
          </ac:picMkLst>
        </pc:picChg>
        <pc:picChg chg="mod">
          <ac:chgData name="Mark Hoar" userId="ca1c0afd-9543-4349-baf9-fd9873f31d4e" providerId="ADAL" clId="{A821C8F5-9F62-49EE-AF9C-CB9D113D3064}" dt="2025-02-07T15:42:41.215" v="16" actId="14861"/>
          <ac:picMkLst>
            <pc:docMk/>
            <pc:sldMk cId="2833543266" sldId="304"/>
            <ac:picMk id="5" creationId="{2C3AA57B-4C23-4BA2-9C2D-579EA0EFEC2B}"/>
          </ac:picMkLst>
        </pc:picChg>
      </pc:sldChg>
      <pc:sldChg chg="modSp">
        <pc:chgData name="Mark Hoar" userId="ca1c0afd-9543-4349-baf9-fd9873f31d4e" providerId="ADAL" clId="{A821C8F5-9F62-49EE-AF9C-CB9D113D3064}" dt="2025-02-07T15:42:44.807" v="17" actId="14861"/>
        <pc:sldMkLst>
          <pc:docMk/>
          <pc:sldMk cId="305996311" sldId="305"/>
        </pc:sldMkLst>
        <pc:picChg chg="mod">
          <ac:chgData name="Mark Hoar" userId="ca1c0afd-9543-4349-baf9-fd9873f31d4e" providerId="ADAL" clId="{A821C8F5-9F62-49EE-AF9C-CB9D113D3064}" dt="2025-02-07T15:42:44.807" v="17" actId="14861"/>
          <ac:picMkLst>
            <pc:docMk/>
            <pc:sldMk cId="305996311" sldId="305"/>
            <ac:picMk id="3" creationId="{EF373AFC-27ED-4B7E-A1B7-A27C6C5FC1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6A473-D38D-456E-BE73-0419AF0AF0C1}" type="datetimeFigureOut">
              <a:rPr lang="en-GB" smtClean="0"/>
              <a:t>07/02/2025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58CC4-7491-4235-AEB6-8235D0718B2A}" type="slidenum">
              <a:rPr lang="en-GB" smtClean="0"/>
              <a:t>‹#›</a:t>
            </a:fld>
            <a:endParaRPr lang="en-GB"/>
          </a:p>
        </p:txBody>
      </p:sp>
    </p:spTree>
    <p:extLst>
      <p:ext uri="{BB962C8B-B14F-4D97-AF65-F5344CB8AC3E}">
        <p14:creationId xmlns:p14="http://schemas.microsoft.com/office/powerpoint/2010/main" val="171637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Mike Page</a:t>
            </a:r>
          </a:p>
        </p:txBody>
      </p:sp>
      <p:sp>
        <p:nvSpPr>
          <p:cNvPr id="4" name="Slide Number Placeholder 3"/>
          <p:cNvSpPr>
            <a:spLocks noGrp="1"/>
          </p:cNvSpPr>
          <p:nvPr>
            <p:ph type="sldNum" sz="quarter" idx="10"/>
          </p:nvPr>
        </p:nvSpPr>
        <p:spPr/>
        <p:txBody>
          <a:bodyPr/>
          <a:lstStyle/>
          <a:p>
            <a:fld id="{22A58CC4-7491-4235-AEB6-8235D0718B2A}" type="slidenum">
              <a:rPr lang="en-GB" smtClean="0"/>
              <a:t>1</a:t>
            </a:fld>
            <a:endParaRPr lang="en-GB"/>
          </a:p>
        </p:txBody>
      </p:sp>
    </p:spTree>
    <p:extLst>
      <p:ext uri="{BB962C8B-B14F-4D97-AF65-F5344CB8AC3E}">
        <p14:creationId xmlns:p14="http://schemas.microsoft.com/office/powerpoint/2010/main" val="162524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Great spotted woodpecker, Jay, Specked wood</a:t>
            </a:r>
          </a:p>
          <a:p>
            <a:r>
              <a:rPr lang="en-GB" baseline="0" dirty="0"/>
              <a:t>Photos: Stu McPherson, Wildlife Watch </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11</a:t>
            </a:fld>
            <a:endParaRPr lang="en-GB"/>
          </a:p>
        </p:txBody>
      </p:sp>
    </p:spTree>
    <p:extLst>
      <p:ext uri="{BB962C8B-B14F-4D97-AF65-F5344CB8AC3E}">
        <p14:creationId xmlns:p14="http://schemas.microsoft.com/office/powerpoint/2010/main" val="137379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Photos: Sarah Wilde, Mark Hoar</a:t>
            </a:r>
            <a:endParaRPr lang="en-GB" dirty="0"/>
          </a:p>
          <a:p>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12</a:t>
            </a:fld>
            <a:endParaRPr lang="en-GB"/>
          </a:p>
        </p:txBody>
      </p:sp>
    </p:spTree>
    <p:extLst>
      <p:ext uri="{BB962C8B-B14F-4D97-AF65-F5344CB8AC3E}">
        <p14:creationId xmlns:p14="http://schemas.microsoft.com/office/powerpoint/2010/main" val="124616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13</a:t>
            </a:fld>
            <a:endParaRPr lang="en-GB"/>
          </a:p>
        </p:txBody>
      </p:sp>
    </p:spTree>
    <p:extLst>
      <p:ext uri="{BB962C8B-B14F-4D97-AF65-F5344CB8AC3E}">
        <p14:creationId xmlns:p14="http://schemas.microsoft.com/office/powerpoint/2010/main" val="107217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a:t>Home-made sandwiches and cake in reusable tubs are lower impact than shop bought, over-packaged versions - and they work out cheaper!</a:t>
            </a:r>
          </a:p>
          <a:p>
            <a:pPr marL="171450" indent="-171450">
              <a:buFont typeface="Arial" pitchFamily="34" charset="0"/>
              <a:buChar char="•"/>
            </a:pPr>
            <a:r>
              <a:rPr lang="en-GB" dirty="0"/>
              <a:t>By buying big bags of crisps</a:t>
            </a:r>
            <a:r>
              <a:rPr lang="en-GB" baseline="0" dirty="0"/>
              <a:t> or </a:t>
            </a:r>
            <a:r>
              <a:rPr lang="en-GB" dirty="0"/>
              <a:t>chocolate</a:t>
            </a:r>
            <a:r>
              <a:rPr lang="en-GB" baseline="0" dirty="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a:t>Don’t buy bottled water, tap water is fine.  In Great Britain we have some of the best quality tap water in the world!  Use a refillable bottle, it’s much cheaper and much, much kinder to the planet.</a:t>
            </a:r>
            <a:endParaRPr lang="en-GB" dirty="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15</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don’t necessarily</a:t>
            </a:r>
            <a:r>
              <a:rPr lang="en-GB" baseline="0" dirty="0"/>
              <a:t> have to be answerable.</a:t>
            </a:r>
          </a:p>
          <a:p>
            <a:r>
              <a:rPr lang="en-GB" baseline="0" dirty="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16</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Mark Hoar</a:t>
            </a:r>
          </a:p>
        </p:txBody>
      </p:sp>
      <p:sp>
        <p:nvSpPr>
          <p:cNvPr id="4" name="Slide Number Placeholder 3"/>
          <p:cNvSpPr>
            <a:spLocks noGrp="1"/>
          </p:cNvSpPr>
          <p:nvPr>
            <p:ph type="sldNum" sz="quarter" idx="10"/>
          </p:nvPr>
        </p:nvSpPr>
        <p:spPr/>
        <p:txBody>
          <a:bodyPr/>
          <a:lstStyle/>
          <a:p>
            <a:fld id="{22A58CC4-7491-4235-AEB6-8235D0718B2A}" type="slidenum">
              <a:rPr lang="en-GB" smtClean="0"/>
              <a:t>17</a:t>
            </a:fld>
            <a:endParaRPr lang="en-GB"/>
          </a:p>
        </p:txBody>
      </p:sp>
    </p:spTree>
    <p:extLst>
      <p:ext uri="{BB962C8B-B14F-4D97-AF65-F5344CB8AC3E}">
        <p14:creationId xmlns:p14="http://schemas.microsoft.com/office/powerpoint/2010/main" val="21789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Richard Osbourne, Ray Jones, Tasha North, Nick Carter, </a:t>
            </a:r>
            <a:r>
              <a:rPr lang="en-GB" dirty="0" err="1"/>
              <a:t>Wildstock</a:t>
            </a:r>
            <a:r>
              <a:rPr lang="en-GB" dirty="0"/>
              <a:t> and Russel </a:t>
            </a:r>
            <a:r>
              <a:rPr lang="en-GB" dirty="0" err="1"/>
              <a:t>Bayell</a:t>
            </a:r>
            <a:r>
              <a:rPr lang="en-GB" dirty="0"/>
              <a:t>.</a:t>
            </a:r>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areas aren’t immaculately</a:t>
            </a:r>
            <a:r>
              <a:rPr lang="en-GB" baseline="0" dirty="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a:t>Photos: Richard Burkmarr and  David North</a:t>
            </a:r>
            <a:endParaRPr lang="en-GB"/>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The </a:t>
            </a:r>
            <a:r>
              <a:rPr lang="en-US"/>
              <a:t>Wildlife Trusts</a:t>
            </a:r>
            <a:endParaRPr lang="en-GB"/>
          </a:p>
        </p:txBody>
      </p:sp>
      <p:sp>
        <p:nvSpPr>
          <p:cNvPr id="4" name="Slide Number Placeholder 3"/>
          <p:cNvSpPr>
            <a:spLocks noGrp="1"/>
          </p:cNvSpPr>
          <p:nvPr>
            <p:ph type="sldNum" sz="quarter" idx="5"/>
          </p:nvPr>
        </p:nvSpPr>
        <p:spPr/>
        <p:txBody>
          <a:bodyPr/>
          <a:lstStyle/>
          <a:p>
            <a:fld id="{22A58CC4-7491-4235-AEB6-8235D0718B2A}" type="slidenum">
              <a:rPr lang="en-GB" smtClean="0"/>
              <a:t>4</a:t>
            </a:fld>
            <a:endParaRPr lang="en-GB"/>
          </a:p>
        </p:txBody>
      </p:sp>
    </p:spTree>
    <p:extLst>
      <p:ext uri="{BB962C8B-B14F-4D97-AF65-F5344CB8AC3E}">
        <p14:creationId xmlns:p14="http://schemas.microsoft.com/office/powerpoint/2010/main" val="189685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Photos: Denzil Dean, </a:t>
            </a:r>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Southern marsh orchid, Muntjac deer</a:t>
            </a:r>
            <a:r>
              <a:rPr lang="en-GB" baseline="0" dirty="0"/>
              <a:t>, Emperor dragonfly</a:t>
            </a:r>
          </a:p>
          <a:p>
            <a:r>
              <a:rPr lang="en-GB" baseline="0" dirty="0"/>
              <a:t>Photos: Richard Osbourne, Liz Dack, Tabs </a:t>
            </a:r>
            <a:r>
              <a:rPr lang="en-GB" baseline="0" dirty="0" err="1"/>
              <a:t>Taberham</a:t>
            </a:r>
            <a:r>
              <a:rPr lang="en-GB" baseline="0" dirty="0"/>
              <a:t>, Bob Carpenter, Paul Taylor, Alex </a:t>
            </a:r>
            <a:r>
              <a:rPr lang="en-GB" baseline="0" dirty="0" err="1"/>
              <a:t>Mclennan</a:t>
            </a:r>
            <a:r>
              <a:rPr lang="en-GB" baseline="0" dirty="0"/>
              <a:t>, Terry Whitaker and Tom Wiley.</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7</a:t>
            </a:fld>
            <a:endParaRPr lang="en-GB"/>
          </a:p>
        </p:txBody>
      </p:sp>
    </p:spTree>
    <p:extLst>
      <p:ext uri="{BB962C8B-B14F-4D97-AF65-F5344CB8AC3E}">
        <p14:creationId xmlns:p14="http://schemas.microsoft.com/office/powerpoint/2010/main" val="395338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Water scorpion, </a:t>
            </a:r>
            <a:r>
              <a:rPr lang="en-GB" baseline="0" dirty="0"/>
              <a:t>dragonfly nymph, </a:t>
            </a:r>
            <a:r>
              <a:rPr lang="en-GB" dirty="0"/>
              <a:t>great diving beetle, ramshorn snail, greater</a:t>
            </a:r>
            <a:r>
              <a:rPr lang="en-GB" baseline="0" dirty="0"/>
              <a:t> water boatman.</a:t>
            </a:r>
          </a:p>
          <a:p>
            <a:r>
              <a:rPr lang="en-GB" baseline="0" dirty="0"/>
              <a:t>Photos: Elizabeth Dack, Jamie McMillian, Brian Valentine, Richard Burkmarr and Isabelle </a:t>
            </a:r>
            <a:r>
              <a:rPr lang="en-GB" baseline="0" dirty="0" err="1"/>
              <a:t>Mudge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266178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Kestrel, Common knapweed, Hare’s foot clover, small copper</a:t>
            </a:r>
          </a:p>
          <a:p>
            <a:r>
              <a:rPr lang="en-GB" baseline="0" dirty="0"/>
              <a:t>Photos: Mark Hoar, Wildlife Watch </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9</a:t>
            </a:fld>
            <a:endParaRPr lang="en-GB"/>
          </a:p>
        </p:txBody>
      </p:sp>
    </p:spTree>
    <p:extLst>
      <p:ext uri="{BB962C8B-B14F-4D97-AF65-F5344CB8AC3E}">
        <p14:creationId xmlns:p14="http://schemas.microsoft.com/office/powerpoint/2010/main" val="43040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Clockwise from top left: Long-tailed tit, </a:t>
            </a:r>
            <a:r>
              <a:rPr lang="en-GB" dirty="0" err="1"/>
              <a:t>Chiff</a:t>
            </a:r>
            <a:r>
              <a:rPr lang="en-GB" dirty="0"/>
              <a:t> chaff, Dog rose</a:t>
            </a:r>
          </a:p>
          <a:p>
            <a:r>
              <a:rPr lang="en-GB" baseline="0" dirty="0"/>
              <a:t>Photos: How to re-wild, Wildlife Watch </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10</a:t>
            </a:fld>
            <a:endParaRPr lang="en-GB"/>
          </a:p>
        </p:txBody>
      </p:sp>
    </p:spTree>
    <p:extLst>
      <p:ext uri="{BB962C8B-B14F-4D97-AF65-F5344CB8AC3E}">
        <p14:creationId xmlns:p14="http://schemas.microsoft.com/office/powerpoint/2010/main" val="363629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23654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08195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3240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16503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1FCE6-6305-4D10-8CA0-D96538995AD5}" type="datetimeFigureOut">
              <a:rPr lang="en-GB" smtClean="0"/>
              <a:t>07/02/2025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221787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11FCE6-6305-4D10-8CA0-D96538995AD5}" type="datetimeFigureOut">
              <a:rPr lang="en-GB" smtClean="0"/>
              <a:t>07/02/2025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58186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11FCE6-6305-4D10-8CA0-D96538995AD5}" type="datetimeFigureOut">
              <a:rPr lang="en-GB" smtClean="0"/>
              <a:t>07/02/2025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67432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11FCE6-6305-4D10-8CA0-D96538995AD5}" type="datetimeFigureOut">
              <a:rPr lang="en-GB" smtClean="0"/>
              <a:t>07/02/2025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405054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1FCE6-6305-4D10-8CA0-D96538995AD5}" type="datetimeFigureOut">
              <a:rPr lang="en-GB" smtClean="0"/>
              <a:t>07/02/2025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56165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1FCE6-6305-4D10-8CA0-D96538995AD5}" type="datetimeFigureOut">
              <a:rPr lang="en-GB" smtClean="0"/>
              <a:t>07/02/2025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9698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1FCE6-6305-4D10-8CA0-D96538995AD5}" type="datetimeFigureOut">
              <a:rPr lang="en-GB" smtClean="0"/>
              <a:t>07/02/2025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400797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1FCE6-6305-4D10-8CA0-D96538995AD5}" type="datetimeFigureOut">
              <a:rPr lang="en-GB" smtClean="0"/>
              <a:t>07/02/2025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AF7BD-BD53-4EC9-9128-E94AE1541142}" type="slidenum">
              <a:rPr lang="en-GB" smtClean="0"/>
              <a:t>‹#›</a:t>
            </a:fld>
            <a:endParaRPr lang="en-GB"/>
          </a:p>
        </p:txBody>
      </p:sp>
    </p:spTree>
    <p:extLst>
      <p:ext uri="{BB962C8B-B14F-4D97-AF65-F5344CB8AC3E}">
        <p14:creationId xmlns:p14="http://schemas.microsoft.com/office/powerpoint/2010/main" val="132025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19.jpeg"/><Relationship Id="rId4" Type="http://schemas.openxmlformats.org/officeDocument/2006/relationships/image" Target="../media/image2.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9.jpeg"/><Relationship Id="rId4" Type="http://schemas.openxmlformats.org/officeDocument/2006/relationships/image" Target="../media/image2.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19.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4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2.pn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58.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1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1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8.jpeg"/><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19.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9.jpe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8597CC-B166-4D70-AF6A-1E4F51209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 y="0"/>
            <a:ext cx="9621338" cy="6858000"/>
          </a:xfrm>
          <a:prstGeom prst="rect">
            <a:avLst/>
          </a:prstGeom>
        </p:spPr>
      </p:pic>
      <p:sp>
        <p:nvSpPr>
          <p:cNvPr id="5" name="Rectangle 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304800" y="248190"/>
            <a:ext cx="5562600" cy="1200329"/>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Welcome to Sweet Briar Marshes</a:t>
            </a:r>
          </a:p>
        </p:txBody>
      </p:sp>
      <p:pic>
        <p:nvPicPr>
          <p:cNvPr id="9" name="Picture 8">
            <a:extLst>
              <a:ext uri="{FF2B5EF4-FFF2-40B4-BE49-F238E27FC236}">
                <a16:creationId xmlns:a16="http://schemas.microsoft.com/office/drawing/2014/main" id="{7E43D62B-0600-4CE7-9B2F-FB7BFEC002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3" name="Picture 2">
            <a:extLst>
              <a:ext uri="{FF2B5EF4-FFF2-40B4-BE49-F238E27FC236}">
                <a16:creationId xmlns:a16="http://schemas.microsoft.com/office/drawing/2014/main" id="{9A7580AC-CDF5-47BE-96F3-993B0FA6E6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1104" y="178904"/>
            <a:ext cx="2913729" cy="1338901"/>
          </a:xfrm>
          <a:prstGeom prst="rect">
            <a:avLst/>
          </a:prstGeom>
        </p:spPr>
      </p:pic>
      <p:pic>
        <p:nvPicPr>
          <p:cNvPr id="1028" name="Picture 4" descr="Sweet Briar Marshes | Norfolk Wildlife Trust">
            <a:extLst>
              <a:ext uri="{FF2B5EF4-FFF2-40B4-BE49-F238E27FC236}">
                <a16:creationId xmlns:a16="http://schemas.microsoft.com/office/drawing/2014/main" id="{1EAA7E8C-0708-4F9B-AD8E-4768776BC2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696709"/>
            <a:ext cx="7239000" cy="407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2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D7EF65-6013-4230-8347-5900BAB19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2021707" y="366036"/>
            <a:ext cx="47266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Scrub belt</a:t>
            </a:r>
          </a:p>
        </p:txBody>
      </p:sp>
      <p:pic>
        <p:nvPicPr>
          <p:cNvPr id="14" name="Picture 13">
            <a:extLst>
              <a:ext uri="{FF2B5EF4-FFF2-40B4-BE49-F238E27FC236}">
                <a16:creationId xmlns:a16="http://schemas.microsoft.com/office/drawing/2014/main" id="{C6BBDA54-FF78-43C4-85C0-C28C6F7A0D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3" name="Picture 12">
            <a:extLst>
              <a:ext uri="{FF2B5EF4-FFF2-40B4-BE49-F238E27FC236}">
                <a16:creationId xmlns:a16="http://schemas.microsoft.com/office/drawing/2014/main" id="{7595505D-A9D3-46E5-B2A4-F68F0C177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9219" name="Picture 3" descr="https://howtorewild.co.uk/wp-content/uploads/2024/03/4D0A0594-1.jpg">
            <a:extLst>
              <a:ext uri="{FF2B5EF4-FFF2-40B4-BE49-F238E27FC236}">
                <a16:creationId xmlns:a16="http://schemas.microsoft.com/office/drawing/2014/main" id="{131BD6DB-ACED-4F53-BEC6-FB29DE1409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83" y="1521998"/>
            <a:ext cx="7511881" cy="42254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8765EEC-E3A1-4CCB-AA8E-B1A5E2B1CF8B}"/>
              </a:ext>
            </a:extLst>
          </p:cNvPr>
          <p:cNvPicPr>
            <a:picLocks noChangeAspect="1"/>
          </p:cNvPicPr>
          <p:nvPr/>
        </p:nvPicPr>
        <p:blipFill>
          <a:blip r:embed="rId7"/>
          <a:stretch>
            <a:fillRect/>
          </a:stretch>
        </p:blipFill>
        <p:spPr>
          <a:xfrm>
            <a:off x="5712838" y="1776554"/>
            <a:ext cx="1736063" cy="1569770"/>
          </a:xfrm>
          <a:prstGeom prst="flowChartConnector">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0A25C282-BBAB-4DDC-852C-188F74A22246}"/>
              </a:ext>
            </a:extLst>
          </p:cNvPr>
          <p:cNvPicPr>
            <a:picLocks noChangeAspect="1"/>
          </p:cNvPicPr>
          <p:nvPr/>
        </p:nvPicPr>
        <p:blipFill>
          <a:blip r:embed="rId8"/>
          <a:stretch>
            <a:fillRect/>
          </a:stretch>
        </p:blipFill>
        <p:spPr>
          <a:xfrm>
            <a:off x="3026371" y="1580213"/>
            <a:ext cx="1661304" cy="1653683"/>
          </a:xfrm>
          <a:prstGeom prst="flowChartConnector">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50067C9-F45D-4093-9E3F-D44B2E944437}"/>
              </a:ext>
            </a:extLst>
          </p:cNvPr>
          <p:cNvPicPr>
            <a:picLocks noChangeAspect="1"/>
          </p:cNvPicPr>
          <p:nvPr/>
        </p:nvPicPr>
        <p:blipFill>
          <a:blip r:embed="rId9"/>
          <a:stretch>
            <a:fillRect/>
          </a:stretch>
        </p:blipFill>
        <p:spPr>
          <a:xfrm>
            <a:off x="5725637" y="4036006"/>
            <a:ext cx="1729890" cy="1653683"/>
          </a:xfrm>
          <a:prstGeom prst="flowChartConnector">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920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D7EF65-6013-4230-8347-5900BAB19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955869" y="250210"/>
            <a:ext cx="47266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Woodland</a:t>
            </a:r>
          </a:p>
        </p:txBody>
      </p:sp>
      <p:pic>
        <p:nvPicPr>
          <p:cNvPr id="14" name="Picture 13">
            <a:extLst>
              <a:ext uri="{FF2B5EF4-FFF2-40B4-BE49-F238E27FC236}">
                <a16:creationId xmlns:a16="http://schemas.microsoft.com/office/drawing/2014/main" id="{C6BBDA54-FF78-43C4-85C0-C28C6F7A0D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3" name="Picture 12">
            <a:extLst>
              <a:ext uri="{FF2B5EF4-FFF2-40B4-BE49-F238E27FC236}">
                <a16:creationId xmlns:a16="http://schemas.microsoft.com/office/drawing/2014/main" id="{7595505D-A9D3-46E5-B2A4-F68F0C177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2" name="Picture 1">
            <a:extLst>
              <a:ext uri="{FF2B5EF4-FFF2-40B4-BE49-F238E27FC236}">
                <a16:creationId xmlns:a16="http://schemas.microsoft.com/office/drawing/2014/main" id="{B0DCB03B-2C6D-4A3A-80F9-5997B86C3706}"/>
              </a:ext>
            </a:extLst>
          </p:cNvPr>
          <p:cNvPicPr>
            <a:picLocks noChangeAspect="1"/>
          </p:cNvPicPr>
          <p:nvPr/>
        </p:nvPicPr>
        <p:blipFill>
          <a:blip r:embed="rId6"/>
          <a:stretch>
            <a:fillRect/>
          </a:stretch>
        </p:blipFill>
        <p:spPr>
          <a:xfrm>
            <a:off x="0" y="1066800"/>
            <a:ext cx="6858000" cy="4495800"/>
          </a:xfrm>
          <a:prstGeom prst="rect">
            <a:avLst/>
          </a:prstGeom>
        </p:spPr>
      </p:pic>
      <p:pic>
        <p:nvPicPr>
          <p:cNvPr id="3" name="Picture 2">
            <a:extLst>
              <a:ext uri="{FF2B5EF4-FFF2-40B4-BE49-F238E27FC236}">
                <a16:creationId xmlns:a16="http://schemas.microsoft.com/office/drawing/2014/main" id="{7AF586B7-35E3-4C2A-A73E-2A50237D8EB9}"/>
              </a:ext>
            </a:extLst>
          </p:cNvPr>
          <p:cNvPicPr>
            <a:picLocks noChangeAspect="1"/>
          </p:cNvPicPr>
          <p:nvPr/>
        </p:nvPicPr>
        <p:blipFill>
          <a:blip r:embed="rId7"/>
          <a:stretch>
            <a:fillRect/>
          </a:stretch>
        </p:blipFill>
        <p:spPr>
          <a:xfrm>
            <a:off x="176997" y="1295400"/>
            <a:ext cx="1585018" cy="1548996"/>
          </a:xfrm>
          <a:prstGeom prst="flowChartConnector">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D285F9C-0630-45C7-9E77-C3AFD087424D}"/>
              </a:ext>
            </a:extLst>
          </p:cNvPr>
          <p:cNvPicPr>
            <a:picLocks noChangeAspect="1"/>
          </p:cNvPicPr>
          <p:nvPr/>
        </p:nvPicPr>
        <p:blipFill>
          <a:blip r:embed="rId8"/>
          <a:stretch>
            <a:fillRect/>
          </a:stretch>
        </p:blipFill>
        <p:spPr>
          <a:xfrm>
            <a:off x="2847083" y="1143000"/>
            <a:ext cx="1691787" cy="1548995"/>
          </a:xfrm>
          <a:prstGeom prst="flowChartConnector">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C3AA57B-4C23-4BA2-9C2D-579EA0EFEC2B}"/>
              </a:ext>
            </a:extLst>
          </p:cNvPr>
          <p:cNvPicPr>
            <a:picLocks noChangeAspect="1"/>
          </p:cNvPicPr>
          <p:nvPr/>
        </p:nvPicPr>
        <p:blipFill>
          <a:blip r:embed="rId9"/>
          <a:stretch>
            <a:fillRect/>
          </a:stretch>
        </p:blipFill>
        <p:spPr>
          <a:xfrm>
            <a:off x="4319185" y="4107759"/>
            <a:ext cx="1158340" cy="1082134"/>
          </a:xfrm>
          <a:prstGeom prst="flowChartConnector">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35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39AC30-922F-453D-BE5D-F7B341CDF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15" name="Picture 14">
            <a:extLst>
              <a:ext uri="{FF2B5EF4-FFF2-40B4-BE49-F238E27FC236}">
                <a16:creationId xmlns:a16="http://schemas.microsoft.com/office/drawing/2014/main" id="{35D7EF65-6013-4230-8347-5900BAB19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943" y="2148987"/>
            <a:ext cx="4771971" cy="3401416"/>
          </a:xfrm>
          <a:prstGeom prst="rect">
            <a:avLst/>
          </a:prstGeom>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31762" y="228600"/>
            <a:ext cx="6172200" cy="1077218"/>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…and you may spot our British Whites grazing!</a:t>
            </a:r>
          </a:p>
        </p:txBody>
      </p:sp>
      <p:pic>
        <p:nvPicPr>
          <p:cNvPr id="14" name="Picture 13">
            <a:extLst>
              <a:ext uri="{FF2B5EF4-FFF2-40B4-BE49-F238E27FC236}">
                <a16:creationId xmlns:a16="http://schemas.microsoft.com/office/drawing/2014/main" id="{C6BBDA54-FF78-43C4-85C0-C28C6F7A0D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3" name="Picture 12">
            <a:extLst>
              <a:ext uri="{FF2B5EF4-FFF2-40B4-BE49-F238E27FC236}">
                <a16:creationId xmlns:a16="http://schemas.microsoft.com/office/drawing/2014/main" id="{7595505D-A9D3-46E5-B2A4-F68F0C177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7169" name="Picture 1" descr="29a90ba9-8978-4177-854d-6961a9ebcc94@eurprd01">
            <a:extLst>
              <a:ext uri="{FF2B5EF4-FFF2-40B4-BE49-F238E27FC236}">
                <a16:creationId xmlns:a16="http://schemas.microsoft.com/office/drawing/2014/main" id="{C690BF10-4921-430C-95A2-F3AD44FEE7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 y="1713438"/>
            <a:ext cx="7237457" cy="407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F373AFC-27ED-4B7E-A1B7-A27C6C5FC1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7979" y="1447800"/>
            <a:ext cx="2708102" cy="2161711"/>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99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D6B4BE-A6E8-4458-AC38-E86E412DD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10" name="Rectangle 9"/>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037610" y="1751975"/>
            <a:ext cx="3552825"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coach/mini bus will drop you off near </a:t>
            </a:r>
            <a:r>
              <a:rPr lang="en-GB" dirty="0" err="1">
                <a:latin typeface="Arial" panose="020B0604020202020204" pitchFamily="34" charset="0"/>
                <a:cs typeface="Arial" panose="020B0604020202020204" pitchFamily="34" charset="0"/>
              </a:rPr>
              <a:t>Sloughbottom</a:t>
            </a:r>
            <a:r>
              <a:rPr lang="en-GB" dirty="0">
                <a:latin typeface="Arial" panose="020B0604020202020204" pitchFamily="34" charset="0"/>
                <a:cs typeface="Arial" panose="020B0604020202020204" pitchFamily="34" charset="0"/>
              </a:rPr>
              <a:t> Park carpark NR3 2ES.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about a 10 minute walk to Sweet Briar Marshes and someone will be at </a:t>
            </a:r>
            <a:r>
              <a:rPr lang="en-GB" dirty="0" err="1">
                <a:latin typeface="Arial" panose="020B0604020202020204" pitchFamily="34" charset="0"/>
                <a:cs typeface="Arial" panose="020B0604020202020204" pitchFamily="34" charset="0"/>
              </a:rPr>
              <a:t>Sloughbottom</a:t>
            </a:r>
            <a:r>
              <a:rPr lang="en-GB" dirty="0">
                <a:latin typeface="Arial" panose="020B0604020202020204" pitchFamily="34" charset="0"/>
                <a:cs typeface="Arial" panose="020B0604020202020204" pitchFamily="34" charset="0"/>
              </a:rPr>
              <a:t> Park Pavilion to meet you.</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Unfortunately, we </a:t>
            </a:r>
            <a:r>
              <a:rPr lang="en-GB" b="1" dirty="0">
                <a:latin typeface="Arial" panose="020B0604020202020204" pitchFamily="34" charset="0"/>
                <a:cs typeface="Arial" panose="020B0604020202020204" pitchFamily="34" charset="0"/>
              </a:rPr>
              <a:t>don’t have toilet </a:t>
            </a:r>
            <a:r>
              <a:rPr lang="en-GB" dirty="0">
                <a:latin typeface="Arial" panose="020B0604020202020204" pitchFamily="34" charset="0"/>
                <a:cs typeface="Arial" panose="020B0604020202020204" pitchFamily="34" charset="0"/>
              </a:rPr>
              <a:t>facilities on site but there are public toilets in </a:t>
            </a:r>
            <a:r>
              <a:rPr lang="en-GB" dirty="0" err="1">
                <a:latin typeface="Arial" panose="020B0604020202020204" pitchFamily="34" charset="0"/>
                <a:cs typeface="Arial" panose="020B0604020202020204" pitchFamily="34" charset="0"/>
              </a:rPr>
              <a:t>Sloughbottom</a:t>
            </a:r>
            <a:r>
              <a:rPr lang="en-GB" dirty="0">
                <a:latin typeface="Arial" panose="020B0604020202020204" pitchFamily="34" charset="0"/>
                <a:cs typeface="Arial" panose="020B0604020202020204" pitchFamily="34" charset="0"/>
              </a:rPr>
              <a:t> Park Pavilion.</a:t>
            </a:r>
          </a:p>
        </p:txBody>
      </p:sp>
      <p:pic>
        <p:nvPicPr>
          <p:cNvPr id="14" name="Picture 13">
            <a:extLst>
              <a:ext uri="{FF2B5EF4-FFF2-40B4-BE49-F238E27FC236}">
                <a16:creationId xmlns:a16="http://schemas.microsoft.com/office/drawing/2014/main" id="{F5C94AA8-8F0F-48EE-92AC-546A6B3FF8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2" name="Picture 1">
            <a:extLst>
              <a:ext uri="{FF2B5EF4-FFF2-40B4-BE49-F238E27FC236}">
                <a16:creationId xmlns:a16="http://schemas.microsoft.com/office/drawing/2014/main" id="{406DD58A-9066-470B-8C22-B9EE12FD0936}"/>
              </a:ext>
            </a:extLst>
          </p:cNvPr>
          <p:cNvPicPr>
            <a:picLocks noChangeAspect="1"/>
          </p:cNvPicPr>
          <p:nvPr/>
        </p:nvPicPr>
        <p:blipFill>
          <a:blip r:embed="rId5"/>
          <a:stretch>
            <a:fillRect/>
          </a:stretch>
        </p:blipFill>
        <p:spPr>
          <a:xfrm>
            <a:off x="948298" y="812256"/>
            <a:ext cx="3297079" cy="4941666"/>
          </a:xfrm>
          <a:prstGeom prst="rect">
            <a:avLst/>
          </a:prstGeom>
        </p:spPr>
      </p:pic>
      <p:pic>
        <p:nvPicPr>
          <p:cNvPr id="9" name="Picture 8">
            <a:extLst>
              <a:ext uri="{FF2B5EF4-FFF2-40B4-BE49-F238E27FC236}">
                <a16:creationId xmlns:a16="http://schemas.microsoft.com/office/drawing/2014/main" id="{5472A82C-D086-47DF-A8C0-5256F20E22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sp>
        <p:nvSpPr>
          <p:cNvPr id="11" name="TextBox 10">
            <a:extLst>
              <a:ext uri="{FF2B5EF4-FFF2-40B4-BE49-F238E27FC236}">
                <a16:creationId xmlns:a16="http://schemas.microsoft.com/office/drawing/2014/main" id="{B21C99B6-6F3E-4186-821D-1070832F6605}"/>
              </a:ext>
            </a:extLst>
          </p:cNvPr>
          <p:cNvSpPr txBox="1"/>
          <p:nvPr/>
        </p:nvSpPr>
        <p:spPr>
          <a:xfrm>
            <a:off x="1955869" y="82083"/>
            <a:ext cx="47266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How to find us</a:t>
            </a:r>
          </a:p>
        </p:txBody>
      </p:sp>
      <p:sp>
        <p:nvSpPr>
          <p:cNvPr id="7" name="Down Arrow 6"/>
          <p:cNvSpPr/>
          <p:nvPr/>
        </p:nvSpPr>
        <p:spPr>
          <a:xfrm rot="17432618">
            <a:off x="2413332" y="664405"/>
            <a:ext cx="232462" cy="5958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6">
            <a:extLst>
              <a:ext uri="{FF2B5EF4-FFF2-40B4-BE49-F238E27FC236}">
                <a16:creationId xmlns:a16="http://schemas.microsoft.com/office/drawing/2014/main" id="{2ED4E6CE-744A-4668-8A6B-B06DFCC7EE70}"/>
              </a:ext>
            </a:extLst>
          </p:cNvPr>
          <p:cNvSpPr/>
          <p:nvPr/>
        </p:nvSpPr>
        <p:spPr>
          <a:xfrm rot="17432618">
            <a:off x="2257739" y="2196506"/>
            <a:ext cx="232462" cy="5958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A3C028F-6B68-4C44-A9DA-ADD3645E3355}"/>
              </a:ext>
            </a:extLst>
          </p:cNvPr>
          <p:cNvSpPr txBox="1"/>
          <p:nvPr/>
        </p:nvSpPr>
        <p:spPr>
          <a:xfrm>
            <a:off x="1013158" y="576493"/>
            <a:ext cx="1170641" cy="307777"/>
          </a:xfrm>
          <a:prstGeom prst="rect">
            <a:avLst/>
          </a:prstGeom>
          <a:solidFill>
            <a:schemeClr val="bg1"/>
          </a:solidFill>
        </p:spPr>
        <p:txBody>
          <a:bodyPr wrap="none" rtlCol="0">
            <a:spAutoFit/>
          </a:bodyPr>
          <a:lstStyle/>
          <a:p>
            <a:r>
              <a:rPr lang="en-GB" sz="1400" dirty="0"/>
              <a:t>Dropoff point</a:t>
            </a:r>
          </a:p>
        </p:txBody>
      </p:sp>
      <p:sp>
        <p:nvSpPr>
          <p:cNvPr id="15" name="TextBox 14">
            <a:extLst>
              <a:ext uri="{FF2B5EF4-FFF2-40B4-BE49-F238E27FC236}">
                <a16:creationId xmlns:a16="http://schemas.microsoft.com/office/drawing/2014/main" id="{39E05159-B055-46CC-8F9C-9A3D389E47DD}"/>
              </a:ext>
            </a:extLst>
          </p:cNvPr>
          <p:cNvSpPr txBox="1"/>
          <p:nvPr/>
        </p:nvSpPr>
        <p:spPr>
          <a:xfrm>
            <a:off x="168836" y="1973264"/>
            <a:ext cx="1877207" cy="307777"/>
          </a:xfrm>
          <a:prstGeom prst="rect">
            <a:avLst/>
          </a:prstGeom>
          <a:solidFill>
            <a:schemeClr val="bg1"/>
          </a:solidFill>
        </p:spPr>
        <p:txBody>
          <a:bodyPr wrap="square" rtlCol="0">
            <a:spAutoFit/>
          </a:bodyPr>
          <a:lstStyle/>
          <a:p>
            <a:r>
              <a:rPr lang="en-GB" sz="1400" dirty="0" err="1"/>
              <a:t>Sloughbottom</a:t>
            </a:r>
            <a:r>
              <a:rPr lang="en-GB" sz="1400" dirty="0"/>
              <a:t> Pavilion</a:t>
            </a:r>
          </a:p>
        </p:txBody>
      </p:sp>
      <p:cxnSp>
        <p:nvCxnSpPr>
          <p:cNvPr id="5" name="Straight Arrow Connector 4">
            <a:extLst>
              <a:ext uri="{FF2B5EF4-FFF2-40B4-BE49-F238E27FC236}">
                <a16:creationId xmlns:a16="http://schemas.microsoft.com/office/drawing/2014/main" id="{49C524EE-E613-4898-8982-3FE0098ADDBD}"/>
              </a:ext>
            </a:extLst>
          </p:cNvPr>
          <p:cNvCxnSpPr/>
          <p:nvPr/>
        </p:nvCxnSpPr>
        <p:spPr>
          <a:xfrm>
            <a:off x="2693734" y="1226946"/>
            <a:ext cx="0" cy="354944"/>
          </a:xfrm>
          <a:prstGeom prst="straightConnector1">
            <a:avLst/>
          </a:prstGeom>
          <a:ln w="28575">
            <a:solidFill>
              <a:srgbClr val="FFFF00"/>
            </a:solidFill>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29B0C63C-9BD0-41DB-BE7B-8D54CB0212C2}"/>
              </a:ext>
            </a:extLst>
          </p:cNvPr>
          <p:cNvCxnSpPr/>
          <p:nvPr/>
        </p:nvCxnSpPr>
        <p:spPr>
          <a:xfrm>
            <a:off x="2700299" y="1825532"/>
            <a:ext cx="0" cy="354944"/>
          </a:xfrm>
          <a:prstGeom prst="straightConnector1">
            <a:avLst/>
          </a:prstGeom>
          <a:ln w="28575">
            <a:solidFill>
              <a:srgbClr val="FFFF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4289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BC82EA9-D91D-402F-8E48-CE1F5BE8F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7" name="Picture 27" descr="P101060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225"/>
          <a:stretch/>
        </p:blipFill>
        <p:spPr bwMode="auto">
          <a:xfrm>
            <a:off x="174193" y="4430458"/>
            <a:ext cx="1440000" cy="1413048"/>
          </a:xfrm>
          <a:prstGeom prst="ellipse">
            <a:avLst/>
          </a:prstGeom>
          <a:noFill/>
          <a:ln>
            <a:noFill/>
          </a:ln>
          <a:effectLst>
            <a:outerShdw blurRad="50800" dist="38100" dir="2700000" algn="tl" rotWithShape="0">
              <a:prstClr val="black">
                <a:alpha val="40000"/>
              </a:prstClr>
            </a:outerShdw>
          </a:effectLst>
        </p:spPr>
      </p:pic>
      <p:pic>
        <p:nvPicPr>
          <p:cNvPr id="8" name="Picture 30" descr="P10106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71119" y="4557012"/>
            <a:ext cx="1440000" cy="1417333"/>
          </a:xfrm>
          <a:prstGeom prst="ellipse">
            <a:avLst/>
          </a:prstGeom>
          <a:noFill/>
          <a:ln>
            <a:noFill/>
          </a:ln>
          <a:effectLst>
            <a:outerShdw blurRad="50800" dist="38100" dir="2700000" algn="tl" rotWithShape="0">
              <a:prstClr val="black">
                <a:alpha val="40000"/>
              </a:prstClr>
            </a:outerShdw>
          </a:effectLst>
        </p:spPr>
      </p:pic>
      <p:pic>
        <p:nvPicPr>
          <p:cNvPr id="9" name="Picture 21" descr="P10105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2000" y="2898338"/>
            <a:ext cx="1440000" cy="1385785"/>
          </a:xfrm>
          <a:prstGeom prst="ellipse">
            <a:avLst/>
          </a:prstGeom>
          <a:noFill/>
          <a:ln>
            <a:noFill/>
          </a:ln>
          <a:effectLst>
            <a:outerShdw blurRad="50800" dist="38100" dir="2700000" algn="tl" rotWithShape="0">
              <a:prstClr val="black">
                <a:alpha val="40000"/>
              </a:prstClr>
            </a:outerShdw>
          </a:effectLst>
        </p:spPr>
      </p:pic>
      <p:pic>
        <p:nvPicPr>
          <p:cNvPr id="10" name="Picture 25" descr="P1010599"/>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8190" r="11717"/>
          <a:stretch/>
        </p:blipFill>
        <p:spPr bwMode="auto">
          <a:xfrm>
            <a:off x="176997" y="1194065"/>
            <a:ext cx="1440000" cy="1407891"/>
          </a:xfrm>
          <a:prstGeom prst="ellipse">
            <a:avLst/>
          </a:prstGeom>
          <a:noFill/>
          <a:ln>
            <a:noFill/>
          </a:ln>
          <a:effectLst>
            <a:outerShdw blurRad="50800" dist="38100" dir="2700000" algn="tl" rotWithShape="0">
              <a:prstClr val="black">
                <a:alpha val="40000"/>
              </a:prstClr>
            </a:outerShdw>
          </a:effectLst>
        </p:spPr>
      </p:pic>
      <p:pic>
        <p:nvPicPr>
          <p:cNvPr id="11" name="Picture 22" descr="P101059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3915" y="2964669"/>
            <a:ext cx="1440000" cy="1340274"/>
          </a:xfrm>
          <a:prstGeom prst="ellipse">
            <a:avLst/>
          </a:prstGeom>
          <a:noFill/>
          <a:ln>
            <a:noFill/>
          </a:ln>
          <a:effectLst>
            <a:outerShdw blurRad="50800" dist="38100" dir="2700000" algn="tl" rotWithShape="0">
              <a:prstClr val="black">
                <a:alpha val="40000"/>
              </a:prstClr>
            </a:outerShdw>
          </a:effectLst>
        </p:spPr>
      </p:pic>
      <p:pic>
        <p:nvPicPr>
          <p:cNvPr id="12" name="Picture 24" descr="P101059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981" r="20473"/>
          <a:stretch/>
        </p:blipFill>
        <p:spPr bwMode="auto">
          <a:xfrm>
            <a:off x="6453915" y="1288210"/>
            <a:ext cx="1440000" cy="1319141"/>
          </a:xfrm>
          <a:prstGeom prst="ellipse">
            <a:avLst/>
          </a:prstGeom>
          <a:noFill/>
          <a:ln>
            <a:noFill/>
          </a:ln>
          <a:effectLst>
            <a:outerShdw blurRad="50800" dist="38100" dir="2700000" algn="tl" rotWithShape="0">
              <a:prstClr val="black">
                <a:alpha val="40000"/>
              </a:prstClr>
            </a:outerShdw>
          </a:effectLst>
        </p:spPr>
      </p:pic>
      <p:pic>
        <p:nvPicPr>
          <p:cNvPr id="13" name="Picture 26" descr="P101060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6997" y="2797286"/>
            <a:ext cx="1440000" cy="1385293"/>
          </a:xfrm>
          <a:prstGeom prst="ellipse">
            <a:avLst/>
          </a:prstGeom>
          <a:noFill/>
          <a:ln>
            <a:noFill/>
          </a:ln>
          <a:effectLst>
            <a:outerShdw blurRad="50800" dist="38100" dir="2700000" algn="tl" rotWithShape="0">
              <a:prstClr val="black">
                <a:alpha val="40000"/>
              </a:prstClr>
            </a:outerShdw>
          </a:effectLst>
        </p:spPr>
      </p:pic>
      <p:pic>
        <p:nvPicPr>
          <p:cNvPr id="15" name="Picture 29" descr="P101060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2991" b="10595"/>
          <a:stretch/>
        </p:blipFill>
        <p:spPr bwMode="auto">
          <a:xfrm>
            <a:off x="3098715" y="1281058"/>
            <a:ext cx="1440000" cy="1382110"/>
          </a:xfrm>
          <a:prstGeom prst="ellipse">
            <a:avLst/>
          </a:prstGeom>
          <a:noFill/>
          <a:ln>
            <a:noFill/>
          </a:ln>
          <a:effectLst>
            <a:outerShdw blurRad="50800" dist="38100" dir="2700000" algn="tl" rotWithShape="0">
              <a:prstClr val="black">
                <a:alpha val="40000"/>
              </a:prstClr>
            </a:outerShdw>
          </a:effectLst>
        </p:spPr>
      </p:pic>
      <p:pic>
        <p:nvPicPr>
          <p:cNvPr id="16" name="Picture 23" descr="P101059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8577"/>
          <a:stretch/>
        </p:blipFill>
        <p:spPr bwMode="auto">
          <a:xfrm>
            <a:off x="6453915" y="4598952"/>
            <a:ext cx="1440000" cy="1415791"/>
          </a:xfrm>
          <a:prstGeom prst="ellipse">
            <a:avLst/>
          </a:prstGeom>
          <a:noFill/>
          <a:ln>
            <a:noFill/>
          </a:ln>
          <a:effectLst>
            <a:outerShdw blurRad="50800" dist="38100" dir="2700000" algn="tl" rotWithShape="0">
              <a:prstClr val="black">
                <a:alpha val="40000"/>
              </a:prstClr>
            </a:outerShdw>
          </a:effectLst>
        </p:spPr>
      </p:pic>
      <p:sp>
        <p:nvSpPr>
          <p:cNvPr id="17" name="Title 1"/>
          <p:cNvSpPr txBox="1">
            <a:spLocks/>
          </p:cNvSpPr>
          <p:nvPr/>
        </p:nvSpPr>
        <p:spPr>
          <a:xfrm>
            <a:off x="998892" y="98825"/>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itchFamily="34" charset="0"/>
                <a:cs typeface="Arial" pitchFamily="34" charset="0"/>
              </a:rPr>
              <a:t> 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a:latin typeface="Arial" pitchFamily="34" charset="0"/>
              <a:cs typeface="Arial" pitchFamily="34" charset="0"/>
            </a:endParaRPr>
          </a:p>
        </p:txBody>
      </p:sp>
      <p:sp>
        <p:nvSpPr>
          <p:cNvPr id="21" name="TextBox 20"/>
          <p:cNvSpPr txBox="1">
            <a:spLocks noChangeArrowheads="1"/>
          </p:cNvSpPr>
          <p:nvPr/>
        </p:nvSpPr>
        <p:spPr bwMode="auto">
          <a:xfrm>
            <a:off x="332908" y="785540"/>
            <a:ext cx="1787669"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Hot and sunny</a:t>
            </a: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6737505" y="779997"/>
            <a:ext cx="697627"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a:t>
            </a:r>
          </a:p>
        </p:txBody>
      </p:sp>
      <p:sp>
        <p:nvSpPr>
          <p:cNvPr id="24" name="TextBox 23"/>
          <p:cNvSpPr txBox="1">
            <a:spLocks noChangeArrowheads="1"/>
          </p:cNvSpPr>
          <p:nvPr/>
        </p:nvSpPr>
        <p:spPr bwMode="auto">
          <a:xfrm>
            <a:off x="1477105" y="1669043"/>
            <a:ext cx="115998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1459914" y="3293452"/>
            <a:ext cx="1440000" cy="338554"/>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76314" y="4733222"/>
            <a:ext cx="1637741" cy="830997"/>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383054" y="1313597"/>
            <a:ext cx="195130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Waterproof</a:t>
            </a:r>
          </a:p>
          <a:p>
            <a:pPr algn="ctr"/>
            <a:r>
              <a:rPr lang="en-GB" sz="1600" dirty="0">
                <a:latin typeface="Arial" pitchFamily="34" charset="0"/>
                <a:cs typeface="Arial" pitchFamily="34" charset="0"/>
              </a:rPr>
              <a:t>jacket/trousers, quick drying clothes or spare cloths</a:t>
            </a:r>
          </a:p>
        </p:txBody>
      </p:sp>
      <p:sp>
        <p:nvSpPr>
          <p:cNvPr id="29" name="TextBox 28"/>
          <p:cNvSpPr txBox="1">
            <a:spLocks noChangeArrowheads="1"/>
          </p:cNvSpPr>
          <p:nvPr/>
        </p:nvSpPr>
        <p:spPr bwMode="auto">
          <a:xfrm>
            <a:off x="4445841" y="3015799"/>
            <a:ext cx="1987851"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shoes</a:t>
            </a:r>
          </a:p>
          <a:p>
            <a:pPr algn="ctr"/>
            <a:r>
              <a:rPr lang="en-GB" sz="1600" dirty="0">
                <a:latin typeface="Arial" pitchFamily="34" charset="0"/>
                <a:cs typeface="Arial" pitchFamily="34" charset="0"/>
              </a:rPr>
              <a:t>you can get dirty </a:t>
            </a:r>
          </a:p>
          <a:p>
            <a:pPr algn="ctr"/>
            <a:r>
              <a:rPr lang="en-GB" sz="1600" dirty="0">
                <a:latin typeface="Arial" pitchFamily="34" charset="0"/>
                <a:cs typeface="Arial" pitchFamily="34" charset="0"/>
              </a:rPr>
              <a:t>NOT YOUR BEST SHOES!</a:t>
            </a:r>
          </a:p>
        </p:txBody>
      </p:sp>
      <p:sp>
        <p:nvSpPr>
          <p:cNvPr id="30" name="TextBox 29"/>
          <p:cNvSpPr txBox="1">
            <a:spLocks noChangeArrowheads="1"/>
          </p:cNvSpPr>
          <p:nvPr/>
        </p:nvSpPr>
        <p:spPr bwMode="auto">
          <a:xfrm>
            <a:off x="4692056" y="4979444"/>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re-sealable</a:t>
            </a:r>
          </a:p>
          <a:p>
            <a:pPr algn="ctr"/>
            <a:r>
              <a:rPr lang="en-GB" sz="1600" dirty="0">
                <a:latin typeface="Arial" pitchFamily="34" charset="0"/>
                <a:cs typeface="Arial" pitchFamily="34" charset="0"/>
              </a:rPr>
              <a:t>drink</a:t>
            </a:r>
          </a:p>
        </p:txBody>
      </p:sp>
      <p:sp>
        <p:nvSpPr>
          <p:cNvPr id="31" name="TextBox 30"/>
          <p:cNvSpPr txBox="1">
            <a:spLocks noChangeArrowheads="1"/>
          </p:cNvSpPr>
          <p:nvPr/>
        </p:nvSpPr>
        <p:spPr bwMode="auto">
          <a:xfrm>
            <a:off x="7893915" y="1713344"/>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7791033" y="3462475"/>
            <a:ext cx="1268355" cy="369332"/>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Warm hat</a:t>
            </a:r>
          </a:p>
        </p:txBody>
      </p:sp>
      <p:sp>
        <p:nvSpPr>
          <p:cNvPr id="33" name="TextBox 32"/>
          <p:cNvSpPr txBox="1">
            <a:spLocks noChangeArrowheads="1"/>
          </p:cNvSpPr>
          <p:nvPr/>
        </p:nvSpPr>
        <p:spPr bwMode="auto">
          <a:xfrm>
            <a:off x="7915230" y="5081012"/>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6" name="Picture 35"/>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37" name="Rectangle 36"/>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8" name="Picture 37">
            <a:extLst>
              <a:ext uri="{FF2B5EF4-FFF2-40B4-BE49-F238E27FC236}">
                <a16:creationId xmlns:a16="http://schemas.microsoft.com/office/drawing/2014/main" id="{C2D0A0DC-7FDF-40A1-962E-0456FC0E7B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7D9F84F-7A02-4869-8B6B-AABDB372A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itle 1"/>
          <p:cNvSpPr txBox="1">
            <a:spLocks/>
          </p:cNvSpPr>
          <p:nvPr/>
        </p:nvSpPr>
        <p:spPr>
          <a:xfrm>
            <a:off x="-717382" y="418085"/>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a:latin typeface="Arial" pitchFamily="34" charset="0"/>
                <a:cs typeface="Arial" pitchFamily="34" charset="0"/>
              </a:rPr>
              <a:t> Low Impact Lunch Challenge</a:t>
            </a:r>
          </a:p>
        </p:txBody>
      </p:sp>
      <p:sp>
        <p:nvSpPr>
          <p:cNvPr id="7" name="TextBox 6"/>
          <p:cNvSpPr txBox="1">
            <a:spLocks noChangeArrowheads="1"/>
          </p:cNvSpPr>
          <p:nvPr/>
        </p:nvSpPr>
        <p:spPr bwMode="auto">
          <a:xfrm>
            <a:off x="106718" y="1447133"/>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doesn’t damage the environment much</a:t>
            </a: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like the low impact one</a:t>
            </a: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744" y="272544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4441" y="272544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570350" y="2893857"/>
            <a:ext cx="3315850" cy="830997"/>
          </a:xfrm>
          <a:prstGeom prst="rect">
            <a:avLst/>
          </a:prstGeom>
          <a:solidFill>
            <a:schemeClr val="bg1"/>
          </a:solidFill>
          <a:ln w="9525">
            <a:noFill/>
            <a:miter lim="800000"/>
            <a:headEnd/>
            <a:tailEnd/>
          </a:ln>
        </p:spPr>
        <p:txBody>
          <a:bodyPr wrap="square">
            <a:spAutoFit/>
          </a:bodyPr>
          <a:lstStyle/>
          <a:p>
            <a:pPr algn="ctr"/>
            <a:r>
              <a:rPr lang="en-GB" sz="1600" dirty="0">
                <a:latin typeface="Arial" pitchFamily="34" charset="0"/>
                <a:cs typeface="Arial" pitchFamily="34" charset="0"/>
              </a:rPr>
              <a:t>Ask whoever does the shopping to</a:t>
            </a:r>
          </a:p>
          <a:p>
            <a:pPr algn="ctr"/>
            <a:r>
              <a:rPr lang="en-GB" sz="1600" dirty="0">
                <a:latin typeface="Arial" pitchFamily="34" charset="0"/>
                <a:cs typeface="Arial" pitchFamily="34" charset="0"/>
              </a:rPr>
              <a:t>buy in bulk rather than</a:t>
            </a:r>
          </a:p>
          <a:p>
            <a:pPr algn="ctr"/>
            <a:r>
              <a:rPr lang="en-GB" sz="1600" dirty="0">
                <a:latin typeface="Arial" pitchFamily="34" charset="0"/>
                <a:cs typeface="Arial" pitchFamily="34" charset="0"/>
              </a:rPr>
              <a:t>buying lots of individual bags</a:t>
            </a:r>
          </a:p>
        </p:txBody>
      </p:sp>
      <p:sp>
        <p:nvSpPr>
          <p:cNvPr id="15" name="TextBox 14"/>
          <p:cNvSpPr txBox="1">
            <a:spLocks noChangeArrowheads="1"/>
          </p:cNvSpPr>
          <p:nvPr/>
        </p:nvSpPr>
        <p:spPr bwMode="auto">
          <a:xfrm>
            <a:off x="5274254" y="2725444"/>
            <a:ext cx="2828018"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This one has less packaging,</a:t>
            </a:r>
          </a:p>
          <a:p>
            <a:pPr algn="ctr"/>
            <a:r>
              <a:rPr lang="en-GB" sz="1600" dirty="0">
                <a:latin typeface="Arial" pitchFamily="34" charset="0"/>
                <a:cs typeface="Arial" pitchFamily="34" charset="0"/>
              </a:rPr>
              <a:t>which means less rubbish</a:t>
            </a:r>
          </a:p>
        </p:txBody>
      </p:sp>
      <p:sp>
        <p:nvSpPr>
          <p:cNvPr id="16" name="TextBox 15"/>
          <p:cNvSpPr txBox="1">
            <a:spLocks noChangeArrowheads="1"/>
          </p:cNvSpPr>
          <p:nvPr/>
        </p:nvSpPr>
        <p:spPr bwMode="auto">
          <a:xfrm>
            <a:off x="6432849" y="3855872"/>
            <a:ext cx="2111475"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bottles</a:t>
            </a:r>
          </a:p>
        </p:txBody>
      </p:sp>
      <p:sp>
        <p:nvSpPr>
          <p:cNvPr id="17" name="TextBox 16"/>
          <p:cNvSpPr txBox="1">
            <a:spLocks noChangeArrowheads="1"/>
          </p:cNvSpPr>
          <p:nvPr/>
        </p:nvSpPr>
        <p:spPr bwMode="auto">
          <a:xfrm>
            <a:off x="5194210" y="4686456"/>
            <a:ext cx="2053767" cy="338554"/>
          </a:xfrm>
          <a:prstGeom prst="rect">
            <a:avLst/>
          </a:prstGeom>
          <a:solidFill>
            <a:schemeClr val="bg1"/>
          </a:solidFill>
          <a:ln w="9525">
            <a:noFill/>
            <a:miter lim="800000"/>
            <a:headEnd/>
            <a:tailEnd/>
          </a:ln>
        </p:spPr>
        <p:txBody>
          <a:bodyPr wrap="none">
            <a:spAutoFit/>
          </a:bodyPr>
          <a:lstStyle/>
          <a:p>
            <a:r>
              <a:rPr lang="en-GB" sz="1600" dirty="0">
                <a:latin typeface="Arial" pitchFamily="34" charset="0"/>
                <a:cs typeface="Arial" pitchFamily="34" charset="0"/>
              </a:rPr>
              <a:t>Use reusable boxes</a:t>
            </a:r>
          </a:p>
        </p:txBody>
      </p:sp>
      <p:sp>
        <p:nvSpPr>
          <p:cNvPr id="18" name="TextBox 17"/>
          <p:cNvSpPr txBox="1">
            <a:spLocks noChangeArrowheads="1"/>
          </p:cNvSpPr>
          <p:nvPr/>
        </p:nvSpPr>
        <p:spPr bwMode="auto">
          <a:xfrm>
            <a:off x="2779881" y="5473512"/>
            <a:ext cx="2829300" cy="584775"/>
          </a:xfrm>
          <a:prstGeom prst="rect">
            <a:avLst/>
          </a:prstGeom>
          <a:solidFill>
            <a:schemeClr val="bg1"/>
          </a:solidFill>
          <a:ln w="9525">
            <a:noFill/>
            <a:miter lim="800000"/>
            <a:headEnd/>
            <a:tailEnd/>
          </a:ln>
        </p:spPr>
        <p:txBody>
          <a:bodyPr wrap="none">
            <a:spAutoFit/>
          </a:bodyPr>
          <a:lstStyle/>
          <a:p>
            <a:pPr algn="ctr"/>
            <a:r>
              <a:rPr lang="en-GB" sz="1600" dirty="0">
                <a:latin typeface="Arial" pitchFamily="34" charset="0"/>
                <a:cs typeface="Arial" pitchFamily="34" charset="0"/>
              </a:rPr>
              <a:t>Take apple cores and orange</a:t>
            </a:r>
          </a:p>
          <a:p>
            <a:pPr algn="ctr"/>
            <a:r>
              <a:rPr lang="en-GB" sz="1600" dirty="0">
                <a:latin typeface="Arial" pitchFamily="34" charset="0"/>
                <a:cs typeface="Arial" pitchFamily="34" charset="0"/>
              </a:rPr>
              <a:t>peel home to compost.</a:t>
            </a:r>
          </a:p>
        </p:txBody>
      </p:sp>
      <p:sp>
        <p:nvSpPr>
          <p:cNvPr id="19" name="TextBox 18"/>
          <p:cNvSpPr txBox="1"/>
          <p:nvPr/>
        </p:nvSpPr>
        <p:spPr>
          <a:xfrm>
            <a:off x="522768" y="4296920"/>
            <a:ext cx="2372832" cy="584775"/>
          </a:xfrm>
          <a:prstGeom prst="rect">
            <a:avLst/>
          </a:prstGeom>
          <a:solidFill>
            <a:schemeClr val="bg1"/>
          </a:solidFill>
        </p:spPr>
        <p:txBody>
          <a:bodyPr wrap="square" rtlCol="0">
            <a:spAutoFit/>
          </a:bodyPr>
          <a:lstStyle/>
          <a:p>
            <a:pPr algn="ctr"/>
            <a:r>
              <a:rPr lang="en-GB" sz="1600" dirty="0">
                <a:latin typeface="Arial" pitchFamily="34" charset="0"/>
                <a:cs typeface="Arial" pitchFamily="34" charset="0"/>
              </a:rPr>
              <a:t>Try to eat food which has not travelled too far</a:t>
            </a:r>
            <a:endParaRPr lang="en-US" sz="1600" dirty="0">
              <a:latin typeface="Arial" pitchFamily="34" charset="0"/>
              <a:cs typeface="Arial" pitchFamily="34" charset="0"/>
            </a:endParaRPr>
          </a:p>
        </p:txBody>
      </p:sp>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3" name="Rectangle 22"/>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a:extLst>
              <a:ext uri="{FF2B5EF4-FFF2-40B4-BE49-F238E27FC236}">
                <a16:creationId xmlns:a16="http://schemas.microsoft.com/office/drawing/2014/main" id="{B15472E1-965F-4780-9D22-CD69753DF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20" name="Picture 19">
            <a:extLst>
              <a:ext uri="{FF2B5EF4-FFF2-40B4-BE49-F238E27FC236}">
                <a16:creationId xmlns:a16="http://schemas.microsoft.com/office/drawing/2014/main" id="{C9DA8D0E-B384-4206-A570-73BC89B9D7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347F83-3D90-4AD1-9D24-4F9107D51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3" name="Rectangle 2"/>
          <p:cNvSpPr/>
          <p:nvPr/>
        </p:nvSpPr>
        <p:spPr>
          <a:xfrm>
            <a:off x="1500816" y="5373312"/>
            <a:ext cx="6215163" cy="461665"/>
          </a:xfrm>
          <a:prstGeom prst="rect">
            <a:avLst/>
          </a:prstGeom>
        </p:spPr>
        <p:txBody>
          <a:bodyPr wrap="none">
            <a:spAutoFit/>
          </a:bodyPr>
          <a:lstStyle/>
          <a:p>
            <a:r>
              <a:rPr lang="en-GB" sz="2400" b="1" dirty="0">
                <a:latin typeface="Arial" pitchFamily="34" charset="0"/>
                <a:cs typeface="Arial" pitchFamily="34" charset="0"/>
              </a:rPr>
              <a:t>Can you each come up with 2 questions?</a:t>
            </a:r>
          </a:p>
        </p:txBody>
      </p:sp>
      <p:sp>
        <p:nvSpPr>
          <p:cNvPr id="12" name="Rectangle 11"/>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0" y="299994"/>
            <a:ext cx="6293480" cy="2123658"/>
          </a:xfrm>
          <a:prstGeom prst="rect">
            <a:avLst/>
          </a:prstGeom>
          <a:noFill/>
        </p:spPr>
        <p:txBody>
          <a:bodyPr wrap="square" rtlCol="0">
            <a:spAutoFit/>
          </a:bodyPr>
          <a:lstStyle/>
          <a:p>
            <a:r>
              <a:rPr lang="en-GB" sz="3200" b="1" dirty="0">
                <a:latin typeface="Arial" pitchFamily="34" charset="0"/>
                <a:cs typeface="Arial" pitchFamily="34" charset="0"/>
              </a:rPr>
              <a:t>What would you like to find out </a:t>
            </a:r>
          </a:p>
          <a:p>
            <a:r>
              <a:rPr lang="en-GB" sz="3200" b="1" dirty="0">
                <a:latin typeface="Arial" pitchFamily="34" charset="0"/>
                <a:cs typeface="Arial" pitchFamily="34" charset="0"/>
              </a:rPr>
              <a:t>about Sweet Briar Marshes’ wildlife?</a:t>
            </a:r>
          </a:p>
          <a:p>
            <a:pPr algn="ctr"/>
            <a:endParaRPr lang="en-GB" sz="3600" dirty="0">
              <a:latin typeface="Arial" pitchFamily="34" charset="0"/>
              <a:cs typeface="Arial" pitchFamily="34" charset="0"/>
            </a:endParaRPr>
          </a:p>
        </p:txBody>
      </p:sp>
      <p:pic>
        <p:nvPicPr>
          <p:cNvPr id="10" name="Picture 9">
            <a:extLst>
              <a:ext uri="{FF2B5EF4-FFF2-40B4-BE49-F238E27FC236}">
                <a16:creationId xmlns:a16="http://schemas.microsoft.com/office/drawing/2014/main" id="{01DCF36F-B110-4480-8E1A-9C36F351F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8" name="Picture 7">
            <a:extLst>
              <a:ext uri="{FF2B5EF4-FFF2-40B4-BE49-F238E27FC236}">
                <a16:creationId xmlns:a16="http://schemas.microsoft.com/office/drawing/2014/main" id="{E76E19D9-A0A8-49DD-9165-CA71824DB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2" name="Picture 1">
            <a:extLst>
              <a:ext uri="{FF2B5EF4-FFF2-40B4-BE49-F238E27FC236}">
                <a16:creationId xmlns:a16="http://schemas.microsoft.com/office/drawing/2014/main" id="{EDDC063D-CA70-44A2-8BB1-091E07864B80}"/>
              </a:ext>
            </a:extLst>
          </p:cNvPr>
          <p:cNvPicPr>
            <a:picLocks noChangeAspect="1"/>
          </p:cNvPicPr>
          <p:nvPr/>
        </p:nvPicPr>
        <p:blipFill>
          <a:blip r:embed="rId6"/>
          <a:stretch>
            <a:fillRect/>
          </a:stretch>
        </p:blipFill>
        <p:spPr>
          <a:xfrm>
            <a:off x="2276309" y="1682442"/>
            <a:ext cx="4239275" cy="3471820"/>
          </a:xfrm>
          <a:prstGeom prst="rect">
            <a:avLst/>
          </a:prstGeom>
        </p:spPr>
      </p:pic>
    </p:spTree>
    <p:extLst>
      <p:ext uri="{BB962C8B-B14F-4D97-AF65-F5344CB8AC3E}">
        <p14:creationId xmlns:p14="http://schemas.microsoft.com/office/powerpoint/2010/main" val="406109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151E81-5F2A-46AD-99A2-EEE7C116B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9" name="Rectangle 8"/>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Rectangle 5"/>
          <p:cNvSpPr/>
          <p:nvPr/>
        </p:nvSpPr>
        <p:spPr>
          <a:xfrm>
            <a:off x="2664370" y="381000"/>
            <a:ext cx="3815260" cy="646331"/>
          </a:xfrm>
          <a:prstGeom prst="rect">
            <a:avLst/>
          </a:prstGeom>
        </p:spPr>
        <p:txBody>
          <a:bodyPr wrap="square">
            <a:spAutoFit/>
          </a:bodyPr>
          <a:lstStyle/>
          <a:p>
            <a:pPr algn="ctr"/>
            <a:r>
              <a:rPr lang="en-GB" sz="3600" b="1" dirty="0">
                <a:latin typeface="Arial" pitchFamily="34" charset="0"/>
                <a:cs typeface="Arial" pitchFamily="34" charset="0"/>
              </a:rPr>
              <a:t>See you soon!</a:t>
            </a:r>
          </a:p>
        </p:txBody>
      </p:sp>
      <p:pic>
        <p:nvPicPr>
          <p:cNvPr id="12" name="Picture 11">
            <a:extLst>
              <a:ext uri="{FF2B5EF4-FFF2-40B4-BE49-F238E27FC236}">
                <a16:creationId xmlns:a16="http://schemas.microsoft.com/office/drawing/2014/main" id="{468D54D7-B898-467D-B75E-7FD480C81B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7" name="Picture 6">
            <a:extLst>
              <a:ext uri="{FF2B5EF4-FFF2-40B4-BE49-F238E27FC236}">
                <a16:creationId xmlns:a16="http://schemas.microsoft.com/office/drawing/2014/main" id="{1340A596-32FC-4403-B511-5DD73B10B2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2049" name="Picture 1" descr="b0e02fc3-a7b6-44b4-b6fd-8c2a464615b5@eurprd01">
            <a:extLst>
              <a:ext uri="{FF2B5EF4-FFF2-40B4-BE49-F238E27FC236}">
                <a16:creationId xmlns:a16="http://schemas.microsoft.com/office/drawing/2014/main" id="{C05CD124-36C0-41BC-B249-41D9415FC1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678" y="1600200"/>
            <a:ext cx="7192643" cy="4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58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7B12AE-4927-4304-9146-6D436E0A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7" name="TextBox 6"/>
          <p:cNvSpPr txBox="1"/>
          <p:nvPr/>
        </p:nvSpPr>
        <p:spPr>
          <a:xfrm>
            <a:off x="0" y="155104"/>
            <a:ext cx="5246526" cy="1077218"/>
          </a:xfrm>
          <a:prstGeom prst="rect">
            <a:avLst/>
          </a:prstGeom>
          <a:noFill/>
        </p:spPr>
        <p:txBody>
          <a:bodyPr wrap="square" rtlCol="0">
            <a:spAutoFit/>
          </a:bodyPr>
          <a:lstStyle/>
          <a:p>
            <a:r>
              <a:rPr lang="en-GB" sz="3200" b="1" dirty="0">
                <a:latin typeface="Arial" pitchFamily="34" charset="0"/>
                <a:cs typeface="Arial" pitchFamily="34" charset="0"/>
              </a:rPr>
              <a:t>A bit about Norfolk Wildlife Trust…</a:t>
            </a:r>
            <a:endParaRPr lang="en-GB" b="1" dirty="0"/>
          </a:p>
        </p:txBody>
      </p:sp>
      <p:grpSp>
        <p:nvGrpSpPr>
          <p:cNvPr id="6" name="Group 5">
            <a:extLst>
              <a:ext uri="{FF2B5EF4-FFF2-40B4-BE49-F238E27FC236}">
                <a16:creationId xmlns:a16="http://schemas.microsoft.com/office/drawing/2014/main" id="{E09E3B70-C7A1-4114-B403-6C68FCE394C9}"/>
              </a:ext>
            </a:extLst>
          </p:cNvPr>
          <p:cNvGrpSpPr/>
          <p:nvPr/>
        </p:nvGrpSpPr>
        <p:grpSpPr>
          <a:xfrm>
            <a:off x="990599" y="1696708"/>
            <a:ext cx="7010400" cy="4131163"/>
            <a:chOff x="1007602" y="1141657"/>
            <a:chExt cx="7128794" cy="4858382"/>
          </a:xfrm>
        </p:grpSpPr>
        <p:sp>
          <p:nvSpPr>
            <p:cNvPr id="25" name="Rectangle 24"/>
            <p:cNvSpPr/>
            <p:nvPr/>
          </p:nvSpPr>
          <p:spPr>
            <a:xfrm>
              <a:off x="1007602" y="1141657"/>
              <a:ext cx="2331889" cy="1737386"/>
            </a:xfrm>
            <a:prstGeom prst="rect">
              <a:avLst/>
            </a:prstGeom>
          </p:spPr>
          <p:txBody>
            <a:bodyPr wrap="square">
              <a:spAutoFit/>
            </a:bodyPr>
            <a:lstStyle/>
            <a:p>
              <a:r>
                <a:rPr lang="en-GB" dirty="0">
                  <a:latin typeface="Arial" pitchFamily="34" charset="0"/>
                  <a:cs typeface="Arial" pitchFamily="34" charset="0"/>
                </a:rPr>
                <a:t>We protect more than </a:t>
              </a:r>
              <a:r>
                <a:rPr lang="en-GB" b="1" dirty="0">
                  <a:latin typeface="Arial" pitchFamily="34" charset="0"/>
                  <a:cs typeface="Arial" pitchFamily="34" charset="0"/>
                </a:rPr>
                <a:t>60 </a:t>
              </a:r>
              <a:r>
                <a:rPr lang="en-GB" dirty="0">
                  <a:latin typeface="Arial" pitchFamily="34" charset="0"/>
                  <a:cs typeface="Arial" pitchFamily="34" charset="0"/>
                </a:rPr>
                <a:t>nature reserves across Norfolk for wildlife and people</a:t>
              </a:r>
            </a:p>
          </p:txBody>
        </p:sp>
        <p:grpSp>
          <p:nvGrpSpPr>
            <p:cNvPr id="4" name="Group 3">
              <a:extLst>
                <a:ext uri="{FF2B5EF4-FFF2-40B4-BE49-F238E27FC236}">
                  <a16:creationId xmlns:a16="http://schemas.microsoft.com/office/drawing/2014/main" id="{2EA45267-B80A-4516-9466-CEA47E08023E}"/>
                </a:ext>
              </a:extLst>
            </p:cNvPr>
            <p:cNvGrpSpPr/>
            <p:nvPr/>
          </p:nvGrpSpPr>
          <p:grpSpPr>
            <a:xfrm>
              <a:off x="1007603" y="1141658"/>
              <a:ext cx="7128793" cy="4858381"/>
              <a:chOff x="701374" y="839356"/>
              <a:chExt cx="7703108" cy="5347856"/>
            </a:xfrm>
          </p:grpSpPr>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804" y="839356"/>
                <a:ext cx="2520001" cy="1795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0850" y="853346"/>
                <a:ext cx="2493632" cy="17819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374" y="2692339"/>
                <a:ext cx="2520000" cy="16730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2804" y="2688981"/>
                <a:ext cx="2548861" cy="16763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005" b="3138"/>
              <a:stretch/>
            </p:blipFill>
            <p:spPr bwMode="auto">
              <a:xfrm>
                <a:off x="5910850" y="2688985"/>
                <a:ext cx="2469474" cy="167638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117"/>
              <a:stretch/>
            </p:blipFill>
            <p:spPr bwMode="auto">
              <a:xfrm>
                <a:off x="701374" y="4419387"/>
                <a:ext cx="2520000" cy="17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2803" y="4416954"/>
                <a:ext cx="2548859" cy="17585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2005"/>
              <a:stretch/>
            </p:blipFill>
            <p:spPr bwMode="auto">
              <a:xfrm>
                <a:off x="5910850" y="4405273"/>
                <a:ext cx="2469474" cy="178193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27"/>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sp>
        <p:nvSpPr>
          <p:cNvPr id="29" name="Rectangle 28"/>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8" name="Picture 17">
            <a:extLst>
              <a:ext uri="{FF2B5EF4-FFF2-40B4-BE49-F238E27FC236}">
                <a16:creationId xmlns:a16="http://schemas.microsoft.com/office/drawing/2014/main" id="{BDF13DA7-0ACF-4CDF-99BE-119B136387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9" name="Picture 18">
            <a:extLst>
              <a:ext uri="{FF2B5EF4-FFF2-40B4-BE49-F238E27FC236}">
                <a16:creationId xmlns:a16="http://schemas.microsoft.com/office/drawing/2014/main" id="{2FF4BF92-62E1-4868-A087-E4D60D1E7C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60967" y="287736"/>
            <a:ext cx="2483033" cy="1140990"/>
          </a:xfrm>
          <a:prstGeom prst="rect">
            <a:avLst/>
          </a:prstGeom>
        </p:spPr>
      </p:pic>
    </p:spTree>
    <p:extLst>
      <p:ext uri="{BB962C8B-B14F-4D97-AF65-F5344CB8AC3E}">
        <p14:creationId xmlns:p14="http://schemas.microsoft.com/office/powerpoint/2010/main" val="321916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C2C86C-8289-4763-AB32-52EC4F6A3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5" name="Rectangle 4"/>
          <p:cNvSpPr/>
          <p:nvPr/>
        </p:nvSpPr>
        <p:spPr>
          <a:xfrm>
            <a:off x="6253660" y="6623774"/>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6565" y="183822"/>
            <a:ext cx="5852742" cy="2215991"/>
          </a:xfrm>
          <a:prstGeom prst="rect">
            <a:avLst/>
          </a:prstGeom>
          <a:noFill/>
        </p:spPr>
        <p:txBody>
          <a:bodyPr wrap="square" rtlCol="0">
            <a:spAutoFit/>
          </a:bodyPr>
          <a:lstStyle/>
          <a:p>
            <a:r>
              <a:rPr lang="en-GB" sz="2400" dirty="0">
                <a:latin typeface="Arial" pitchFamily="34" charset="0"/>
                <a:cs typeface="Arial" pitchFamily="34" charset="0"/>
              </a:rPr>
              <a:t>We also help to make </a:t>
            </a:r>
            <a:r>
              <a:rPr lang="en-GB" sz="2400" b="1" dirty="0">
                <a:latin typeface="Arial" pitchFamily="34" charset="0"/>
                <a:cs typeface="Arial" pitchFamily="34" charset="0"/>
              </a:rPr>
              <a:t>gardens</a:t>
            </a:r>
            <a:r>
              <a:rPr lang="en-GB" sz="2400" dirty="0">
                <a:latin typeface="Arial" pitchFamily="34" charset="0"/>
                <a:cs typeface="Arial" pitchFamily="34" charset="0"/>
              </a:rPr>
              <a:t>, </a:t>
            </a:r>
            <a:r>
              <a:rPr lang="en-GB" sz="2400" b="1" dirty="0">
                <a:latin typeface="Arial" pitchFamily="34" charset="0"/>
                <a:cs typeface="Arial" pitchFamily="34" charset="0"/>
              </a:rPr>
              <a:t>parks</a:t>
            </a:r>
            <a:r>
              <a:rPr lang="en-GB" sz="2400" dirty="0">
                <a:latin typeface="Arial" pitchFamily="34" charset="0"/>
                <a:cs typeface="Arial" pitchFamily="34" charset="0"/>
              </a:rPr>
              <a:t>, </a:t>
            </a:r>
            <a:r>
              <a:rPr lang="en-GB" sz="2400" b="1" dirty="0">
                <a:latin typeface="Arial" pitchFamily="34" charset="0"/>
                <a:cs typeface="Arial" pitchFamily="34" charset="0"/>
              </a:rPr>
              <a:t>schools</a:t>
            </a:r>
            <a:r>
              <a:rPr lang="en-GB" sz="2400" dirty="0">
                <a:latin typeface="Arial" pitchFamily="34" charset="0"/>
                <a:cs typeface="Arial" pitchFamily="34" charset="0"/>
              </a:rPr>
              <a:t>, </a:t>
            </a:r>
            <a:r>
              <a:rPr lang="en-GB" sz="2400" b="1" dirty="0">
                <a:latin typeface="Arial" pitchFamily="34" charset="0"/>
                <a:cs typeface="Arial" pitchFamily="34" charset="0"/>
              </a:rPr>
              <a:t>churchyards</a:t>
            </a:r>
            <a:r>
              <a:rPr lang="en-GB" sz="2400" dirty="0">
                <a:latin typeface="Arial" pitchFamily="34" charset="0"/>
                <a:cs typeface="Arial" pitchFamily="34" charset="0"/>
              </a:rPr>
              <a:t>, </a:t>
            </a:r>
            <a:r>
              <a:rPr lang="en-GB" sz="2400" b="1" dirty="0">
                <a:latin typeface="Arial" pitchFamily="34" charset="0"/>
                <a:cs typeface="Arial" pitchFamily="34" charset="0"/>
              </a:rPr>
              <a:t>roadsides</a:t>
            </a:r>
            <a:r>
              <a:rPr lang="en-GB" sz="2400" dirty="0">
                <a:latin typeface="Arial" pitchFamily="34" charset="0"/>
                <a:cs typeface="Arial" pitchFamily="34" charset="0"/>
              </a:rPr>
              <a:t> and other areas more wildlife-friendly, so nature reserves are joined up. We call this a </a:t>
            </a:r>
            <a:r>
              <a:rPr lang="en-GB" sz="2400" b="1" dirty="0">
                <a:latin typeface="Arial" pitchFamily="34" charset="0"/>
                <a:cs typeface="Arial" pitchFamily="34" charset="0"/>
              </a:rPr>
              <a:t>‘Nature Recovery Network’.</a:t>
            </a:r>
            <a:endParaRPr lang="en-GB" b="1" dirty="0">
              <a:latin typeface="Arial" pitchFamily="34" charset="0"/>
              <a:cs typeface="Arial" pitchFamily="34" charset="0"/>
            </a:endParaRPr>
          </a:p>
          <a:p>
            <a:endParaRPr lang="en-GB" dirty="0">
              <a:latin typeface="Arial" pitchFamily="34" charset="0"/>
              <a:cs typeface="Arial" pitchFamily="34" charset="0"/>
            </a:endParaRPr>
          </a:p>
        </p:txBody>
      </p:sp>
      <p:grpSp>
        <p:nvGrpSpPr>
          <p:cNvPr id="3" name="Group 2">
            <a:extLst>
              <a:ext uri="{FF2B5EF4-FFF2-40B4-BE49-F238E27FC236}">
                <a16:creationId xmlns:a16="http://schemas.microsoft.com/office/drawing/2014/main" id="{8CA1B224-E234-4053-8D8B-4F3D44C73AD4}"/>
              </a:ext>
            </a:extLst>
          </p:cNvPr>
          <p:cNvGrpSpPr/>
          <p:nvPr/>
        </p:nvGrpSpPr>
        <p:grpSpPr>
          <a:xfrm>
            <a:off x="784011" y="2449309"/>
            <a:ext cx="7564170" cy="3288696"/>
            <a:chOff x="1004798" y="2430429"/>
            <a:chExt cx="7564170" cy="3288696"/>
          </a:xfrm>
        </p:grpSpPr>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0429"/>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15000" y="2455222"/>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1004798" y="2487093"/>
              <a:ext cx="2467756" cy="321001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758" y="6195223"/>
            <a:ext cx="446906" cy="467360"/>
          </a:xfrm>
          <a:prstGeom prst="rect">
            <a:avLst/>
          </a:prstGeom>
          <a:noFill/>
          <a:ln>
            <a:noFill/>
          </a:ln>
        </p:spPr>
      </p:pic>
      <p:pic>
        <p:nvPicPr>
          <p:cNvPr id="12" name="Picture 11">
            <a:extLst>
              <a:ext uri="{FF2B5EF4-FFF2-40B4-BE49-F238E27FC236}">
                <a16:creationId xmlns:a16="http://schemas.microsoft.com/office/drawing/2014/main" id="{06C64575-A378-46B6-8988-E0EE34109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1" name="Picture 10">
            <a:extLst>
              <a:ext uri="{FF2B5EF4-FFF2-40B4-BE49-F238E27FC236}">
                <a16:creationId xmlns:a16="http://schemas.microsoft.com/office/drawing/2014/main" id="{6301A4AE-AAA8-4EA2-A934-38AABB01EE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1104" y="178904"/>
            <a:ext cx="2913729" cy="1338901"/>
          </a:xfrm>
          <a:prstGeom prst="rect">
            <a:avLst/>
          </a:prstGeom>
        </p:spPr>
      </p:pic>
    </p:spTree>
    <p:extLst>
      <p:ext uri="{BB962C8B-B14F-4D97-AF65-F5344CB8AC3E}">
        <p14:creationId xmlns:p14="http://schemas.microsoft.com/office/powerpoint/2010/main" val="143156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6739F4-E009-4E61-A41C-91596D602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pic>
        <p:nvPicPr>
          <p:cNvPr id="3" name="Picture 2">
            <a:extLst>
              <a:ext uri="{FF2B5EF4-FFF2-40B4-BE49-F238E27FC236}">
                <a16:creationId xmlns:a16="http://schemas.microsoft.com/office/drawing/2014/main" id="{310702CA-3E81-4E65-B118-F609DA329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F144C073-3906-48A3-9720-A9F71C7EA3BD}"/>
              </a:ext>
            </a:extLst>
          </p:cNvPr>
          <p:cNvPicPr>
            <a:picLocks noChangeAspect="1"/>
          </p:cNvPicPr>
          <p:nvPr/>
        </p:nvPicPr>
        <p:blipFill>
          <a:blip r:embed="rId5"/>
          <a:stretch>
            <a:fillRect/>
          </a:stretch>
        </p:blipFill>
        <p:spPr>
          <a:xfrm>
            <a:off x="381000" y="377687"/>
            <a:ext cx="6019800" cy="5265908"/>
          </a:xfrm>
          <a:prstGeom prst="rect">
            <a:avLst/>
          </a:prstGeom>
        </p:spPr>
      </p:pic>
      <p:pic>
        <p:nvPicPr>
          <p:cNvPr id="5" name="Picture 4">
            <a:extLst>
              <a:ext uri="{FF2B5EF4-FFF2-40B4-BE49-F238E27FC236}">
                <a16:creationId xmlns:a16="http://schemas.microsoft.com/office/drawing/2014/main" id="{65A15D78-C096-4824-AA3D-A46AFE275C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381000"/>
            <a:ext cx="2263902" cy="1040296"/>
          </a:xfrm>
          <a:prstGeom prst="rect">
            <a:avLst/>
          </a:prstGeom>
        </p:spPr>
      </p:pic>
    </p:spTree>
    <p:extLst>
      <p:ext uri="{BB962C8B-B14F-4D97-AF65-F5344CB8AC3E}">
        <p14:creationId xmlns:p14="http://schemas.microsoft.com/office/powerpoint/2010/main" val="31165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D04BB261-7F4D-494A-ACE5-9C087388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2" y="0"/>
            <a:ext cx="9621338" cy="6858000"/>
          </a:xfrm>
          <a:prstGeom prst="rect">
            <a:avLst/>
          </a:prstGeom>
        </p:spPr>
      </p:pic>
      <p:sp>
        <p:nvSpPr>
          <p:cNvPr id="6" name="TextBox 5"/>
          <p:cNvSpPr txBox="1"/>
          <p:nvPr/>
        </p:nvSpPr>
        <p:spPr>
          <a:xfrm>
            <a:off x="51223" y="198478"/>
            <a:ext cx="7056784" cy="830997"/>
          </a:xfrm>
          <a:prstGeom prst="rect">
            <a:avLst/>
          </a:prstGeom>
          <a:noFill/>
        </p:spPr>
        <p:txBody>
          <a:bodyPr wrap="square" rtlCol="0">
            <a:spAutoFit/>
          </a:bodyPr>
          <a:lstStyle/>
          <a:p>
            <a:r>
              <a:rPr lang="en-GB" sz="2400" dirty="0">
                <a:latin typeface="Arial" pitchFamily="34" charset="0"/>
                <a:cs typeface="Arial" pitchFamily="34" charset="0"/>
              </a:rPr>
              <a:t>These are words we might use during your visit.  </a:t>
            </a:r>
            <a:r>
              <a:rPr lang="en-GB" sz="2400" b="1" dirty="0">
                <a:latin typeface="Arial" pitchFamily="34" charset="0"/>
                <a:cs typeface="Arial" pitchFamily="34" charset="0"/>
              </a:rPr>
              <a:t>Can you work out what they are?</a:t>
            </a: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I</a:t>
            </a: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a:solidFill>
                  <a:srgbClr val="0070C0"/>
                </a:solidFill>
                <a:latin typeface="Arial" pitchFamily="34" charset="0"/>
                <a:cs typeface="Arial" pitchFamily="34" charset="0"/>
              </a:rPr>
              <a:t>H</a:t>
            </a:r>
          </a:p>
        </p:txBody>
      </p:sp>
      <p:sp>
        <p:nvSpPr>
          <p:cNvPr id="16" name="Rectangle 15"/>
          <p:cNvSpPr/>
          <p:nvPr/>
        </p:nvSpPr>
        <p:spPr>
          <a:xfrm>
            <a:off x="5652120"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17" name="Rectangle 16"/>
          <p:cNvSpPr/>
          <p:nvPr/>
        </p:nvSpPr>
        <p:spPr>
          <a:xfrm>
            <a:off x="5868144"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B</a:t>
            </a:r>
          </a:p>
        </p:txBody>
      </p:sp>
      <p:sp>
        <p:nvSpPr>
          <p:cNvPr id="18" name="Rectangle 17"/>
          <p:cNvSpPr/>
          <p:nvPr/>
        </p:nvSpPr>
        <p:spPr>
          <a:xfrm>
            <a:off x="6657522" y="1291085"/>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452198"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18840" y="1869679"/>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45283" y="187284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P</a:t>
            </a:r>
          </a:p>
        </p:txBody>
      </p:sp>
      <p:sp>
        <p:nvSpPr>
          <p:cNvPr id="28" name="Rectangle 27"/>
          <p:cNvSpPr/>
          <p:nvPr/>
        </p:nvSpPr>
        <p:spPr>
          <a:xfrm>
            <a:off x="5891088" y="1870884"/>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29" name="Rectangle 28"/>
          <p:cNvSpPr/>
          <p:nvPr/>
        </p:nvSpPr>
        <p:spPr>
          <a:xfrm>
            <a:off x="5394496" y="1874310"/>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340527" y="1873101"/>
            <a:ext cx="248786" cy="369332"/>
          </a:xfrm>
          <a:prstGeom prst="rect">
            <a:avLst/>
          </a:prstGeom>
        </p:spPr>
        <p:txBody>
          <a:bodyPr wrap="none">
            <a:spAutoFit/>
          </a:bodyPr>
          <a:lstStyle/>
          <a:p>
            <a:r>
              <a:rPr lang="en-GB" dirty="0">
                <a:solidFill>
                  <a:srgbClr val="7030A0"/>
                </a:solidFill>
                <a:latin typeface="Arial" pitchFamily="34" charset="0"/>
                <a:cs typeface="Arial" pitchFamily="34" charset="0"/>
              </a:rPr>
              <a:t>I</a:t>
            </a:r>
          </a:p>
        </p:txBody>
      </p:sp>
      <p:sp>
        <p:nvSpPr>
          <p:cNvPr id="31" name="Rectangle 30"/>
          <p:cNvSpPr/>
          <p:nvPr/>
        </p:nvSpPr>
        <p:spPr>
          <a:xfrm>
            <a:off x="6463755" y="187464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E</a:t>
            </a:r>
          </a:p>
        </p:txBody>
      </p:sp>
      <p:sp>
        <p:nvSpPr>
          <p:cNvPr id="32" name="Rectangle 31"/>
          <p:cNvSpPr/>
          <p:nvPr/>
        </p:nvSpPr>
        <p:spPr>
          <a:xfrm>
            <a:off x="6670823" y="1873101"/>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5" name="Rectangle 34"/>
          <p:cNvSpPr/>
          <p:nvPr/>
        </p:nvSpPr>
        <p:spPr>
          <a:xfrm>
            <a:off x="5376912"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36" name="Rectangle 35"/>
          <p:cNvSpPr/>
          <p:nvPr/>
        </p:nvSpPr>
        <p:spPr>
          <a:xfrm>
            <a:off x="8461670" y="2470149"/>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7" name="Rectangle 36"/>
          <p:cNvSpPr/>
          <p:nvPr/>
        </p:nvSpPr>
        <p:spPr>
          <a:xfrm>
            <a:off x="7359520" y="2474095"/>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38" name="Rectangle 37"/>
          <p:cNvSpPr/>
          <p:nvPr/>
        </p:nvSpPr>
        <p:spPr>
          <a:xfrm>
            <a:off x="8023225" y="2470149"/>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39" name="Rectangle 38"/>
          <p:cNvSpPr/>
          <p:nvPr/>
        </p:nvSpPr>
        <p:spPr>
          <a:xfrm>
            <a:off x="8235265"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V</a:t>
            </a:r>
          </a:p>
        </p:txBody>
      </p:sp>
      <p:sp>
        <p:nvSpPr>
          <p:cNvPr id="40" name="Rectangle 39"/>
          <p:cNvSpPr/>
          <p:nvPr/>
        </p:nvSpPr>
        <p:spPr>
          <a:xfrm>
            <a:off x="7148083" y="2474095"/>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1" name="Rectangle 40"/>
          <p:cNvSpPr/>
          <p:nvPr/>
        </p:nvSpPr>
        <p:spPr>
          <a:xfrm>
            <a:off x="6624788" y="2469682"/>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E</a:t>
            </a:r>
          </a:p>
        </p:txBody>
      </p:sp>
      <p:sp>
        <p:nvSpPr>
          <p:cNvPr id="42" name="Rectangle 41"/>
          <p:cNvSpPr/>
          <p:nvPr/>
        </p:nvSpPr>
        <p:spPr>
          <a:xfrm>
            <a:off x="6388856" y="2460851"/>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R</a:t>
            </a:r>
          </a:p>
        </p:txBody>
      </p:sp>
      <p:sp>
        <p:nvSpPr>
          <p:cNvPr id="43" name="Rectangle 42"/>
          <p:cNvSpPr/>
          <p:nvPr/>
        </p:nvSpPr>
        <p:spPr>
          <a:xfrm>
            <a:off x="6137811" y="2468216"/>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U</a:t>
            </a:r>
          </a:p>
        </p:txBody>
      </p:sp>
      <p:sp>
        <p:nvSpPr>
          <p:cNvPr id="44" name="Rectangle 43"/>
          <p:cNvSpPr/>
          <p:nvPr/>
        </p:nvSpPr>
        <p:spPr>
          <a:xfrm>
            <a:off x="5907574" y="2466750"/>
            <a:ext cx="325730" cy="369332"/>
          </a:xfrm>
          <a:prstGeom prst="rect">
            <a:avLst/>
          </a:prstGeom>
        </p:spPr>
        <p:txBody>
          <a:bodyPr wrap="none">
            <a:spAutoFit/>
          </a:bodyPr>
          <a:lstStyle/>
          <a:p>
            <a:r>
              <a:rPr lang="en-GB" dirty="0">
                <a:solidFill>
                  <a:srgbClr val="00B050"/>
                </a:solidFill>
                <a:latin typeface="Arial" pitchFamily="34" charset="0"/>
                <a:cs typeface="Arial" pitchFamily="34" charset="0"/>
              </a:rPr>
              <a:t>T</a:t>
            </a:r>
          </a:p>
        </p:txBody>
      </p:sp>
      <p:sp>
        <p:nvSpPr>
          <p:cNvPr id="45" name="Rectangle 44"/>
          <p:cNvSpPr/>
          <p:nvPr/>
        </p:nvSpPr>
        <p:spPr>
          <a:xfrm>
            <a:off x="5663479" y="2474613"/>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A</a:t>
            </a:r>
          </a:p>
        </p:txBody>
      </p:sp>
      <p:sp>
        <p:nvSpPr>
          <p:cNvPr id="46" name="Rectangle 45"/>
          <p:cNvSpPr/>
          <p:nvPr/>
        </p:nvSpPr>
        <p:spPr>
          <a:xfrm>
            <a:off x="5411639" y="2469682"/>
            <a:ext cx="351378" cy="369332"/>
          </a:xfrm>
          <a:prstGeom prst="rect">
            <a:avLst/>
          </a:prstGeom>
        </p:spPr>
        <p:txBody>
          <a:bodyPr wrap="none">
            <a:spAutoFit/>
          </a:bodyPr>
          <a:lstStyle/>
          <a:p>
            <a:r>
              <a:rPr lang="en-GB" dirty="0">
                <a:solidFill>
                  <a:srgbClr val="00B050"/>
                </a:solidFill>
                <a:latin typeface="Arial" pitchFamily="34" charset="0"/>
                <a:cs typeface="Arial" pitchFamily="34" charset="0"/>
              </a:rPr>
              <a:t>N</a:t>
            </a:r>
          </a:p>
        </p:txBody>
      </p:sp>
      <p:sp>
        <p:nvSpPr>
          <p:cNvPr id="47" name="Rectangle 46"/>
          <p:cNvSpPr/>
          <p:nvPr/>
        </p:nvSpPr>
        <p:spPr>
          <a:xfrm>
            <a:off x="7575510" y="2468216"/>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A</a:t>
            </a:r>
          </a:p>
        </p:txBody>
      </p:sp>
      <p:sp>
        <p:nvSpPr>
          <p:cNvPr id="50" name="Rectangle 49"/>
          <p:cNvSpPr/>
          <p:nvPr/>
        </p:nvSpPr>
        <p:spPr>
          <a:xfrm>
            <a:off x="6041510" y="3541040"/>
            <a:ext cx="338554"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P</a:t>
            </a:r>
          </a:p>
        </p:txBody>
      </p:sp>
      <p:sp>
        <p:nvSpPr>
          <p:cNvPr id="51" name="Rectangle 50"/>
          <p:cNvSpPr/>
          <p:nvPr/>
        </p:nvSpPr>
        <p:spPr>
          <a:xfrm>
            <a:off x="5368329" y="4492810"/>
            <a:ext cx="288738" cy="369332"/>
          </a:xfrm>
          <a:prstGeom prst="rect">
            <a:avLst/>
          </a:prstGeom>
        </p:spPr>
        <p:txBody>
          <a:bodyPr wrap="square">
            <a:spAutoFit/>
          </a:bodyPr>
          <a:lstStyle/>
          <a:p>
            <a:r>
              <a:rPr lang="en-GB" dirty="0">
                <a:solidFill>
                  <a:srgbClr val="C00000"/>
                </a:solidFill>
                <a:latin typeface="Arial" pitchFamily="34" charset="0"/>
                <a:cs typeface="Arial" pitchFamily="34" charset="0"/>
              </a:rPr>
              <a:t>B</a:t>
            </a:r>
          </a:p>
        </p:txBody>
      </p:sp>
      <p:sp>
        <p:nvSpPr>
          <p:cNvPr id="52" name="Rectangle 51"/>
          <p:cNvSpPr/>
          <p:nvPr/>
        </p:nvSpPr>
        <p:spPr>
          <a:xfrm>
            <a:off x="5691543" y="4492810"/>
            <a:ext cx="364202" cy="369332"/>
          </a:xfrm>
          <a:prstGeom prst="rect">
            <a:avLst/>
          </a:prstGeom>
        </p:spPr>
        <p:txBody>
          <a:bodyPr wrap="none">
            <a:spAutoFit/>
          </a:bodyPr>
          <a:lstStyle/>
          <a:p>
            <a:r>
              <a:rPr lang="en-GB" dirty="0">
                <a:solidFill>
                  <a:srgbClr val="C00000"/>
                </a:solidFill>
                <a:latin typeface="Arial" pitchFamily="34" charset="0"/>
                <a:cs typeface="Arial" pitchFamily="34" charset="0"/>
              </a:rPr>
              <a:t>O</a:t>
            </a:r>
          </a:p>
        </p:txBody>
      </p:sp>
      <p:sp>
        <p:nvSpPr>
          <p:cNvPr id="53" name="Rectangle 52"/>
          <p:cNvSpPr/>
          <p:nvPr/>
        </p:nvSpPr>
        <p:spPr>
          <a:xfrm>
            <a:off x="5565672" y="4492810"/>
            <a:ext cx="195613" cy="369332"/>
          </a:xfrm>
          <a:prstGeom prst="rect">
            <a:avLst/>
          </a:prstGeom>
        </p:spPr>
        <p:txBody>
          <a:bodyPr wrap="square">
            <a:spAutoFit/>
          </a:bodyPr>
          <a:lstStyle/>
          <a:p>
            <a:r>
              <a:rPr lang="en-GB" dirty="0">
                <a:solidFill>
                  <a:srgbClr val="C00000"/>
                </a:solidFill>
                <a:latin typeface="Arial" pitchFamily="34" charset="0"/>
                <a:cs typeface="Arial" pitchFamily="34" charset="0"/>
              </a:rPr>
              <a:t>I</a:t>
            </a:r>
          </a:p>
        </p:txBody>
      </p:sp>
      <p:sp>
        <p:nvSpPr>
          <p:cNvPr id="54" name="Rectangle 53"/>
          <p:cNvSpPr/>
          <p:nvPr/>
        </p:nvSpPr>
        <p:spPr>
          <a:xfrm>
            <a:off x="5938063"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D</a:t>
            </a:r>
          </a:p>
        </p:txBody>
      </p:sp>
      <p:sp>
        <p:nvSpPr>
          <p:cNvPr id="55" name="Rectangle 54"/>
          <p:cNvSpPr/>
          <p:nvPr/>
        </p:nvSpPr>
        <p:spPr>
          <a:xfrm>
            <a:off x="6256445" y="3552606"/>
            <a:ext cx="325730"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T</a:t>
            </a:r>
          </a:p>
        </p:txBody>
      </p:sp>
      <p:sp>
        <p:nvSpPr>
          <p:cNvPr id="56" name="Rectangle 55"/>
          <p:cNvSpPr/>
          <p:nvPr/>
        </p:nvSpPr>
        <p:spPr>
          <a:xfrm>
            <a:off x="7305585" y="4484569"/>
            <a:ext cx="325730" cy="369332"/>
          </a:xfrm>
          <a:prstGeom prst="rect">
            <a:avLst/>
          </a:prstGeom>
        </p:spPr>
        <p:txBody>
          <a:bodyPr wrap="none">
            <a:spAutoFit/>
          </a:bodyPr>
          <a:lstStyle/>
          <a:p>
            <a:r>
              <a:rPr lang="en-GB" dirty="0">
                <a:solidFill>
                  <a:srgbClr val="C00000"/>
                </a:solidFill>
                <a:latin typeface="Arial" pitchFamily="34" charset="0"/>
                <a:cs typeface="Arial" pitchFamily="34" charset="0"/>
              </a:rPr>
              <a:t>T</a:t>
            </a:r>
          </a:p>
        </p:txBody>
      </p:sp>
      <p:sp>
        <p:nvSpPr>
          <p:cNvPr id="57" name="Rectangle 56"/>
          <p:cNvSpPr/>
          <p:nvPr/>
        </p:nvSpPr>
        <p:spPr>
          <a:xfrm>
            <a:off x="6167739"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58" name="Rectangle 57"/>
          <p:cNvSpPr/>
          <p:nvPr/>
        </p:nvSpPr>
        <p:spPr>
          <a:xfrm>
            <a:off x="6498819"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E</a:t>
            </a:r>
          </a:p>
        </p:txBody>
      </p:sp>
      <p:sp>
        <p:nvSpPr>
          <p:cNvPr id="59" name="Rectangle 58"/>
          <p:cNvSpPr/>
          <p:nvPr/>
        </p:nvSpPr>
        <p:spPr>
          <a:xfrm>
            <a:off x="6728645" y="4492810"/>
            <a:ext cx="351378" cy="369332"/>
          </a:xfrm>
          <a:prstGeom prst="rect">
            <a:avLst/>
          </a:prstGeom>
        </p:spPr>
        <p:txBody>
          <a:bodyPr wrap="none">
            <a:spAutoFit/>
          </a:bodyPr>
          <a:lstStyle/>
          <a:p>
            <a:r>
              <a:rPr lang="en-GB" dirty="0">
                <a:solidFill>
                  <a:srgbClr val="C00000"/>
                </a:solidFill>
                <a:latin typeface="Arial" pitchFamily="34" charset="0"/>
                <a:cs typeface="Arial" pitchFamily="34" charset="0"/>
              </a:rPr>
              <a:t>R</a:t>
            </a: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a:solidFill>
                  <a:srgbClr val="C00000"/>
                </a:solidFill>
                <a:latin typeface="Arial" pitchFamily="34" charset="0"/>
                <a:cs typeface="Arial" pitchFamily="34" charset="0"/>
              </a:rPr>
              <a:t>I</a:t>
            </a:r>
          </a:p>
        </p:txBody>
      </p:sp>
      <p:sp>
        <p:nvSpPr>
          <p:cNvPr id="62" name="Rectangle 61"/>
          <p:cNvSpPr/>
          <p:nvPr/>
        </p:nvSpPr>
        <p:spPr>
          <a:xfrm>
            <a:off x="6282921"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V</a:t>
            </a:r>
          </a:p>
        </p:txBody>
      </p:sp>
      <p:sp>
        <p:nvSpPr>
          <p:cNvPr id="63" name="Rectangle 62"/>
          <p:cNvSpPr/>
          <p:nvPr/>
        </p:nvSpPr>
        <p:spPr>
          <a:xfrm>
            <a:off x="5580556" y="3541040"/>
            <a:ext cx="351378" cy="369332"/>
          </a:xfrm>
          <a:prstGeom prst="rect">
            <a:avLst/>
          </a:prstGeom>
        </p:spPr>
        <p:txBody>
          <a:bodyPr wrap="none">
            <a:spAutoFit/>
          </a:bodyPr>
          <a:lstStyle/>
          <a:p>
            <a:r>
              <a:rPr lang="en-GB" dirty="0">
                <a:solidFill>
                  <a:schemeClr val="accent6">
                    <a:lumMod val="75000"/>
                  </a:schemeClr>
                </a:solidFill>
                <a:latin typeface="Arial" pitchFamily="34" charset="0"/>
                <a:cs typeface="Arial" pitchFamily="34" charset="0"/>
              </a:rPr>
              <a:t>D</a:t>
            </a: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A</a:t>
            </a:r>
          </a:p>
        </p:txBody>
      </p:sp>
      <p:sp>
        <p:nvSpPr>
          <p:cNvPr id="66" name="Rectangle 65"/>
          <p:cNvSpPr/>
          <p:nvPr/>
        </p:nvSpPr>
        <p:spPr>
          <a:xfrm>
            <a:off x="5878264" y="5225559"/>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R</a:t>
            </a:r>
          </a:p>
        </p:txBody>
      </p:sp>
      <p:sp>
        <p:nvSpPr>
          <p:cNvPr id="67" name="Rectangle 66"/>
          <p:cNvSpPr/>
          <p:nvPr/>
        </p:nvSpPr>
        <p:spPr>
          <a:xfrm>
            <a:off x="6107232" y="521854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D</a:t>
            </a:r>
          </a:p>
        </p:txBody>
      </p:sp>
      <p:sp>
        <p:nvSpPr>
          <p:cNvPr id="68" name="Rectangle 67"/>
          <p:cNvSpPr/>
          <p:nvPr/>
        </p:nvSpPr>
        <p:spPr>
          <a:xfrm>
            <a:off x="6354803" y="5225559"/>
            <a:ext cx="33855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E</a:t>
            </a:r>
          </a:p>
        </p:txBody>
      </p:sp>
      <p:sp>
        <p:nvSpPr>
          <p:cNvPr id="69" name="Rectangle 68"/>
          <p:cNvSpPr/>
          <p:nvPr/>
        </p:nvSpPr>
        <p:spPr>
          <a:xfrm>
            <a:off x="6582175" y="5234618"/>
            <a:ext cx="351378"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N</a:t>
            </a: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a:solidFill>
                  <a:srgbClr val="7030A0"/>
                </a:solidFill>
                <a:latin typeface="Arial" pitchFamily="34" charset="0"/>
                <a:cs typeface="Arial" pitchFamily="34" charset="0"/>
              </a:rPr>
              <a:t>2) An exact type of animal or plant</a:t>
            </a: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a:solidFill>
                  <a:srgbClr val="00B050"/>
                </a:solidFill>
                <a:latin typeface="Arial" pitchFamily="34" charset="0"/>
                <a:cs typeface="Arial" pitchFamily="34" charset="0"/>
              </a:rPr>
              <a:t>3) An area which is protected for wildlife</a:t>
            </a: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a:solidFill>
                  <a:schemeClr val="accent6">
                    <a:lumMod val="75000"/>
                  </a:schemeClr>
                </a:solidFill>
                <a:latin typeface="Arial" pitchFamily="34" charset="0"/>
                <a:cs typeface="Arial" pitchFamily="34" charset="0"/>
              </a:rPr>
              <a:t>4) Something plants and animals have done over time so that they can live in their 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a:solidFill>
                  <a:srgbClr val="C00000"/>
                </a:solidFill>
                <a:latin typeface="Arial" pitchFamily="34" charset="0"/>
                <a:cs typeface="Arial" pitchFamily="34" charset="0"/>
              </a:rPr>
              <a:t>5) The 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a:solidFill>
                  <a:schemeClr val="tx2">
                    <a:lumMod val="50000"/>
                  </a:schemeClr>
                </a:solidFill>
                <a:latin typeface="Arial" pitchFamily="34" charset="0"/>
                <a:cs typeface="Arial" pitchFamily="34" charset="0"/>
              </a:rPr>
              <a:t>6) A person who looks after a nature reserve</a:t>
            </a:r>
          </a:p>
        </p:txBody>
      </p:sp>
      <p:pic>
        <p:nvPicPr>
          <p:cNvPr id="76" name="Picture 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62" y="6235536"/>
            <a:ext cx="446906" cy="467360"/>
          </a:xfrm>
          <a:prstGeom prst="rect">
            <a:avLst/>
          </a:prstGeom>
          <a:noFill/>
          <a:ln>
            <a:noFill/>
          </a:ln>
        </p:spPr>
      </p:pic>
      <p:pic>
        <p:nvPicPr>
          <p:cNvPr id="79" name="Picture 78">
            <a:extLst>
              <a:ext uri="{FF2B5EF4-FFF2-40B4-BE49-F238E27FC236}">
                <a16:creationId xmlns:a16="http://schemas.microsoft.com/office/drawing/2014/main" id="{0F4CEF32-A169-4A9F-8494-6D22FC6E22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81" name="Rectangle 80">
            <a:extLst>
              <a:ext uri="{FF2B5EF4-FFF2-40B4-BE49-F238E27FC236}">
                <a16:creationId xmlns:a16="http://schemas.microsoft.com/office/drawing/2014/main" id="{EF6D1F36-FF33-4AB7-9037-6CDDD7C5A3E8}"/>
              </a:ext>
            </a:extLst>
          </p:cNvPr>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1" name="Picture 70">
            <a:extLst>
              <a:ext uri="{FF2B5EF4-FFF2-40B4-BE49-F238E27FC236}">
                <a16:creationId xmlns:a16="http://schemas.microsoft.com/office/drawing/2014/main" id="{A15D2CEC-DEFF-4BD3-AA10-73CF6853AC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4DF4F7-FFF8-4197-B98F-A2FF1C24B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69810" y="541034"/>
            <a:ext cx="4699755" cy="1200329"/>
          </a:xfrm>
          <a:prstGeom prst="rect">
            <a:avLst/>
          </a:prstGeom>
          <a:noFill/>
        </p:spPr>
        <p:txBody>
          <a:bodyPr wrap="square" rtlCol="0">
            <a:spAutoFit/>
          </a:bodyPr>
          <a:lstStyle/>
          <a:p>
            <a:r>
              <a:rPr lang="en-GB" sz="2400" dirty="0">
                <a:latin typeface="Arial" pitchFamily="34" charset="0"/>
                <a:cs typeface="Arial" pitchFamily="34" charset="0"/>
              </a:rPr>
              <a:t>After your visit, you’ll know more about different </a:t>
            </a:r>
            <a:r>
              <a:rPr lang="en-GB" sz="2400" b="1" dirty="0">
                <a:latin typeface="Arial" pitchFamily="34" charset="0"/>
                <a:cs typeface="Arial" pitchFamily="34" charset="0"/>
              </a:rPr>
              <a:t>environments</a:t>
            </a:r>
            <a:r>
              <a:rPr lang="en-GB" sz="2400" dirty="0">
                <a:latin typeface="Arial" pitchFamily="34" charset="0"/>
                <a:cs typeface="Arial" pitchFamily="34" charset="0"/>
              </a:rPr>
              <a:t> and what lives in them</a:t>
            </a:r>
          </a:p>
        </p:txBody>
      </p:sp>
      <p:sp>
        <p:nvSpPr>
          <p:cNvPr id="12" name="TextBox 11"/>
          <p:cNvSpPr txBox="1"/>
          <p:nvPr/>
        </p:nvSpPr>
        <p:spPr>
          <a:xfrm>
            <a:off x="3412798" y="2280547"/>
            <a:ext cx="5112568" cy="1200329"/>
          </a:xfrm>
          <a:prstGeom prst="rect">
            <a:avLst/>
          </a:prstGeom>
          <a:noFill/>
        </p:spPr>
        <p:txBody>
          <a:bodyPr wrap="square" rtlCol="0">
            <a:spAutoFit/>
          </a:bodyPr>
          <a:lstStyle/>
          <a:p>
            <a:r>
              <a:rPr lang="en-GB" sz="2400" dirty="0">
                <a:latin typeface="Arial" pitchFamily="34" charset="0"/>
                <a:cs typeface="Arial" pitchFamily="34" charset="0"/>
              </a:rPr>
              <a:t>We’ll find plenty of </a:t>
            </a:r>
            <a:r>
              <a:rPr lang="en-GB" sz="2400" b="1" dirty="0">
                <a:latin typeface="Arial" pitchFamily="34" charset="0"/>
                <a:cs typeface="Arial" pitchFamily="34" charset="0"/>
              </a:rPr>
              <a:t>plants</a:t>
            </a:r>
            <a:r>
              <a:rPr lang="en-GB" sz="2400" dirty="0">
                <a:latin typeface="Arial" pitchFamily="34" charset="0"/>
                <a:cs typeface="Arial" pitchFamily="34" charset="0"/>
              </a:rPr>
              <a:t> and some </a:t>
            </a:r>
            <a:r>
              <a:rPr lang="en-GB" sz="2400" b="1" dirty="0">
                <a:latin typeface="Arial" pitchFamily="34" charset="0"/>
                <a:cs typeface="Arial" pitchFamily="34" charset="0"/>
              </a:rPr>
              <a:t>small animals</a:t>
            </a:r>
            <a:r>
              <a:rPr lang="en-GB" sz="2400" dirty="0">
                <a:latin typeface="Arial" pitchFamily="34" charset="0"/>
                <a:cs typeface="Arial" pitchFamily="34" charset="0"/>
              </a:rPr>
              <a:t>,</a:t>
            </a:r>
            <a:r>
              <a:rPr lang="en-GB" sz="2400" b="1" dirty="0">
                <a:latin typeface="Arial" pitchFamily="34" charset="0"/>
                <a:cs typeface="Arial" pitchFamily="34" charset="0"/>
              </a:rPr>
              <a:t> </a:t>
            </a:r>
            <a:r>
              <a:rPr lang="en-GB" sz="2400" dirty="0">
                <a:latin typeface="Arial" pitchFamily="34" charset="0"/>
                <a:cs typeface="Arial" pitchFamily="34" charset="0"/>
              </a:rPr>
              <a:t>but they’re all wild so what we’ll see is a mystery! </a:t>
            </a:r>
            <a:endParaRPr lang="en-US" sz="2400" dirty="0">
              <a:latin typeface="Arial" pitchFamily="34" charset="0"/>
              <a:cs typeface="Arial" pitchFamily="34" charset="0"/>
            </a:endParaRPr>
          </a:p>
        </p:txBody>
      </p:sp>
      <p:sp>
        <p:nvSpPr>
          <p:cNvPr id="25" name="Rectangle 2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7" name="Picture 16">
            <a:extLst>
              <a:ext uri="{FF2B5EF4-FFF2-40B4-BE49-F238E27FC236}">
                <a16:creationId xmlns:a16="http://schemas.microsoft.com/office/drawing/2014/main" id="{6EAC23D5-4B80-4BAC-844E-119FF4A5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sp>
        <p:nvSpPr>
          <p:cNvPr id="13" name="TextBox 12">
            <a:extLst>
              <a:ext uri="{FF2B5EF4-FFF2-40B4-BE49-F238E27FC236}">
                <a16:creationId xmlns:a16="http://schemas.microsoft.com/office/drawing/2014/main" id="{391EFF9C-2E41-4B08-9A3A-00DD2B5A6426}"/>
              </a:ext>
            </a:extLst>
          </p:cNvPr>
          <p:cNvSpPr txBox="1"/>
          <p:nvPr/>
        </p:nvSpPr>
        <p:spPr>
          <a:xfrm>
            <a:off x="369810" y="4466808"/>
            <a:ext cx="5245224" cy="1200329"/>
          </a:xfrm>
          <a:prstGeom prst="rect">
            <a:avLst/>
          </a:prstGeom>
          <a:noFill/>
        </p:spPr>
        <p:txBody>
          <a:bodyPr wrap="square" rtlCol="0">
            <a:spAutoFit/>
          </a:bodyPr>
          <a:lstStyle/>
          <a:p>
            <a:r>
              <a:rPr lang="en-GB" sz="2400" dirty="0">
                <a:latin typeface="Arial" pitchFamily="34" charset="0"/>
                <a:cs typeface="Arial" pitchFamily="34" charset="0"/>
              </a:rPr>
              <a:t>We’ll explore different </a:t>
            </a:r>
            <a:r>
              <a:rPr lang="en-GB" sz="2400" b="1" dirty="0">
                <a:latin typeface="Arial" pitchFamily="34" charset="0"/>
                <a:cs typeface="Arial" pitchFamily="34" charset="0"/>
              </a:rPr>
              <a:t>habitats</a:t>
            </a:r>
            <a:r>
              <a:rPr lang="en-GB" sz="2400" dirty="0">
                <a:latin typeface="Arial" pitchFamily="34" charset="0"/>
                <a:cs typeface="Arial" pitchFamily="34" charset="0"/>
              </a:rPr>
              <a:t> at Sweet Briar Marshes, each with its own different </a:t>
            </a:r>
            <a:r>
              <a:rPr lang="en-GB" sz="2400" b="1" dirty="0">
                <a:latin typeface="Arial" pitchFamily="34" charset="0"/>
                <a:cs typeface="Arial" pitchFamily="34" charset="0"/>
              </a:rPr>
              <a:t>species</a:t>
            </a:r>
          </a:p>
        </p:txBody>
      </p:sp>
      <p:pic>
        <p:nvPicPr>
          <p:cNvPr id="15" name="Picture 14">
            <a:extLst>
              <a:ext uri="{FF2B5EF4-FFF2-40B4-BE49-F238E27FC236}">
                <a16:creationId xmlns:a16="http://schemas.microsoft.com/office/drawing/2014/main" id="{03FEE6AC-E19A-4982-9635-1EC38C3E29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2" name="Picture 1">
            <a:extLst>
              <a:ext uri="{FF2B5EF4-FFF2-40B4-BE49-F238E27FC236}">
                <a16:creationId xmlns:a16="http://schemas.microsoft.com/office/drawing/2014/main" id="{CF2CB124-5E80-44CC-86C4-97F8B7C28707}"/>
              </a:ext>
            </a:extLst>
          </p:cNvPr>
          <p:cNvPicPr>
            <a:picLocks noChangeAspect="1"/>
          </p:cNvPicPr>
          <p:nvPr/>
        </p:nvPicPr>
        <p:blipFill>
          <a:blip r:embed="rId6"/>
          <a:stretch>
            <a:fillRect/>
          </a:stretch>
        </p:blipFill>
        <p:spPr>
          <a:xfrm>
            <a:off x="685800" y="1959060"/>
            <a:ext cx="2494053" cy="1981200"/>
          </a:xfrm>
          <a:prstGeom prst="flowChartConnector">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57099E42-CB3A-434D-AB3A-3A0D4C6D443C}"/>
              </a:ext>
            </a:extLst>
          </p:cNvPr>
          <p:cNvPicPr>
            <a:picLocks noChangeAspect="1"/>
          </p:cNvPicPr>
          <p:nvPr/>
        </p:nvPicPr>
        <p:blipFill>
          <a:blip r:embed="rId7"/>
          <a:stretch>
            <a:fillRect/>
          </a:stretch>
        </p:blipFill>
        <p:spPr>
          <a:xfrm>
            <a:off x="6008186" y="3810000"/>
            <a:ext cx="2072558" cy="2204567"/>
          </a:xfrm>
          <a:prstGeom prst="flowChartConnector">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252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D7EF65-6013-4230-8347-5900BAB19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955869" y="82083"/>
            <a:ext cx="47266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Grazing Marsh</a:t>
            </a:r>
          </a:p>
        </p:txBody>
      </p:sp>
      <p:pic>
        <p:nvPicPr>
          <p:cNvPr id="11268" name="Picture 4" descr="Sweet Briar Marshes in Norwich">
            <a:extLst>
              <a:ext uri="{FF2B5EF4-FFF2-40B4-BE49-F238E27FC236}">
                <a16:creationId xmlns:a16="http://schemas.microsoft.com/office/drawing/2014/main" id="{20655A29-85EF-4CAD-919B-1F0FC4B50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1" y="914400"/>
            <a:ext cx="6930147" cy="43866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1914" r="12350"/>
          <a:stretch/>
        </p:blipFill>
        <p:spPr bwMode="auto">
          <a:xfrm>
            <a:off x="2565727" y="2133600"/>
            <a:ext cx="1800000" cy="181361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8685" r="12108"/>
          <a:stretch/>
        </p:blipFill>
        <p:spPr bwMode="auto">
          <a:xfrm>
            <a:off x="4573301" y="1075549"/>
            <a:ext cx="1800000" cy="1802451"/>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C6BBDA54-FF78-43C4-85C0-C28C6F7A0D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3" name="Picture 12">
            <a:extLst>
              <a:ext uri="{FF2B5EF4-FFF2-40B4-BE49-F238E27FC236}">
                <a16:creationId xmlns:a16="http://schemas.microsoft.com/office/drawing/2014/main" id="{7595505D-A9D3-46E5-B2A4-F68F0C1771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11266" name="Picture 2" descr="Southern marsh orchid">
            <a:extLst>
              <a:ext uri="{FF2B5EF4-FFF2-40B4-BE49-F238E27FC236}">
                <a16:creationId xmlns:a16="http://schemas.microsoft.com/office/drawing/2014/main" id="{1289F870-432E-45B3-B577-12B6314B49C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138" y="1684574"/>
            <a:ext cx="1876067" cy="174442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3C7F66-282A-4235-B368-49E80364C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9621338" cy="6858000"/>
          </a:xfrm>
          <a:prstGeom prst="rect">
            <a:avLst/>
          </a:prstGeom>
        </p:spPr>
      </p:pic>
      <p:sp>
        <p:nvSpPr>
          <p:cNvPr id="25" name="Rectangle 2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26" name="Picture 2" descr="V:\Images\Nature Reserves\Hickling\Reprofiled dyke and new bund 20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727"/>
          <a:stretch/>
        </p:blipFill>
        <p:spPr bwMode="auto">
          <a:xfrm>
            <a:off x="105490" y="894626"/>
            <a:ext cx="6569314" cy="51704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613" y="165920"/>
            <a:ext cx="6752188" cy="584775"/>
          </a:xfrm>
          <a:prstGeom prst="rect">
            <a:avLst/>
          </a:prstGeom>
          <a:noFill/>
        </p:spPr>
        <p:txBody>
          <a:bodyPr wrap="square" rtlCol="0">
            <a:spAutoFit/>
          </a:bodyPr>
          <a:lstStyle/>
          <a:p>
            <a:r>
              <a:rPr lang="en-GB" sz="3200" b="1" dirty="0">
                <a:latin typeface="Arial" pitchFamily="34" charset="0"/>
                <a:cs typeface="Arial" pitchFamily="34" charset="0"/>
              </a:rPr>
              <a:t>Freshwater Ditches and Ponds</a:t>
            </a:r>
          </a:p>
        </p:txBody>
      </p:sp>
      <p:pic>
        <p:nvPicPr>
          <p:cNvPr id="4099" name="Picture 3" descr="L:\Teacher packs and timetables\Pre-visit PPT 2015\Hickling\Hickling pics\DSCN022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838632" y="2941252"/>
            <a:ext cx="1868708" cy="1780888"/>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Hickling\Hickling pics\burkmarr water beetle 0105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11410"/>
          <a:stretch/>
        </p:blipFill>
        <p:spPr bwMode="auto">
          <a:xfrm>
            <a:off x="4422139" y="3551794"/>
            <a:ext cx="1871341" cy="173134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Hickling\Hickling pics\Ramshorn snail, Brian Valentine, 4 June 200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7786" r="7951"/>
          <a:stretch/>
        </p:blipFill>
        <p:spPr bwMode="auto">
          <a:xfrm>
            <a:off x="4813773" y="1543059"/>
            <a:ext cx="1800000" cy="1818933"/>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Hickling\Hickling pics\Greater water boatmen, Dorset, Jamie McMillan, May 2012.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064" t="14122" r="-1064" b="9291"/>
          <a:stretch/>
        </p:blipFill>
        <p:spPr bwMode="auto">
          <a:xfrm>
            <a:off x="2884273" y="957659"/>
            <a:ext cx="1896958" cy="18000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9CFE71A-05D8-4C52-9C12-8B1E398B72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4" name="Picture 3">
            <a:extLst>
              <a:ext uri="{FF2B5EF4-FFF2-40B4-BE49-F238E27FC236}">
                <a16:creationId xmlns:a16="http://schemas.microsoft.com/office/drawing/2014/main" id="{CA3A0C8C-3BCE-4B67-BBF4-4D3296485A1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000" r="7500"/>
          <a:stretch/>
        </p:blipFill>
        <p:spPr>
          <a:xfrm>
            <a:off x="596538" y="841843"/>
            <a:ext cx="1800000" cy="1780888"/>
          </a:xfrm>
          <a:prstGeom prst="ellipse">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D491A14-AB49-4510-8F71-9966494BCC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6785" y="374478"/>
            <a:ext cx="2263902" cy="1040296"/>
          </a:xfrm>
          <a:prstGeom prst="rect">
            <a:avLst/>
          </a:prstGeom>
        </p:spPr>
      </p:pic>
    </p:spTree>
    <p:extLst>
      <p:ext uri="{BB962C8B-B14F-4D97-AF65-F5344CB8AC3E}">
        <p14:creationId xmlns:p14="http://schemas.microsoft.com/office/powerpoint/2010/main" val="281583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D7EF65-6013-4230-8347-5900BAB19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69" y="0"/>
            <a:ext cx="9621338" cy="6858000"/>
          </a:xfrm>
          <a:prstGeom prst="rect">
            <a:avLst/>
          </a:prstGeom>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955869" y="249083"/>
            <a:ext cx="4726632"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Acid grassland</a:t>
            </a:r>
          </a:p>
        </p:txBody>
      </p:sp>
      <p:pic>
        <p:nvPicPr>
          <p:cNvPr id="14" name="Picture 13">
            <a:extLst>
              <a:ext uri="{FF2B5EF4-FFF2-40B4-BE49-F238E27FC236}">
                <a16:creationId xmlns:a16="http://schemas.microsoft.com/office/drawing/2014/main" id="{C6BBDA54-FF78-43C4-85C0-C28C6F7A0D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997" y="5899320"/>
            <a:ext cx="1877208" cy="887232"/>
          </a:xfrm>
          <a:prstGeom prst="rect">
            <a:avLst/>
          </a:prstGeom>
        </p:spPr>
      </p:pic>
      <p:pic>
        <p:nvPicPr>
          <p:cNvPr id="13" name="Picture 12">
            <a:extLst>
              <a:ext uri="{FF2B5EF4-FFF2-40B4-BE49-F238E27FC236}">
                <a16:creationId xmlns:a16="http://schemas.microsoft.com/office/drawing/2014/main" id="{7595505D-A9D3-46E5-B2A4-F68F0C177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3553" y="364122"/>
            <a:ext cx="2263902" cy="1040296"/>
          </a:xfrm>
          <a:prstGeom prst="rect">
            <a:avLst/>
          </a:prstGeom>
        </p:spPr>
      </p:pic>
      <p:pic>
        <p:nvPicPr>
          <p:cNvPr id="12" name="Picture 11">
            <a:extLst>
              <a:ext uri="{FF2B5EF4-FFF2-40B4-BE49-F238E27FC236}">
                <a16:creationId xmlns:a16="http://schemas.microsoft.com/office/drawing/2014/main" id="{80BD2483-BF92-430E-98E6-A3F0E89645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658" y="1082940"/>
            <a:ext cx="6934200" cy="4453305"/>
          </a:xfrm>
          <a:prstGeom prst="rect">
            <a:avLst/>
          </a:prstGeom>
        </p:spPr>
      </p:pic>
      <p:pic>
        <p:nvPicPr>
          <p:cNvPr id="2" name="Picture 1">
            <a:extLst>
              <a:ext uri="{FF2B5EF4-FFF2-40B4-BE49-F238E27FC236}">
                <a16:creationId xmlns:a16="http://schemas.microsoft.com/office/drawing/2014/main" id="{56E13DB2-EA75-4F5E-85C6-E361D62BFED7}"/>
              </a:ext>
            </a:extLst>
          </p:cNvPr>
          <p:cNvPicPr>
            <a:picLocks noChangeAspect="1"/>
          </p:cNvPicPr>
          <p:nvPr/>
        </p:nvPicPr>
        <p:blipFill>
          <a:blip r:embed="rId7"/>
          <a:stretch>
            <a:fillRect/>
          </a:stretch>
        </p:blipFill>
        <p:spPr>
          <a:xfrm>
            <a:off x="5015367" y="2420194"/>
            <a:ext cx="1766267" cy="1587518"/>
          </a:xfrm>
          <a:prstGeom prst="flowChartConnector">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502EE373-7B78-4D4B-A092-F324FA3A2738}"/>
              </a:ext>
            </a:extLst>
          </p:cNvPr>
          <p:cNvPicPr>
            <a:picLocks noChangeAspect="1"/>
          </p:cNvPicPr>
          <p:nvPr/>
        </p:nvPicPr>
        <p:blipFill>
          <a:blip r:embed="rId8"/>
          <a:stretch>
            <a:fillRect/>
          </a:stretch>
        </p:blipFill>
        <p:spPr>
          <a:xfrm>
            <a:off x="3771830" y="1149082"/>
            <a:ext cx="1600339" cy="1459284"/>
          </a:xfrm>
          <a:prstGeom prst="flowChartConnector">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E3EA7FC8-26F3-41D2-9595-19469CE3CFB0}"/>
              </a:ext>
            </a:extLst>
          </p:cNvPr>
          <p:cNvPicPr>
            <a:picLocks noChangeAspect="1"/>
          </p:cNvPicPr>
          <p:nvPr/>
        </p:nvPicPr>
        <p:blipFill>
          <a:blip r:embed="rId9"/>
          <a:stretch>
            <a:fillRect/>
          </a:stretch>
        </p:blipFill>
        <p:spPr>
          <a:xfrm>
            <a:off x="3477102" y="3691306"/>
            <a:ext cx="1684166" cy="1587517"/>
          </a:xfrm>
          <a:prstGeom prst="flowChartConnector">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547A2C8C-8B55-455B-8BF0-9E7037204924}"/>
              </a:ext>
            </a:extLst>
          </p:cNvPr>
          <p:cNvPicPr>
            <a:picLocks noChangeAspect="1"/>
          </p:cNvPicPr>
          <p:nvPr/>
        </p:nvPicPr>
        <p:blipFill>
          <a:blip r:embed="rId10"/>
          <a:stretch>
            <a:fillRect/>
          </a:stretch>
        </p:blipFill>
        <p:spPr>
          <a:xfrm>
            <a:off x="436868" y="3577422"/>
            <a:ext cx="1386960" cy="1310754"/>
          </a:xfrm>
          <a:prstGeom prst="flowChartConnector">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65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42EAC50661BB4893F7FB2F2180EE80" ma:contentTypeVersion="10" ma:contentTypeDescription="Create a new document." ma:contentTypeScope="" ma:versionID="a44cd1dc220e77b355bb522fcc21b7f4">
  <xsd:schema xmlns:xsd="http://www.w3.org/2001/XMLSchema" xmlns:xs="http://www.w3.org/2001/XMLSchema" xmlns:p="http://schemas.microsoft.com/office/2006/metadata/properties" xmlns:ns3="b6234470-530c-4cd5-a29b-211558179e1d" targetNamespace="http://schemas.microsoft.com/office/2006/metadata/properties" ma:root="true" ma:fieldsID="7f06287ee957b42642176985e5436f59" ns3:_="">
    <xsd:import namespace="b6234470-530c-4cd5-a29b-211558179e1d"/>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34470-530c-4cd5-a29b-211558179e1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070334-97E3-41AE-B32C-CE2D93230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34470-530c-4cd5-a29b-211558179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1F0FE4-00E4-49F1-A5F6-D9418E892A03}">
  <ds:schemaRefs>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6234470-530c-4cd5-a29b-211558179e1d"/>
  </ds:schemaRefs>
</ds:datastoreItem>
</file>

<file path=customXml/itemProps3.xml><?xml version="1.0" encoding="utf-8"?>
<ds:datastoreItem xmlns:ds="http://schemas.openxmlformats.org/officeDocument/2006/customXml" ds:itemID="{8115350C-39F2-477C-B29C-04D0E19ACC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1437</TotalTime>
  <Words>1095</Words>
  <Application>Microsoft Office PowerPoint</Application>
  <PresentationFormat>On-screen Show (4:3)</PresentationFormat>
  <Paragraphs>170</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Mark Hoar</cp:lastModifiedBy>
  <cp:revision>55</cp:revision>
  <dcterms:created xsi:type="dcterms:W3CDTF">2016-11-14T15:05:08Z</dcterms:created>
  <dcterms:modified xsi:type="dcterms:W3CDTF">2025-02-07T15:50:16Z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0x0101007342EAC50661BB4893F7FB2F2180EE80</vt:lpwstr>
  </property>
</Properties>
</file>