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3" r:id="rId3"/>
    <p:sldId id="274" r:id="rId4"/>
    <p:sldId id="308" r:id="rId5"/>
    <p:sldId id="307" r:id="rId6"/>
    <p:sldId id="280" r:id="rId7"/>
    <p:sldId id="276" r:id="rId8"/>
    <p:sldId id="258" r:id="rId9"/>
    <p:sldId id="259" r:id="rId10"/>
    <p:sldId id="281" r:id="rId11"/>
    <p:sldId id="260" r:id="rId12"/>
    <p:sldId id="277" r:id="rId13"/>
    <p:sldId id="278" r:id="rId14"/>
    <p:sldId id="279"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6F5FD-69A9-4CE2-88D9-64695932952C}" type="datetimeFigureOut">
              <a:rPr lang="en-GB" smtClean="0"/>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462BF-A602-4012-925C-F036924937B0}" type="slidenum">
              <a:rPr lang="en-GB" smtClean="0"/>
              <a:t>‹#›</a:t>
            </a:fld>
            <a:endParaRPr lang="en-GB"/>
          </a:p>
        </p:txBody>
      </p:sp>
    </p:spTree>
    <p:extLst>
      <p:ext uri="{BB962C8B-B14F-4D97-AF65-F5344CB8AC3E}">
        <p14:creationId xmlns:p14="http://schemas.microsoft.com/office/powerpoint/2010/main" val="10032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West Runton Beach Cafe</a:t>
            </a:r>
          </a:p>
        </p:txBody>
      </p:sp>
      <p:sp>
        <p:nvSpPr>
          <p:cNvPr id="4" name="Slide Number Placeholder 3"/>
          <p:cNvSpPr>
            <a:spLocks noGrp="1"/>
          </p:cNvSpPr>
          <p:nvPr>
            <p:ph type="sldNum" sz="quarter" idx="10"/>
          </p:nvPr>
        </p:nvSpPr>
        <p:spPr/>
        <p:txBody>
          <a:bodyPr/>
          <a:lstStyle/>
          <a:p>
            <a:fld id="{04F462BF-A602-4012-925C-F036924937B0}" type="slidenum">
              <a:rPr lang="en-GB" smtClean="0"/>
              <a:t>1</a:t>
            </a:fld>
            <a:endParaRPr lang="en-GB"/>
          </a:p>
        </p:txBody>
      </p:sp>
    </p:spTree>
    <p:extLst>
      <p:ext uri="{BB962C8B-B14F-4D97-AF65-F5344CB8AC3E}">
        <p14:creationId xmlns:p14="http://schemas.microsoft.com/office/powerpoint/2010/main" val="4108372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a:t>
            </a:r>
            <a:r>
              <a:rPr lang="en-GB" baseline="0" dirty="0" err="1"/>
              <a:t>Merkinth</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14</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West Runton </a:t>
            </a:r>
            <a:r>
              <a:rPr lang="en-GB"/>
              <a:t>Beach Café.</a:t>
            </a:r>
          </a:p>
        </p:txBody>
      </p:sp>
      <p:sp>
        <p:nvSpPr>
          <p:cNvPr id="4" name="Slide Number Placeholder 3"/>
          <p:cNvSpPr>
            <a:spLocks noGrp="1"/>
          </p:cNvSpPr>
          <p:nvPr>
            <p:ph type="sldNum" sz="quarter" idx="10"/>
          </p:nvPr>
        </p:nvSpPr>
        <p:spPr/>
        <p:txBody>
          <a:bodyPr/>
          <a:lstStyle/>
          <a:p>
            <a:fld id="{04F462BF-A602-4012-925C-F036924937B0}" type="slidenum">
              <a:rPr lang="en-GB" smtClean="0"/>
              <a:t>15</a:t>
            </a:fld>
            <a:endParaRPr lang="en-GB"/>
          </a:p>
        </p:txBody>
      </p:sp>
    </p:spTree>
    <p:extLst>
      <p:ext uri="{BB962C8B-B14F-4D97-AF65-F5344CB8AC3E}">
        <p14:creationId xmlns:p14="http://schemas.microsoft.com/office/powerpoint/2010/main" val="173378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The </a:t>
            </a:r>
            <a:r>
              <a:rPr lang="en-US"/>
              <a:t>Wildlife Trusts</a:t>
            </a:r>
            <a:endParaRPr lang="en-GB"/>
          </a:p>
        </p:txBody>
      </p:sp>
      <p:sp>
        <p:nvSpPr>
          <p:cNvPr id="4" name="Slide Number Placeholder 3"/>
          <p:cNvSpPr>
            <a:spLocks noGrp="1"/>
          </p:cNvSpPr>
          <p:nvPr>
            <p:ph type="sldNum" sz="quarter" idx="5"/>
          </p:nvPr>
        </p:nvSpPr>
        <p:spPr/>
        <p:txBody>
          <a:bodyPr/>
          <a:lstStyle/>
          <a:p>
            <a:fld id="{04F462BF-A602-4012-925C-F036924937B0}" type="slidenum">
              <a:rPr lang="en-GB" smtClean="0"/>
              <a:t>4</a:t>
            </a:fld>
            <a:endParaRPr lang="en-GB"/>
          </a:p>
        </p:txBody>
      </p:sp>
    </p:spTree>
    <p:extLst>
      <p:ext uri="{BB962C8B-B14F-4D97-AF65-F5344CB8AC3E}">
        <p14:creationId xmlns:p14="http://schemas.microsoft.com/office/powerpoint/2010/main" val="186537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Hermit crab, jellyfish, sun star</a:t>
            </a:r>
          </a:p>
          <a:p>
            <a:r>
              <a:rPr lang="en-GB" dirty="0"/>
              <a:t>Threats could include pollution, litter, climate change and overfishing.</a:t>
            </a:r>
          </a:p>
          <a:p>
            <a:r>
              <a:rPr lang="en-GB" dirty="0"/>
              <a:t>Solutions could</a:t>
            </a:r>
            <a:r>
              <a:rPr lang="en-GB" baseline="0" dirty="0"/>
              <a:t> include taking litter home, buying less plastic, reducing waste, reducing fossil fuel use e.g. walking to school, switching off monitors </a:t>
            </a:r>
            <a:r>
              <a:rPr lang="en-GB" baseline="0" dirty="0" err="1"/>
              <a:t>etc</a:t>
            </a:r>
            <a:r>
              <a:rPr lang="en-GB" baseline="0" dirty="0"/>
              <a:t> and buying sustainably caught seafood.</a:t>
            </a:r>
          </a:p>
          <a:p>
            <a:r>
              <a:rPr lang="en-GB" baseline="0" dirty="0"/>
              <a:t>Photos: Rob Spray, Helen Nott and Terry Stanford.</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5</a:t>
            </a:fld>
            <a:endParaRPr lang="en-GB"/>
          </a:p>
        </p:txBody>
      </p:sp>
    </p:spTree>
    <p:extLst>
      <p:ext uri="{BB962C8B-B14F-4D97-AF65-F5344CB8AC3E}">
        <p14:creationId xmlns:p14="http://schemas.microsoft.com/office/powerpoint/2010/main" val="1818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Photos:</a:t>
            </a:r>
            <a:r>
              <a:rPr lang="en-GB" baseline="0" dirty="0"/>
              <a:t> Divergent, Discovering Fossils and Assynt Field Club</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top left: Razor shells, common</a:t>
            </a:r>
            <a:r>
              <a:rPr lang="en-GB" baseline="0" dirty="0"/>
              <a:t> whelk eggs, common mussel, cockle, mermaids purse (ray egg case), Hornwrack.</a:t>
            </a:r>
          </a:p>
          <a:p>
            <a:r>
              <a:rPr lang="en-GB" baseline="0" dirty="0"/>
              <a:t>Photos: David </a:t>
            </a:r>
            <a:r>
              <a:rPr lang="en-GB" baseline="0" dirty="0" err="1"/>
              <a:t>Gittens</a:t>
            </a:r>
            <a:r>
              <a:rPr lang="en-GB" baseline="0" dirty="0"/>
              <a:t>, Tabitha </a:t>
            </a:r>
            <a:r>
              <a:rPr lang="en-GB" baseline="0" dirty="0" err="1"/>
              <a:t>Peaman</a:t>
            </a:r>
            <a:r>
              <a:rPr lang="en-GB" baseline="0" dirty="0"/>
              <a:t>, </a:t>
            </a:r>
            <a:r>
              <a:rPr lang="en-GB" baseline="0" dirty="0" err="1"/>
              <a:t>Behance</a:t>
            </a:r>
            <a:r>
              <a:rPr lang="en-GB" baseline="0" dirty="0"/>
              <a:t>, Trkearth.com, Assynt Field Club, West Runton Beach Café and Wild Hastings.</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8</a:t>
            </a:fld>
            <a:endParaRPr lang="en-GB"/>
          </a:p>
        </p:txBody>
      </p:sp>
    </p:spTree>
    <p:extLst>
      <p:ext uri="{BB962C8B-B14F-4D97-AF65-F5344CB8AC3E}">
        <p14:creationId xmlns:p14="http://schemas.microsoft.com/office/powerpoint/2010/main" val="200081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top left: Shore crab, edible crab, common lobster, beadlet </a:t>
            </a:r>
            <a:r>
              <a:rPr lang="en-GB" dirty="0" err="1"/>
              <a:t>anenome</a:t>
            </a:r>
            <a:r>
              <a:rPr lang="en-GB" dirty="0"/>
              <a:t>,</a:t>
            </a:r>
            <a:r>
              <a:rPr lang="en-GB" baseline="0" dirty="0"/>
              <a:t> limpets, hermit crab.</a:t>
            </a:r>
          </a:p>
          <a:p>
            <a:r>
              <a:rPr lang="en-GB" baseline="0" dirty="0"/>
              <a:t>Photos: </a:t>
            </a:r>
            <a:r>
              <a:rPr lang="en-GB" baseline="0" dirty="0" err="1"/>
              <a:t>Merkinth</a:t>
            </a:r>
            <a:r>
              <a:rPr lang="en-GB" baseline="0" dirty="0"/>
              <a:t> Local Nature Reserve, </a:t>
            </a:r>
            <a:r>
              <a:rPr lang="en-GB" baseline="0" dirty="0" err="1"/>
              <a:t>Arkive</a:t>
            </a:r>
            <a:r>
              <a:rPr lang="en-GB" baseline="0" dirty="0"/>
              <a:t>, The Telegraph, </a:t>
            </a:r>
            <a:r>
              <a:rPr lang="en-GB" baseline="0" dirty="0" err="1"/>
              <a:t>wikipedia</a:t>
            </a:r>
            <a:r>
              <a:rPr lang="en-GB" baseline="0" dirty="0"/>
              <a:t>, Nick Davies and David Fieldhouse.</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9</a:t>
            </a:fld>
            <a:endParaRPr lang="en-GB"/>
          </a:p>
        </p:txBody>
      </p:sp>
    </p:spTree>
    <p:extLst>
      <p:ext uri="{BB962C8B-B14F-4D97-AF65-F5344CB8AC3E}">
        <p14:creationId xmlns:p14="http://schemas.microsoft.com/office/powerpoint/2010/main" val="340754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top left: Echinoid, fossilised shell</a:t>
            </a:r>
            <a:r>
              <a:rPr lang="en-GB" baseline="0" dirty="0"/>
              <a:t> fragments, flint paramoudra, chalk, belemnite</a:t>
            </a:r>
          </a:p>
          <a:p>
            <a:r>
              <a:rPr lang="en-GB" baseline="0" dirty="0"/>
              <a:t>Photos: UK Fossil Hunting, </a:t>
            </a:r>
            <a:r>
              <a:rPr lang="en-GB" baseline="0" dirty="0" err="1"/>
              <a:t>Geograph</a:t>
            </a:r>
            <a:r>
              <a:rPr lang="en-GB" baseline="0" dirty="0"/>
              <a:t>, Walk Cromer, Discovering Fossils and West Runton Beach Café.</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10</a:t>
            </a:fld>
            <a:endParaRPr lang="en-GB"/>
          </a:p>
        </p:txBody>
      </p:sp>
    </p:spTree>
    <p:extLst>
      <p:ext uri="{BB962C8B-B14F-4D97-AF65-F5344CB8AC3E}">
        <p14:creationId xmlns:p14="http://schemas.microsoft.com/office/powerpoint/2010/main" val="340754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401762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30358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360855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332059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48865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B0EE5C-BF65-4BD2-96B9-E6CB7059757E}"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06341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B0EE5C-BF65-4BD2-96B9-E6CB7059757E}"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62246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B0EE5C-BF65-4BD2-96B9-E6CB7059757E}"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7836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0EE5C-BF65-4BD2-96B9-E6CB7059757E}"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98075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0EE5C-BF65-4BD2-96B9-E6CB7059757E}"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08967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0EE5C-BF65-4BD2-96B9-E6CB7059757E}"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4671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0EE5C-BF65-4BD2-96B9-E6CB7059757E}" type="datetimeFigureOut">
              <a:rPr lang="en-GB" smtClean="0"/>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A25DB-2FD8-4AF1-B0D9-2997DE4D92D1}" type="slidenum">
              <a:rPr lang="en-GB" smtClean="0"/>
              <a:t>‹#›</a:t>
            </a:fld>
            <a:endParaRPr lang="en-GB"/>
          </a:p>
        </p:txBody>
      </p:sp>
    </p:spTree>
    <p:extLst>
      <p:ext uri="{BB962C8B-B14F-4D97-AF65-F5344CB8AC3E}">
        <p14:creationId xmlns:p14="http://schemas.microsoft.com/office/powerpoint/2010/main" val="423118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3.png"/><Relationship Id="rId5" Type="http://schemas.openxmlformats.org/officeDocument/2006/relationships/image" Target="../media/image38.jpeg"/><Relationship Id="rId10" Type="http://schemas.openxmlformats.org/officeDocument/2006/relationships/image" Target="../media/image12.emf"/><Relationship Id="rId4" Type="http://schemas.openxmlformats.org/officeDocument/2006/relationships/image" Target="../media/image3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3.pn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jpeg"/><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png"/><Relationship Id="rId7" Type="http://schemas.openxmlformats.org/officeDocument/2006/relationships/image" Target="../media/image27.jpeg"/><Relationship Id="rId12"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12.emf"/><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34.jpe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12.emf"/><Relationship Id="rId5" Type="http://schemas.openxmlformats.org/officeDocument/2006/relationships/image" Target="../media/image32.jpeg"/><Relationship Id="rId10" Type="http://schemas.openxmlformats.org/officeDocument/2006/relationships/image" Target="../media/image36.jpeg"/><Relationship Id="rId4" Type="http://schemas.openxmlformats.org/officeDocument/2006/relationships/image" Target="../media/image31.jpe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761EF-2184-413A-83F7-12E90B9E4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2050" name="Picture 2" descr="L:\Publications\Pre-visit Powerpoints\West Runton\Images\West Runton Louise O'Sh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709" y="900763"/>
            <a:ext cx="6520582" cy="4890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62100" y="153341"/>
            <a:ext cx="601980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Welcome to West Runton</a:t>
            </a:r>
          </a:p>
        </p:txBody>
      </p:sp>
      <p:sp>
        <p:nvSpPr>
          <p:cNvPr id="14" name="Rectangle 13"/>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6" name="Picture 5">
            <a:extLst>
              <a:ext uri="{FF2B5EF4-FFF2-40B4-BE49-F238E27FC236}">
                <a16:creationId xmlns:a16="http://schemas.microsoft.com/office/drawing/2014/main" id="{F0D168CF-A57A-4CE8-86A4-B02F376BF8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407028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6853A89-2766-4F64-88E1-97A742DA4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074" name="Picture 2" descr="L:\Publications\Pre-visit Powerpoints\West Runton\Images\West Runton Cliffs (credit West Runton Beach Cafe).jpg"/>
          <p:cNvPicPr>
            <a:picLocks noChangeAspect="1" noChangeArrowheads="1"/>
          </p:cNvPicPr>
          <p:nvPr/>
        </p:nvPicPr>
        <p:blipFill rotWithShape="1">
          <a:blip r:embed="rId4">
            <a:extLst>
              <a:ext uri="{28A0092B-C50C-407E-A947-70E740481C1C}">
                <a14:useLocalDpi xmlns:a14="http://schemas.microsoft.com/office/drawing/2010/main" val="0"/>
              </a:ext>
            </a:extLst>
          </a:blip>
          <a:srcRect t="10664" r="11794" b="799"/>
          <a:stretch/>
        </p:blipFill>
        <p:spPr bwMode="auto">
          <a:xfrm>
            <a:off x="804132" y="1447800"/>
            <a:ext cx="7535738" cy="42547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574014"/>
            <a:ext cx="609600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Cliffs</a:t>
            </a:r>
          </a:p>
        </p:txBody>
      </p:sp>
      <p:pic>
        <p:nvPicPr>
          <p:cNvPr id="1026" name="Picture 2" descr="L:\Publications\Pre-visit Powerpoints\West Runton\Images\fossil-echinoid-from-west-runton (UK fossil hunting).jpg"/>
          <p:cNvPicPr>
            <a:picLocks noChangeAspect="1" noChangeArrowheads="1"/>
          </p:cNvPicPr>
          <p:nvPr/>
        </p:nvPicPr>
        <p:blipFill rotWithShape="1">
          <a:blip r:embed="rId5">
            <a:extLst>
              <a:ext uri="{28A0092B-C50C-407E-A947-70E740481C1C}">
                <a14:useLocalDpi xmlns:a14="http://schemas.microsoft.com/office/drawing/2010/main" val="0"/>
              </a:ext>
            </a:extLst>
          </a:blip>
          <a:srcRect r="28517"/>
          <a:stretch/>
        </p:blipFill>
        <p:spPr bwMode="auto">
          <a:xfrm>
            <a:off x="867200" y="1683911"/>
            <a:ext cx="1620000" cy="1509338"/>
          </a:xfrm>
          <a:prstGeom prst="ellipse">
            <a:avLst/>
          </a:prstGeom>
          <a:noFill/>
          <a:extLst>
            <a:ext uri="{909E8E84-426E-40DD-AFC4-6F175D3DCCD1}">
              <a14:hiddenFill xmlns:a14="http://schemas.microsoft.com/office/drawing/2010/main">
                <a:solidFill>
                  <a:srgbClr val="FFFFFF"/>
                </a:solidFill>
              </a14:hiddenFill>
            </a:ext>
          </a:extLst>
        </p:spPr>
      </p:pic>
      <p:pic>
        <p:nvPicPr>
          <p:cNvPr id="1027" name="Picture 3" descr="L:\Publications\Pre-visit Powerpoints\West Runton\Images\shell fragments (Uk fossil hunter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5904" y="1689716"/>
            <a:ext cx="1620000" cy="151874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L:\Publications\Pre-visit Powerpoints\West Runton\Images\Flint Paramoudra (Geograp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4608" y="1661843"/>
            <a:ext cx="1620000" cy="1531406"/>
          </a:xfrm>
          <a:prstGeom prst="ellipse">
            <a:avLst/>
          </a:prstGeom>
          <a:noFill/>
          <a:extLst>
            <a:ext uri="{909E8E84-426E-40DD-AFC4-6F175D3DCCD1}">
              <a14:hiddenFill xmlns:a14="http://schemas.microsoft.com/office/drawing/2010/main">
                <a:solidFill>
                  <a:srgbClr val="FFFFFF"/>
                </a:solidFill>
              </a14:hiddenFill>
            </a:ext>
          </a:extLst>
        </p:spPr>
      </p:pic>
      <p:pic>
        <p:nvPicPr>
          <p:cNvPr id="1029" name="Picture 5" descr="L:\Publications\Pre-visit Powerpoints\West Runton\Images\chalk (walk crom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709" r="11419"/>
          <a:stretch/>
        </p:blipFill>
        <p:spPr bwMode="auto">
          <a:xfrm>
            <a:off x="3530001" y="3146919"/>
            <a:ext cx="1620000" cy="1509337"/>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L:\Publications\Pre-visit Powerpoints\West Runton\Images\Belemnite fossil (discovering fossils).jpg"/>
          <p:cNvPicPr>
            <a:picLocks noChangeAspect="1" noChangeArrowheads="1"/>
          </p:cNvPicPr>
          <p:nvPr/>
        </p:nvPicPr>
        <p:blipFill rotWithShape="1">
          <a:blip r:embed="rId9">
            <a:extLst>
              <a:ext uri="{28A0092B-C50C-407E-A947-70E740481C1C}">
                <a14:useLocalDpi xmlns:a14="http://schemas.microsoft.com/office/drawing/2010/main" val="0"/>
              </a:ext>
            </a:extLst>
          </a:blip>
          <a:srcRect l="8728" r="10603"/>
          <a:stretch/>
        </p:blipFill>
        <p:spPr bwMode="auto">
          <a:xfrm>
            <a:off x="1678670" y="3162679"/>
            <a:ext cx="1620000" cy="1508940"/>
          </a:xfrm>
          <a:prstGeom prst="ellipse">
            <a:avLst/>
          </a:prstGeom>
          <a:noFill/>
          <a:extLst>
            <a:ext uri="{909E8E84-426E-40DD-AFC4-6F175D3DCCD1}">
              <a14:hiddenFill xmlns:a14="http://schemas.microsoft.com/office/drawing/2010/main">
                <a:solidFill>
                  <a:srgbClr val="FFFFFF"/>
                </a:solidFill>
              </a14:hiddenFill>
            </a:ext>
          </a:extLst>
        </p:spPr>
      </p:pic>
      <p:pic>
        <p:nvPicPr>
          <p:cNvPr id="20" name="Picture 19"/>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1" name="Rectangle 20"/>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a:extLst>
              <a:ext uri="{FF2B5EF4-FFF2-40B4-BE49-F238E27FC236}">
                <a16:creationId xmlns:a16="http://schemas.microsoft.com/office/drawing/2014/main" id="{E39F361E-02C3-4C2C-8799-CFFF308757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260559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BD589-EA14-4876-9809-F2B1F858B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026" name="Picture 2" descr="L:\Publications\Pre-visit Powerpoints\West Runton\Images\Location of drop off at west runton (credit west runton beach ca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87" y="1010621"/>
            <a:ext cx="6566920" cy="49251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6968" y="50800"/>
            <a:ext cx="6477000" cy="923330"/>
          </a:xfrm>
          <a:prstGeom prst="rect">
            <a:avLst/>
          </a:prstGeom>
          <a:noFill/>
        </p:spPr>
        <p:txBody>
          <a:bodyPr wrap="square" rtlCol="0">
            <a:spAutoFit/>
          </a:bodyPr>
          <a:lstStyle/>
          <a:p>
            <a:r>
              <a:rPr lang="en-GB" dirty="0">
                <a:latin typeface="Arial" pitchFamily="34" charset="0"/>
                <a:cs typeface="Arial" pitchFamily="34" charset="0"/>
              </a:rPr>
              <a:t>Your coach will drop you off in the car park before we make the short walk down to the beach. You’ll be able to use the toilets when you arrive, at lunch time and before you leave.</a:t>
            </a:r>
          </a:p>
        </p:txBody>
      </p:sp>
      <p:sp>
        <p:nvSpPr>
          <p:cNvPr id="7" name="Down Arrow 6"/>
          <p:cNvSpPr/>
          <p:nvPr/>
        </p:nvSpPr>
        <p:spPr>
          <a:xfrm rot="1500223">
            <a:off x="3211489" y="1512204"/>
            <a:ext cx="358821" cy="8531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1" name="Rectangle 10"/>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3" name="Picture 12">
            <a:extLst>
              <a:ext uri="{FF2B5EF4-FFF2-40B4-BE49-F238E27FC236}">
                <a16:creationId xmlns:a16="http://schemas.microsoft.com/office/drawing/2014/main" id="{F8CDD645-0E8A-4E92-BD2C-1BAD7419EF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38479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CA34FEB-596E-4C73-AE20-072D1AB9E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5251AE9-7930-47D3-8F62-02C9CA42D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itle 1"/>
          <p:cNvSpPr txBox="1">
            <a:spLocks/>
          </p:cNvSpPr>
          <p:nvPr/>
        </p:nvSpPr>
        <p:spPr>
          <a:xfrm>
            <a:off x="930076" y="243489"/>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44" y="272544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4441" y="272544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70350" y="2893857"/>
            <a:ext cx="3315850" cy="830997"/>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74254" y="2725444"/>
            <a:ext cx="2828018"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432849" y="3855872"/>
            <a:ext cx="2111475"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94210" y="4686456"/>
            <a:ext cx="2053767"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79881" y="5473512"/>
            <a:ext cx="2829300"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522768" y="4296920"/>
            <a:ext cx="2372832" cy="584775"/>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831D41-DB62-4ECC-9657-3FCB5A3BD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845201" y="416214"/>
            <a:ext cx="6920197" cy="2000548"/>
          </a:xfrm>
          <a:prstGeom prst="rect">
            <a:avLst/>
          </a:prstGeom>
          <a:noFill/>
        </p:spPr>
        <p:txBody>
          <a:bodyPr wrap="square" rtlCol="0">
            <a:spAutoFit/>
          </a:bodyPr>
          <a:lstStyle/>
          <a:p>
            <a:pPr algn="ctr"/>
            <a:r>
              <a:rPr lang="en-GB" sz="3200" b="1" dirty="0">
                <a:latin typeface="Arial" pitchFamily="34" charset="0"/>
                <a:cs typeface="Arial" pitchFamily="34" charset="0"/>
              </a:rPr>
              <a:t>What would you like to find out about West </a:t>
            </a:r>
            <a:r>
              <a:rPr lang="en-GB" sz="3200" b="1" dirty="0" err="1">
                <a:latin typeface="Arial" pitchFamily="34" charset="0"/>
                <a:cs typeface="Arial" pitchFamily="34" charset="0"/>
              </a:rPr>
              <a:t>Runton’s</a:t>
            </a:r>
            <a:r>
              <a:rPr lang="en-GB" sz="3200" b="1" dirty="0">
                <a:latin typeface="Arial" pitchFamily="34" charset="0"/>
                <a:cs typeface="Arial" pitchFamily="34" charset="0"/>
              </a:rPr>
              <a:t> wildlife?</a:t>
            </a:r>
          </a:p>
          <a:p>
            <a:pPr algn="ctr"/>
            <a:endParaRPr lang="en-GB" sz="3600" dirty="0">
              <a:latin typeface="Arial" pitchFamily="34" charset="0"/>
              <a:cs typeface="Arial" pitchFamily="34" charset="0"/>
            </a:endParaRPr>
          </a:p>
          <a:p>
            <a:pPr algn="ctr"/>
            <a:r>
              <a:rPr lang="en-GB" sz="2400" dirty="0">
                <a:latin typeface="Arial" pitchFamily="34" charset="0"/>
                <a:cs typeface="Arial" pitchFamily="34" charset="0"/>
              </a:rPr>
              <a:t>Can you each come up with 2 questions?</a:t>
            </a:r>
          </a:p>
        </p:txBody>
      </p:sp>
      <p:pic>
        <p:nvPicPr>
          <p:cNvPr id="9" name="Picture 3" descr="L:\Publications\Pre-visit Powerpoints\West Runton\Images\common_shore_crab (Merkinth Local Nature Reser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514600"/>
            <a:ext cx="5105400" cy="34001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4" name="Rectangle 13"/>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 name="Picture 9">
            <a:extLst>
              <a:ext uri="{FF2B5EF4-FFF2-40B4-BE49-F238E27FC236}">
                <a16:creationId xmlns:a16="http://schemas.microsoft.com/office/drawing/2014/main" id="{E997A59C-D775-40B0-8163-CE4FC33847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7924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0C7FEB-99B7-496C-ACFE-EEEDA9FC9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1" name="Rectangle 10"/>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2245270" y="157894"/>
            <a:ext cx="465346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See you soon!</a:t>
            </a:r>
          </a:p>
        </p:txBody>
      </p:sp>
      <p:pic>
        <p:nvPicPr>
          <p:cNvPr id="2050" name="Picture 2" descr="L:\Publications\Pre-visit Powerpoints\West Runton\Images\West Runton Sunrise (West Runton Beach Caf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019" y="952789"/>
            <a:ext cx="6611962" cy="4958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808B247-37B6-404C-A84B-F671ACC096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1530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C2830AD-16FE-4A21-861F-E118ECC70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444564" y="444654"/>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1007603" y="1327264"/>
            <a:ext cx="7128793" cy="4858382"/>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63" y="2636277"/>
                <a:ext cx="252000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A2E4BA-55AE-43C7-BCA0-3CCB9D1D8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sp>
        <p:nvSpPr>
          <p:cNvPr id="28" name="Rectangle 27"/>
          <p:cNvSpPr/>
          <p:nvPr/>
        </p:nvSpPr>
        <p:spPr>
          <a:xfrm>
            <a:off x="6247756" y="6489822"/>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2DCC9F-EA7A-426A-88E6-E0E481737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3C8C41D7-D501-443D-BCF2-42340826B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377FEF13-CD2C-4562-A379-AD54EC013873}"/>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29481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BF3893-F2DE-40E6-9B3C-B0561A93B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2" name="Picture 11">
            <a:extLst>
              <a:ext uri="{FF2B5EF4-FFF2-40B4-BE49-F238E27FC236}">
                <a16:creationId xmlns:a16="http://schemas.microsoft.com/office/drawing/2014/main" id="{4D174EEA-ADC5-4175-846B-7FBFAE8C8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7" name="Rectangle 16"/>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622245" y="359131"/>
            <a:ext cx="7152366" cy="1200329"/>
          </a:xfrm>
          <a:prstGeom prst="rect">
            <a:avLst/>
          </a:prstGeom>
          <a:noFill/>
        </p:spPr>
        <p:txBody>
          <a:bodyPr wrap="square" rtlCol="0">
            <a:spAutoFit/>
          </a:bodyPr>
          <a:lstStyle/>
          <a:p>
            <a:r>
              <a:rPr lang="en-GB" dirty="0">
                <a:latin typeface="Arial" pitchFamily="34" charset="0"/>
                <a:cs typeface="Arial" pitchFamily="34" charset="0"/>
              </a:rPr>
              <a:t>We would also like to create nature reserves in the sea as well as on land because sea life is just as important, but far less protected.  </a:t>
            </a:r>
            <a:r>
              <a:rPr lang="en-GB" b="1" dirty="0">
                <a:latin typeface="Arial" pitchFamily="34" charset="0"/>
                <a:cs typeface="Arial" pitchFamily="34" charset="0"/>
              </a:rPr>
              <a:t>Can you think of problems that life in the sea faces? How about any ways that we can all help?</a:t>
            </a:r>
          </a:p>
        </p:txBody>
      </p:sp>
      <p:pic>
        <p:nvPicPr>
          <p:cNvPr id="27" name="Picture 2" descr="L:\Teacher packs and timetables\Pre-visit PPT 2015\Cley\cley pics\Chalk Reef, credit Rob Spray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58" y="1656207"/>
            <a:ext cx="5558504" cy="41688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L:\Teacher packs and timetables\Pre-visit PPT 2015\Cley\cley pics\Marine images, Rob Spray (7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159"/>
          <a:stretch/>
        </p:blipFill>
        <p:spPr bwMode="auto">
          <a:xfrm>
            <a:off x="6425070" y="1656207"/>
            <a:ext cx="1863745" cy="12837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Teacher packs and timetables\Pre-visit PPT 2015\Cley\cley pics\Moon Jellyfish, Helen Nott, Off of Weynbourne,  1 September 2005 (Custo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780"/>
          <a:stretch/>
        </p:blipFill>
        <p:spPr bwMode="auto">
          <a:xfrm>
            <a:off x="6431936" y="3092534"/>
            <a:ext cx="1894902" cy="12640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L:\Teacher packs and timetables\Pre-visit PPT 2015\Cley\cley pics\Sunstar, Terry Stanford, Cley Beach 19 October 2007 (Custom).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483" r="2119" b="6254"/>
          <a:stretch/>
        </p:blipFill>
        <p:spPr bwMode="auto">
          <a:xfrm>
            <a:off x="6431936" y="4509120"/>
            <a:ext cx="1894902" cy="13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695F05AE-D16A-473A-938B-642002919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77" name="Rectangle 7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4CE9B3-F77F-45C5-B1D7-AF1CB0B01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411907" y="622347"/>
            <a:ext cx="5239880" cy="1200329"/>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sp>
        <p:nvSpPr>
          <p:cNvPr id="12" name="TextBox 11"/>
          <p:cNvSpPr txBox="1"/>
          <p:nvPr/>
        </p:nvSpPr>
        <p:spPr>
          <a:xfrm>
            <a:off x="3031847" y="2616787"/>
            <a:ext cx="5777023"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animals</a:t>
            </a:r>
            <a:r>
              <a:rPr lang="en-GB" sz="2400" dirty="0">
                <a:latin typeface="Arial" pitchFamily="34" charset="0"/>
                <a:cs typeface="Arial" pitchFamily="34" charset="0"/>
              </a:rPr>
              <a:t>, </a:t>
            </a:r>
            <a:r>
              <a:rPr lang="en-GB" sz="2400" b="1" dirty="0">
                <a:latin typeface="Arial" pitchFamily="34" charset="0"/>
                <a:cs typeface="Arial" pitchFamily="34" charset="0"/>
              </a:rPr>
              <a:t>minerals</a:t>
            </a:r>
            <a:r>
              <a:rPr lang="en-GB" sz="2400" dirty="0">
                <a:latin typeface="Arial" pitchFamily="34" charset="0"/>
                <a:cs typeface="Arial" pitchFamily="34" charset="0"/>
              </a:rPr>
              <a:t> and </a:t>
            </a:r>
            <a:r>
              <a:rPr lang="en-GB" sz="2400" b="1" dirty="0">
                <a:latin typeface="Arial" pitchFamily="34" charset="0"/>
                <a:cs typeface="Arial" pitchFamily="34" charset="0"/>
              </a:rPr>
              <a:t>plants</a:t>
            </a:r>
            <a:r>
              <a:rPr lang="en-GB" sz="2400" dirty="0">
                <a:latin typeface="Arial" pitchFamily="34" charset="0"/>
                <a:cs typeface="Arial" pitchFamily="34" charset="0"/>
              </a:rPr>
              <a:t>, but they’re all wild so what we’ll see is a mystery! </a:t>
            </a:r>
            <a:endParaRPr lang="en-US" sz="2400" dirty="0">
              <a:latin typeface="Arial" pitchFamily="34" charset="0"/>
              <a:cs typeface="Arial" pitchFamily="34" charset="0"/>
            </a:endParaRPr>
          </a:p>
        </p:txBody>
      </p:sp>
      <p:sp>
        <p:nvSpPr>
          <p:cNvPr id="7" name="TextBox 6"/>
          <p:cNvSpPr txBox="1"/>
          <p:nvPr/>
        </p:nvSpPr>
        <p:spPr>
          <a:xfrm>
            <a:off x="569703" y="4585675"/>
            <a:ext cx="4383297" cy="1200329"/>
          </a:xfrm>
          <a:prstGeom prst="rect">
            <a:avLst/>
          </a:prstGeom>
          <a:noFill/>
        </p:spPr>
        <p:txBody>
          <a:bodyPr wrap="square" rtlCol="0">
            <a:spAutoFit/>
          </a:bodyPr>
          <a:lstStyle/>
          <a:p>
            <a:r>
              <a:rPr lang="en-GB" sz="2400" dirty="0">
                <a:latin typeface="Arial" pitchFamily="34" charset="0"/>
                <a:cs typeface="Arial" pitchFamily="34" charset="0"/>
              </a:rPr>
              <a:t>We’ll explore different </a:t>
            </a:r>
            <a:r>
              <a:rPr lang="en-GB" sz="2400" b="1" dirty="0">
                <a:latin typeface="Arial" pitchFamily="34" charset="0"/>
                <a:cs typeface="Arial" pitchFamily="34" charset="0"/>
              </a:rPr>
              <a:t>habitats</a:t>
            </a:r>
            <a:r>
              <a:rPr lang="en-GB" sz="2400" dirty="0">
                <a:latin typeface="Arial" pitchFamily="34" charset="0"/>
                <a:cs typeface="Arial" pitchFamily="34" charset="0"/>
              </a:rPr>
              <a:t> at West Runton, each with its own different </a:t>
            </a:r>
            <a:r>
              <a:rPr lang="en-GB" sz="2400" b="1" dirty="0">
                <a:latin typeface="Arial" pitchFamily="34" charset="0"/>
                <a:cs typeface="Arial" pitchFamily="34" charset="0"/>
              </a:rPr>
              <a:t>species</a:t>
            </a:r>
          </a:p>
        </p:txBody>
      </p:sp>
      <p:pic>
        <p:nvPicPr>
          <p:cNvPr id="22" name="Picture 6" descr="L:\Publications\Pre-visit Powerpoints\West Runton\Images\Beadlet Anenome (divern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52400"/>
            <a:ext cx="2160000" cy="1994990"/>
          </a:xfrm>
          <a:prstGeom prst="ellipse">
            <a:avLst/>
          </a:prstGeom>
          <a:noFill/>
          <a:extLst>
            <a:ext uri="{909E8E84-426E-40DD-AFC4-6F175D3DCCD1}">
              <a14:hiddenFill xmlns:a14="http://schemas.microsoft.com/office/drawing/2010/main">
                <a:solidFill>
                  <a:srgbClr val="FFFFFF"/>
                </a:solidFill>
              </a14:hiddenFill>
            </a:ext>
          </a:extLst>
        </p:spPr>
      </p:pic>
      <p:pic>
        <p:nvPicPr>
          <p:cNvPr id="26" name="Picture 6" descr="L:\Publications\Pre-visit Powerpoints\West Runton\Images\Belemnite fossil (discovering fossils).jpg"/>
          <p:cNvPicPr>
            <a:picLocks noChangeAspect="1" noChangeArrowheads="1"/>
          </p:cNvPicPr>
          <p:nvPr/>
        </p:nvPicPr>
        <p:blipFill rotWithShape="1">
          <a:blip r:embed="rId5">
            <a:extLst>
              <a:ext uri="{28A0092B-C50C-407E-A947-70E740481C1C}">
                <a14:useLocalDpi xmlns:a14="http://schemas.microsoft.com/office/drawing/2010/main" val="0"/>
              </a:ext>
            </a:extLst>
          </a:blip>
          <a:srcRect l="10336" r="11875"/>
          <a:stretch/>
        </p:blipFill>
        <p:spPr bwMode="auto">
          <a:xfrm>
            <a:off x="433678" y="2047753"/>
            <a:ext cx="2160000" cy="2086437"/>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8" name="Rectangle 17"/>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8" descr="L:\Publications\Pre-visit Powerpoints\West Runton\Images\Mermaid Purse- Spotted-ray-egg-case-(Assynt Field Clu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2586"/>
          <a:stretch/>
        </p:blipFill>
        <p:spPr bwMode="auto">
          <a:xfrm>
            <a:off x="5334000" y="4042193"/>
            <a:ext cx="2160000" cy="2082203"/>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75E8233-6B84-4EF1-84F7-8BEDEE8210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53870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BD1762-76C2-426D-8024-59CBBA0FF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2498067" y="151650"/>
            <a:ext cx="411480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Beach Strandline</a:t>
            </a:r>
          </a:p>
        </p:txBody>
      </p:sp>
      <p:pic>
        <p:nvPicPr>
          <p:cNvPr id="2050" name="Picture 2" descr="L:\Publications\Pre-visit Powerpoints\West Runton\Images\West Runto strandline (credit west runton beach cafe).jpg"/>
          <p:cNvPicPr>
            <a:picLocks noChangeAspect="1" noChangeArrowheads="1"/>
          </p:cNvPicPr>
          <p:nvPr/>
        </p:nvPicPr>
        <p:blipFill rotWithShape="1">
          <a:blip r:embed="rId4">
            <a:extLst>
              <a:ext uri="{28A0092B-C50C-407E-A947-70E740481C1C}">
                <a14:useLocalDpi xmlns:a14="http://schemas.microsoft.com/office/drawing/2010/main" val="0"/>
              </a:ext>
            </a:extLst>
          </a:blip>
          <a:srcRect r="3664"/>
          <a:stretch/>
        </p:blipFill>
        <p:spPr bwMode="auto">
          <a:xfrm>
            <a:off x="1130142" y="744816"/>
            <a:ext cx="6727370" cy="5368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192.168.16.40\photo\Natural Connections - Photo Gallery\Marine\Strandline dominanted by whelk eggs and Flustra foliacea, Tabitha Pearman, Winterton, 1 June 20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836" t="84813" r="28339"/>
          <a:stretch/>
        </p:blipFill>
        <p:spPr bwMode="auto">
          <a:xfrm>
            <a:off x="2952000" y="814761"/>
            <a:ext cx="1620000" cy="1440395"/>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L:\Publications\Pre-visit Powerpoints\West Runton\Images\Razor shells on beach,  David Gittens 01328 8559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9400" y="797496"/>
            <a:ext cx="1620000" cy="1457660"/>
          </a:xfrm>
          <a:prstGeom prst="ellipse">
            <a:avLst/>
          </a:prstGeom>
          <a:noFill/>
          <a:extLst>
            <a:ext uri="{909E8E84-426E-40DD-AFC4-6F175D3DCCD1}">
              <a14:hiddenFill xmlns:a14="http://schemas.microsoft.com/office/drawing/2010/main">
                <a:solidFill>
                  <a:srgbClr val="FFFFFF"/>
                </a:solidFill>
              </a14:hiddenFill>
            </a:ext>
          </a:extLst>
        </p:spPr>
      </p:pic>
      <p:pic>
        <p:nvPicPr>
          <p:cNvPr id="2054" name="Picture 6" descr="L:\Publications\Pre-visit Powerpoints\West Runton\Images\mussel shell (behance).jpg"/>
          <p:cNvPicPr>
            <a:picLocks noChangeAspect="1" noChangeArrowheads="1"/>
          </p:cNvPicPr>
          <p:nvPr/>
        </p:nvPicPr>
        <p:blipFill rotWithShape="1">
          <a:blip r:embed="rId7">
            <a:extLst>
              <a:ext uri="{28A0092B-C50C-407E-A947-70E740481C1C}">
                <a14:useLocalDpi xmlns:a14="http://schemas.microsoft.com/office/drawing/2010/main" val="0"/>
              </a:ext>
            </a:extLst>
          </a:blip>
          <a:srcRect l="7529" r="7232"/>
          <a:stretch/>
        </p:blipFill>
        <p:spPr bwMode="auto">
          <a:xfrm>
            <a:off x="4710632" y="794286"/>
            <a:ext cx="1613968" cy="1488794"/>
          </a:xfrm>
          <a:prstGeom prst="ellipse">
            <a:avLst/>
          </a:prstGeom>
          <a:noFill/>
          <a:extLst>
            <a:ext uri="{909E8E84-426E-40DD-AFC4-6F175D3DCCD1}">
              <a14:hiddenFill xmlns:a14="http://schemas.microsoft.com/office/drawing/2010/main">
                <a:solidFill>
                  <a:srgbClr val="FFFFFF"/>
                </a:solidFill>
              </a14:hiddenFill>
            </a:ext>
          </a:extLst>
        </p:spPr>
      </p:pic>
      <p:pic>
        <p:nvPicPr>
          <p:cNvPr id="2055" name="Picture 7" descr="L:\Publications\Pre-visit Powerpoints\West Runton\Images\cockle (Trek earth.com).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350" r="16859"/>
          <a:stretch/>
        </p:blipFill>
        <p:spPr bwMode="auto">
          <a:xfrm>
            <a:off x="2020784" y="2178975"/>
            <a:ext cx="1519891" cy="1527164"/>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L:\Publications\Pre-visit Powerpoints\West Runton\Images\Mermaid Purse- Spotted-ray-egg-case-(Assynt Field Clu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553" r="14808"/>
          <a:stretch/>
        </p:blipFill>
        <p:spPr bwMode="auto">
          <a:xfrm>
            <a:off x="3683827" y="2173129"/>
            <a:ext cx="1620000" cy="1533010"/>
          </a:xfrm>
          <a:prstGeom prst="ellipse">
            <a:avLst/>
          </a:prstGeom>
          <a:noFill/>
          <a:extLst>
            <a:ext uri="{909E8E84-426E-40DD-AFC4-6F175D3DCCD1}">
              <a14:hiddenFill xmlns:a14="http://schemas.microsoft.com/office/drawing/2010/main">
                <a:solidFill>
                  <a:srgbClr val="FFFFFF"/>
                </a:solidFill>
              </a14:hiddenFill>
            </a:ext>
          </a:extLst>
        </p:spPr>
      </p:pic>
      <p:pic>
        <p:nvPicPr>
          <p:cNvPr id="2057" name="Picture 9" descr="L:\Publications\Pre-visit Powerpoints\West Runton\Images\hornwrack (wild hasting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961" r="15108"/>
          <a:stretch/>
        </p:blipFill>
        <p:spPr bwMode="auto">
          <a:xfrm>
            <a:off x="5449757" y="2173129"/>
            <a:ext cx="1620000" cy="1579331"/>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4" name="Rectangle 23"/>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5" name="Picture 14">
            <a:extLst>
              <a:ext uri="{FF2B5EF4-FFF2-40B4-BE49-F238E27FC236}">
                <a16:creationId xmlns:a16="http://schemas.microsoft.com/office/drawing/2014/main" id="{3CB1E57F-4FCB-42F0-8DFA-C736699C03D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282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F4B64F-14E3-4A5D-A988-A70DB6F30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1420252" y="382787"/>
            <a:ext cx="609600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Rock Pools</a:t>
            </a:r>
          </a:p>
        </p:txBody>
      </p:sp>
      <p:pic>
        <p:nvPicPr>
          <p:cNvPr id="1026" name="Picture 2" descr="L:\Publications\Pre-visit Powerpoints\West Runton\Images\West Runton rockpools (David Fieldhouse).jpg"/>
          <p:cNvPicPr>
            <a:picLocks noChangeAspect="1" noChangeArrowheads="1"/>
          </p:cNvPicPr>
          <p:nvPr/>
        </p:nvPicPr>
        <p:blipFill rotWithShape="1">
          <a:blip r:embed="rId4">
            <a:extLst>
              <a:ext uri="{28A0092B-C50C-407E-A947-70E740481C1C}">
                <a14:useLocalDpi xmlns:a14="http://schemas.microsoft.com/office/drawing/2010/main" val="0"/>
              </a:ext>
            </a:extLst>
          </a:blip>
          <a:srcRect t="9431" r="13173"/>
          <a:stretch/>
        </p:blipFill>
        <p:spPr bwMode="auto">
          <a:xfrm>
            <a:off x="657440" y="1394111"/>
            <a:ext cx="7829119" cy="45936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ations\Pre-visit Powerpoints\West Runton\Images\common_shore_crab (Merkinth Local Nature Reserv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86" r="2258"/>
          <a:stretch/>
        </p:blipFill>
        <p:spPr bwMode="auto">
          <a:xfrm>
            <a:off x="754112" y="1429062"/>
            <a:ext cx="1800000" cy="1313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ations\Pre-visit Powerpoints\West Runton\Images\edible-crab-on-shore (Arkive).jpg"/>
          <p:cNvPicPr>
            <a:picLocks noChangeAspect="1" noChangeArrowheads="1"/>
          </p:cNvPicPr>
          <p:nvPr/>
        </p:nvPicPr>
        <p:blipFill rotWithShape="1">
          <a:blip r:embed="rId6">
            <a:extLst>
              <a:ext uri="{28A0092B-C50C-407E-A947-70E740481C1C}">
                <a14:useLocalDpi xmlns:a14="http://schemas.microsoft.com/office/drawing/2010/main" val="0"/>
              </a:ext>
            </a:extLst>
          </a:blip>
          <a:srcRect l="22928" t="26716" r="17045" b="7674"/>
          <a:stretch/>
        </p:blipFill>
        <p:spPr bwMode="auto">
          <a:xfrm>
            <a:off x="2607721" y="1431235"/>
            <a:ext cx="1800000" cy="13136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Publications\Pre-visit Powerpoints\West Runton\Images\Lobster (The Telegraph).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902" r="5956"/>
          <a:stretch/>
        </p:blipFill>
        <p:spPr bwMode="auto">
          <a:xfrm>
            <a:off x="4453660" y="1428950"/>
            <a:ext cx="1800000" cy="13387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Publications\Pre-visit Powerpoints\West Runton\Images\Beadlet Anenome (diverne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6778"/>
          <a:stretch/>
        </p:blipFill>
        <p:spPr bwMode="auto">
          <a:xfrm>
            <a:off x="5113615" y="2800550"/>
            <a:ext cx="1800000" cy="131574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Publications\Pre-visit Powerpoints\West Runton\Images\Common limpet (wikipedia).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708"/>
          <a:stretch/>
        </p:blipFill>
        <p:spPr bwMode="auto">
          <a:xfrm>
            <a:off x="3267118" y="2827980"/>
            <a:ext cx="1800000" cy="1286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Publications\Pre-visit Powerpoints\West Runton\Images\hermit_crab_(Nick Davie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125" r="2891" b="13544"/>
          <a:stretch/>
        </p:blipFill>
        <p:spPr bwMode="auto">
          <a:xfrm>
            <a:off x="1388065" y="2826386"/>
            <a:ext cx="1800000" cy="12640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5" name="Picture 14">
            <a:extLst>
              <a:ext uri="{FF2B5EF4-FFF2-40B4-BE49-F238E27FC236}">
                <a16:creationId xmlns:a16="http://schemas.microsoft.com/office/drawing/2014/main" id="{2204B97F-AE7B-4323-92E6-3CCAC66F74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6061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1142</Words>
  <Application>Microsoft Office PowerPoint</Application>
  <PresentationFormat>On-screen Show (4:3)</PresentationFormat>
  <Paragraphs>155</Paragraphs>
  <Slides>15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Abi Bilby</cp:lastModifiedBy>
  <cp:revision>50</cp:revision>
  <dcterms:created xsi:type="dcterms:W3CDTF">2016-11-15T10:07:28Z</dcterms:created>
  <dcterms:modified xsi:type="dcterms:W3CDTF">2023-11-09T09:42:37Z</dcterms:modified>
</cp:coreProperties>
</file>