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9" r:id="rId2"/>
    <p:sldId id="273" r:id="rId3"/>
    <p:sldId id="274" r:id="rId4"/>
    <p:sldId id="308" r:id="rId5"/>
    <p:sldId id="284" r:id="rId6"/>
    <p:sldId id="302" r:id="rId7"/>
    <p:sldId id="304" r:id="rId8"/>
    <p:sldId id="307" r:id="rId9"/>
    <p:sldId id="299" r:id="rId10"/>
    <p:sldId id="277" r:id="rId11"/>
    <p:sldId id="278" r:id="rId12"/>
    <p:sldId id="301" r:id="rId13"/>
    <p:sldId id="28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13">
          <p15:clr>
            <a:srgbClr val="A4A3A4"/>
          </p15:clr>
        </p15:guide>
        <p15:guide id="2" pos="33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p:cViewPr varScale="1">
        <p:scale>
          <a:sx n="82" d="100"/>
          <a:sy n="82" d="100"/>
        </p:scale>
        <p:origin x="1488" y="62"/>
      </p:cViewPr>
      <p:guideLst>
        <p:guide orient="horz" pos="3113"/>
        <p:guide pos="33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66718C-2906-4BF1-B53B-88ECC184A521}" type="datetimeFigureOut">
              <a:rPr lang="en-GB" smtClean="0"/>
              <a:pPr/>
              <a:t>09/11/2023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667E5E-7AF1-4571-B32E-6DB4E12F1206}" type="slidenum">
              <a:rPr lang="en-GB" smtClean="0"/>
              <a:pPr/>
              <a:t>‹#›</a:t>
            </a:fld>
            <a:endParaRPr lang="en-GB"/>
          </a:p>
        </p:txBody>
      </p:sp>
    </p:spTree>
    <p:extLst>
      <p:ext uri="{BB962C8B-B14F-4D97-AF65-F5344CB8AC3E}">
        <p14:creationId xmlns:p14="http://schemas.microsoft.com/office/powerpoint/2010/main" val="132965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 animals and plants need different sorts of places to live.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Photos: Richard Osbourne, Ray Jones, Tasha North, Nick Carter, </a:t>
            </a:r>
            <a:r>
              <a:rPr lang="en-GB" dirty="0" err="1"/>
              <a:t>Wildstock</a:t>
            </a:r>
            <a:r>
              <a:rPr lang="en-GB" dirty="0"/>
              <a:t> and Russel </a:t>
            </a:r>
            <a:r>
              <a:rPr lang="en-GB" dirty="0" err="1"/>
              <a:t>Bayell</a:t>
            </a:r>
            <a:r>
              <a:rPr lang="en-GB" dirty="0"/>
              <a:t>.</a:t>
            </a:r>
          </a:p>
          <a:p>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2</a:t>
            </a:fld>
            <a:endParaRPr lang="en-GB"/>
          </a:p>
        </p:txBody>
      </p:sp>
    </p:spTree>
    <p:extLst>
      <p:ext uri="{BB962C8B-B14F-4D97-AF65-F5344CB8AC3E}">
        <p14:creationId xmlns:p14="http://schemas.microsoft.com/office/powerpoint/2010/main" val="2001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don’t necessarily</a:t>
            </a:r>
            <a:r>
              <a:rPr lang="en-GB" baseline="0" dirty="0"/>
              <a:t> have to </a:t>
            </a:r>
            <a:r>
              <a:rPr lang="en-GB" baseline="0"/>
              <a:t>be answerable.</a:t>
            </a:r>
            <a:endParaRPr lang="en-GB"/>
          </a:p>
        </p:txBody>
      </p:sp>
      <p:sp>
        <p:nvSpPr>
          <p:cNvPr id="4" name="Slide Number Placeholder 3"/>
          <p:cNvSpPr>
            <a:spLocks noGrp="1"/>
          </p:cNvSpPr>
          <p:nvPr>
            <p:ph type="sldNum" sz="quarter" idx="10"/>
          </p:nvPr>
        </p:nvSpPr>
        <p:spPr/>
        <p:txBody>
          <a:bodyPr/>
          <a:lstStyle/>
          <a:p>
            <a:fld id="{64667E5E-7AF1-4571-B32E-6DB4E12F1206}" type="slidenum">
              <a:rPr lang="en-GB" smtClean="0"/>
              <a:pPr/>
              <a:t>12</a:t>
            </a:fld>
            <a:endParaRPr lang="en-GB"/>
          </a:p>
        </p:txBody>
      </p:sp>
    </p:spTree>
    <p:extLst>
      <p:ext uri="{BB962C8B-B14F-4D97-AF65-F5344CB8AC3E}">
        <p14:creationId xmlns:p14="http://schemas.microsoft.com/office/powerpoint/2010/main" val="122172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areas aren’t immaculately</a:t>
            </a:r>
            <a:r>
              <a:rPr lang="en-GB" baseline="0" dirty="0"/>
              <a:t> tidy, which is great for wildlife.  Some grass is long, there is a pond and the species are native to Britain.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Photos: Richard Burkmarr and  David North</a:t>
            </a:r>
            <a:endParaRPr lang="en-GB"/>
          </a:p>
          <a:p>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3</a:t>
            </a:fld>
            <a:endParaRPr lang="en-GB"/>
          </a:p>
        </p:txBody>
      </p:sp>
    </p:spTree>
    <p:extLst>
      <p:ext uri="{BB962C8B-B14F-4D97-AF65-F5344CB8AC3E}">
        <p14:creationId xmlns:p14="http://schemas.microsoft.com/office/powerpoint/2010/main" val="43324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The </a:t>
            </a:r>
            <a:r>
              <a:rPr lang="en-US"/>
              <a:t>Wildlife Trusts</a:t>
            </a:r>
            <a:endParaRPr lang="en-GB"/>
          </a:p>
        </p:txBody>
      </p:sp>
      <p:sp>
        <p:nvSpPr>
          <p:cNvPr id="4" name="Slide Number Placeholder 3"/>
          <p:cNvSpPr>
            <a:spLocks noGrp="1"/>
          </p:cNvSpPr>
          <p:nvPr>
            <p:ph type="sldNum" sz="quarter" idx="5"/>
          </p:nvPr>
        </p:nvSpPr>
        <p:spPr/>
        <p:txBody>
          <a:bodyPr/>
          <a:lstStyle/>
          <a:p>
            <a:fld id="{64667E5E-7AF1-4571-B32E-6DB4E12F1206}" type="slidenum">
              <a:rPr lang="en-GB" smtClean="0"/>
              <a:pPr/>
              <a:t>4</a:t>
            </a:fld>
            <a:endParaRPr lang="en-GB"/>
          </a:p>
        </p:txBody>
      </p:sp>
    </p:spTree>
    <p:extLst>
      <p:ext uri="{BB962C8B-B14F-4D97-AF65-F5344CB8AC3E}">
        <p14:creationId xmlns:p14="http://schemas.microsoft.com/office/powerpoint/2010/main" val="630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Can pupils work out the word</a:t>
            </a:r>
            <a:r>
              <a:rPr lang="en-GB" baseline="0" dirty="0"/>
              <a:t> as it appears?</a:t>
            </a:r>
            <a:endParaRPr lang="en-US"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Bearded tit (rare bird) – feet adapted for clinging onto small twigs</a:t>
            </a:r>
          </a:p>
          <a:p>
            <a:r>
              <a:rPr lang="en-GB" dirty="0"/>
              <a:t>Bittern (rare bird) – very well camouflaged in the reeds</a:t>
            </a:r>
          </a:p>
          <a:p>
            <a:r>
              <a:rPr lang="en-GB" dirty="0"/>
              <a:t>Water vole – rare because it needs muddy, plant-covered river banks</a:t>
            </a:r>
            <a:r>
              <a:rPr lang="en-GB" baseline="0" dirty="0"/>
              <a:t> for its burrow, not concrete!  “Ratty” in “Wind in the Willows” was a water vole.</a:t>
            </a:r>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6</a:t>
            </a:fld>
            <a:endParaRPr lang="en-GB"/>
          </a:p>
        </p:txBody>
      </p:sp>
    </p:spTree>
    <p:extLst>
      <p:ext uri="{BB962C8B-B14F-4D97-AF65-F5344CB8AC3E}">
        <p14:creationId xmlns:p14="http://schemas.microsoft.com/office/powerpoint/2010/main" val="2688430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Clockwise from top left: sundew, yellowhammer, nightjar, minotaur beetle,</a:t>
            </a:r>
            <a:r>
              <a:rPr lang="en-GB" baseline="0" dirty="0"/>
              <a:t> black darter dragonfly, adder.</a:t>
            </a:r>
          </a:p>
          <a:p>
            <a:r>
              <a:rPr lang="en-US" baseline="0" dirty="0"/>
              <a:t>P</a:t>
            </a:r>
            <a:r>
              <a:rPr lang="en-GB" baseline="0" dirty="0" err="1"/>
              <a:t>ictures</a:t>
            </a:r>
            <a:r>
              <a:rPr lang="en-GB" baseline="0" dirty="0"/>
              <a:t>: sundew, David North; yellowhammer, Peter Dent; nightjar, Andrew Ramsay; adder, Peter Mallet; dragonfly, Ian </a:t>
            </a:r>
            <a:r>
              <a:rPr lang="en-GB" baseline="0" dirty="0" err="1"/>
              <a:t>Saggers</a:t>
            </a:r>
            <a:r>
              <a:rPr lang="en-GB" baseline="0" dirty="0"/>
              <a:t>; </a:t>
            </a:r>
            <a:r>
              <a:rPr lang="en-GB" baseline="0" dirty="0" err="1"/>
              <a:t>minataur</a:t>
            </a:r>
            <a:r>
              <a:rPr lang="en-GB" baseline="0" dirty="0"/>
              <a:t> beetle, Karl Charters</a:t>
            </a:r>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7</a:t>
            </a:fld>
            <a:endParaRPr lang="en-GB"/>
          </a:p>
        </p:txBody>
      </p:sp>
    </p:spTree>
    <p:extLst>
      <p:ext uri="{BB962C8B-B14F-4D97-AF65-F5344CB8AC3E}">
        <p14:creationId xmlns:p14="http://schemas.microsoft.com/office/powerpoint/2010/main" val="581552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Clockwise from top left: robin, </a:t>
            </a:r>
            <a:r>
              <a:rPr lang="en-GB" baseline="0" dirty="0"/>
              <a:t>bracken, birch catkins, roe deer, woodlouse, speckled wood butterfly.</a:t>
            </a:r>
          </a:p>
          <a:p>
            <a:r>
              <a:rPr lang="en-GB" baseline="0" dirty="0"/>
              <a:t>Could discuss c</a:t>
            </a:r>
            <a:r>
              <a:rPr lang="en-GB" dirty="0"/>
              <a:t>amouflage, in/vertebrates, different vertebrate groups</a:t>
            </a:r>
          </a:p>
          <a:p>
            <a:r>
              <a:rPr lang="en-US" dirty="0"/>
              <a:t>P</a:t>
            </a:r>
            <a:r>
              <a:rPr lang="en-GB" dirty="0" err="1"/>
              <a:t>ictures</a:t>
            </a:r>
            <a:r>
              <a:rPr lang="en-GB" dirty="0"/>
              <a:t>: robin, David Thacker; speckled wood, Jessica </a:t>
            </a:r>
            <a:r>
              <a:rPr lang="en-GB" dirty="0" err="1"/>
              <a:t>Reiderer</a:t>
            </a:r>
            <a:r>
              <a:rPr lang="en-GB" dirty="0"/>
              <a:t>; woodlouse, Ann </a:t>
            </a:r>
            <a:r>
              <a:rPr lang="en-GB" dirty="0" err="1"/>
              <a:t>Pricek</a:t>
            </a:r>
            <a:r>
              <a:rPr lang="en-GB" dirty="0"/>
              <a:t>; deer, Robert Williamson</a:t>
            </a:r>
          </a:p>
          <a:p>
            <a:r>
              <a:rPr lang="en-US" dirty="0"/>
              <a:t>P</a:t>
            </a:r>
            <a:r>
              <a:rPr lang="en-GB" dirty="0"/>
              <a:t>ho</a:t>
            </a:r>
          </a:p>
        </p:txBody>
      </p:sp>
      <p:sp>
        <p:nvSpPr>
          <p:cNvPr id="4" name="Slide Number Placeholder 3"/>
          <p:cNvSpPr>
            <a:spLocks noGrp="1"/>
          </p:cNvSpPr>
          <p:nvPr>
            <p:ph type="sldNum" sz="quarter" idx="10"/>
          </p:nvPr>
        </p:nvSpPr>
        <p:spPr/>
        <p:txBody>
          <a:bodyPr/>
          <a:lstStyle/>
          <a:p>
            <a:fld id="{64667E5E-7AF1-4571-B32E-6DB4E12F1206}" type="slidenum">
              <a:rPr lang="en-GB" smtClean="0"/>
              <a:pPr/>
              <a:t>8</a:t>
            </a:fld>
            <a:endParaRPr lang="en-GB"/>
          </a:p>
        </p:txBody>
      </p:sp>
    </p:spTree>
    <p:extLst>
      <p:ext uri="{BB962C8B-B14F-4D97-AF65-F5344CB8AC3E}">
        <p14:creationId xmlns:p14="http://schemas.microsoft.com/office/powerpoint/2010/main" val="1015269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Clockwise from top: Barn owl, cinnabar moth caterpillar, hare bells, mole, rabbit.</a:t>
            </a:r>
          </a:p>
          <a:p>
            <a:r>
              <a:rPr lang="en-US" dirty="0"/>
              <a:t>P</a:t>
            </a:r>
            <a:r>
              <a:rPr lang="en-GB" dirty="0" err="1"/>
              <a:t>ictures</a:t>
            </a:r>
            <a:r>
              <a:rPr lang="en-GB" dirty="0"/>
              <a:t>: rabbit, Elizabeth Dack; barn owl, Elizabeth Dack; caterpillar, Graham Hope; mole, David Phillips; flowers, Angela </a:t>
            </a:r>
            <a:r>
              <a:rPr lang="en-GB" dirty="0" err="1"/>
              <a:t>Broadberry</a:t>
            </a:r>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9</a:t>
            </a:fld>
            <a:endParaRPr lang="en-GB"/>
          </a:p>
        </p:txBody>
      </p:sp>
    </p:spTree>
    <p:extLst>
      <p:ext uri="{BB962C8B-B14F-4D97-AF65-F5344CB8AC3E}">
        <p14:creationId xmlns:p14="http://schemas.microsoft.com/office/powerpoint/2010/main" val="1556918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baseline="0" dirty="0"/>
              <a:t>Low Impact Lunch – the photo on the right has a lower impact as there is less packaging being made for the food, which uses a lot of energy.  This also means that there is less rubbish afterwards, which takes up more energy through rubbish collection services and has to be disposed of somewhere in the countryside, destroying areas of habitat and possibly causing pollution.</a:t>
            </a:r>
          </a:p>
          <a:p>
            <a:pPr marL="171450" indent="-171450">
              <a:buFont typeface="Arial" pitchFamily="34" charset="0"/>
              <a:buChar char="•"/>
            </a:pPr>
            <a:r>
              <a:rPr lang="en-GB" baseline="0" dirty="0"/>
              <a:t>Home-made sandwiches and cake in reusable tubs are lower impact than shop bought, over-packaged versions - and they work out cheaper!</a:t>
            </a:r>
          </a:p>
          <a:p>
            <a:pPr marL="171450" indent="-171450">
              <a:buFont typeface="Arial" pitchFamily="34" charset="0"/>
              <a:buChar char="•"/>
            </a:pPr>
            <a:r>
              <a:rPr lang="en-GB" dirty="0"/>
              <a:t>By buying big bags of crisps</a:t>
            </a:r>
            <a:r>
              <a:rPr lang="en-GB" baseline="0" dirty="0"/>
              <a:t> or </a:t>
            </a:r>
            <a:r>
              <a:rPr lang="en-GB" dirty="0"/>
              <a:t>chocolate</a:t>
            </a:r>
            <a:r>
              <a:rPr lang="en-GB" baseline="0" dirty="0"/>
              <a:t> or nuts and pouring out a day’s serving into a tub for each lunch box saves packaging – individual lunch box-sized chocolate bars or mini yoghurts or single serving bags of dried fruit produce tonnes of unnecessary waste every year.</a:t>
            </a:r>
          </a:p>
          <a:p>
            <a:pPr marL="171450" indent="-171450">
              <a:buFont typeface="Arial" pitchFamily="34" charset="0"/>
              <a:buChar char="•"/>
            </a:pPr>
            <a:r>
              <a:rPr lang="en-GB" baseline="0" dirty="0"/>
              <a:t>Don’t buy pre-prepared fruit, it just creates more packaging.  Instead, buy fruit as locally as possible and either take whole or prepare fruit salads at home and put into a reusable tub.</a:t>
            </a:r>
          </a:p>
          <a:p>
            <a:pPr marL="171450" indent="-171450">
              <a:buFont typeface="Arial" pitchFamily="34" charset="0"/>
              <a:buChar char="•"/>
            </a:pPr>
            <a:r>
              <a:rPr lang="en-GB" baseline="0" dirty="0"/>
              <a:t>Don’t buy bottled water, tap water is fine.  In Great Britain we have some of the best quality tap water in the world!  Use a refillable bottle, it’s much cheaper and much, much kinder to the planet.</a:t>
            </a:r>
            <a:endParaRPr lang="en-GB" dirty="0"/>
          </a:p>
          <a:p>
            <a:endParaRPr lang="en-GB" dirty="0"/>
          </a:p>
        </p:txBody>
      </p:sp>
      <p:sp>
        <p:nvSpPr>
          <p:cNvPr id="4" name="Slide Number Placeholder 3"/>
          <p:cNvSpPr>
            <a:spLocks noGrp="1"/>
          </p:cNvSpPr>
          <p:nvPr>
            <p:ph type="sldNum" sz="quarter" idx="10"/>
          </p:nvPr>
        </p:nvSpPr>
        <p:spPr/>
        <p:txBody>
          <a:bodyPr/>
          <a:lstStyle/>
          <a:p>
            <a:fld id="{64667E5E-7AF1-4571-B32E-6DB4E12F1206}" type="slidenum">
              <a:rPr lang="en-GB" smtClean="0"/>
              <a:pPr/>
              <a:t>11</a:t>
            </a:fld>
            <a:endParaRPr lang="en-GB" dirty="0"/>
          </a:p>
        </p:txBody>
      </p:sp>
    </p:spTree>
    <p:extLst>
      <p:ext uri="{BB962C8B-B14F-4D97-AF65-F5344CB8AC3E}">
        <p14:creationId xmlns:p14="http://schemas.microsoft.com/office/powerpoint/2010/main" val="2603253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217721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3396046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119900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2294406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420900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3722751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246781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2868562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6729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808715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78D2ED-BDB4-40A3-AF04-57AB39478B9A}" type="datetimeFigureOut">
              <a:rPr lang="en-GB" smtClean="0"/>
              <a:pPr/>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92DCF5-F14A-43BF-8F01-030E73F514B4}" type="slidenum">
              <a:rPr lang="en-GB" smtClean="0"/>
              <a:pPr/>
              <a:t>‹#›</a:t>
            </a:fld>
            <a:endParaRPr lang="en-GB"/>
          </a:p>
        </p:txBody>
      </p:sp>
    </p:spTree>
    <p:extLst>
      <p:ext uri="{BB962C8B-B14F-4D97-AF65-F5344CB8AC3E}">
        <p14:creationId xmlns:p14="http://schemas.microsoft.com/office/powerpoint/2010/main" val="39462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8D2ED-BDB4-40A3-AF04-57AB39478B9A}" type="datetimeFigureOut">
              <a:rPr lang="en-GB" smtClean="0"/>
              <a:pPr/>
              <a:t>09/11/2023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2DCF5-F14A-43BF-8F01-030E73F514B4}" type="slidenum">
              <a:rPr lang="en-GB" smtClean="0"/>
              <a:pPr/>
              <a:t>‹#›</a:t>
            </a:fld>
            <a:endParaRPr lang="en-GB"/>
          </a:p>
        </p:txBody>
      </p:sp>
    </p:spTree>
    <p:extLst>
      <p:ext uri="{BB962C8B-B14F-4D97-AF65-F5344CB8AC3E}">
        <p14:creationId xmlns:p14="http://schemas.microsoft.com/office/powerpoint/2010/main" val="2731136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3.pn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1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7.jpeg"/><Relationship Id="rId12"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3.png"/><Relationship Id="rId5" Type="http://schemas.openxmlformats.org/officeDocument/2006/relationships/image" Target="../media/image21.jpeg"/><Relationship Id="rId10" Type="http://schemas.openxmlformats.org/officeDocument/2006/relationships/image" Target="../media/image19.jpe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png"/><Relationship Id="rId4" Type="http://schemas.openxmlformats.org/officeDocument/2006/relationships/image" Target="../media/image33.jpeg"/><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68560" y="-61211"/>
            <a:ext cx="9793088" cy="6980422"/>
          </a:xfrm>
          <a:prstGeom prst="rect">
            <a:avLst/>
          </a:prstGeom>
        </p:spPr>
      </p:pic>
      <p:sp>
        <p:nvSpPr>
          <p:cNvPr id="5" name="Rectangle 4"/>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6" name="TextBox 5"/>
          <p:cNvSpPr txBox="1"/>
          <p:nvPr/>
        </p:nvSpPr>
        <p:spPr>
          <a:xfrm>
            <a:off x="487625" y="268004"/>
            <a:ext cx="7538203" cy="584775"/>
          </a:xfrm>
          <a:prstGeom prst="rect">
            <a:avLst/>
          </a:prstGeom>
          <a:noFill/>
        </p:spPr>
        <p:txBody>
          <a:bodyPr wrap="square" rtlCol="0">
            <a:spAutoFit/>
          </a:bodyPr>
          <a:lstStyle/>
          <a:p>
            <a:pPr algn="ctr"/>
            <a:r>
              <a:rPr lang="en-GB" sz="3200" b="1" dirty="0">
                <a:latin typeface="Arial" pitchFamily="34" charset="0"/>
                <a:cs typeface="Arial" pitchFamily="34" charset="0"/>
              </a:rPr>
              <a:t>Welcome to NWT </a:t>
            </a:r>
            <a:r>
              <a:rPr lang="en-GB" sz="3200" b="1" dirty="0" err="1">
                <a:latin typeface="Arial" pitchFamily="34" charset="0"/>
                <a:cs typeface="Arial" pitchFamily="34" charset="0"/>
              </a:rPr>
              <a:t>Roydon</a:t>
            </a:r>
            <a:r>
              <a:rPr lang="en-GB" sz="3200" b="1" dirty="0">
                <a:latin typeface="Arial" pitchFamily="34" charset="0"/>
                <a:cs typeface="Arial" pitchFamily="34" charset="0"/>
              </a:rPr>
              <a:t> Common</a:t>
            </a:r>
          </a:p>
        </p:txBody>
      </p:sp>
      <p:sp>
        <p:nvSpPr>
          <p:cNvPr id="3" name="TextBox 2"/>
          <p:cNvSpPr txBox="1"/>
          <p:nvPr/>
        </p:nvSpPr>
        <p:spPr>
          <a:xfrm>
            <a:off x="683568" y="1211247"/>
            <a:ext cx="307777" cy="2952328"/>
          </a:xfrm>
          <a:prstGeom prst="rect">
            <a:avLst/>
          </a:prstGeom>
          <a:noFill/>
        </p:spPr>
        <p:txBody>
          <a:bodyPr vert="vert" wrap="square" rtlCol="0">
            <a:spAutoFit/>
          </a:bodyPr>
          <a:lstStyle/>
          <a:p>
            <a:r>
              <a:rPr lang="en-GB" sz="800" dirty="0">
                <a:latin typeface="Arial" panose="020B0604020202020204" pitchFamily="34" charset="0"/>
                <a:cs typeface="Arial" panose="020B0604020202020204" pitchFamily="34" charset="0"/>
              </a:rPr>
              <a:t>Photo: Elizabeth </a:t>
            </a:r>
            <a:r>
              <a:rPr lang="en-GB" sz="800" dirty="0" err="1">
                <a:latin typeface="Arial" panose="020B0604020202020204" pitchFamily="34" charset="0"/>
                <a:cs typeface="Arial" panose="020B0604020202020204" pitchFamily="34" charset="0"/>
              </a:rPr>
              <a:t>Dack</a:t>
            </a:r>
            <a:endParaRPr lang="en-GB" sz="8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354" y="1211653"/>
            <a:ext cx="6696744" cy="4435506"/>
          </a:xfrm>
          <a:prstGeom prst="rect">
            <a:avLst/>
          </a:prstGeom>
        </p:spPr>
      </p:pic>
      <p:pic>
        <p:nvPicPr>
          <p:cNvPr id="7" name="Picture 6">
            <a:extLst>
              <a:ext uri="{FF2B5EF4-FFF2-40B4-BE49-F238E27FC236}">
                <a16:creationId xmlns:a16="http://schemas.microsoft.com/office/drawing/2014/main" id="{A7B73C3A-DF1C-42D2-BF4D-0761EEECE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1164016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552CA06-18C4-4B9C-8A21-E1D5CBF857FC}"/>
              </a:ext>
            </a:extLst>
          </p:cNvPr>
          <p:cNvPicPr>
            <a:picLocks noChangeAspect="1"/>
          </p:cNvPicPr>
          <p:nvPr/>
        </p:nvPicPr>
        <p:blipFill>
          <a:blip r:embed="rId2"/>
          <a:stretch>
            <a:fillRect/>
          </a:stretch>
        </p:blipFill>
        <p:spPr>
          <a:xfrm>
            <a:off x="-468560" y="-90464"/>
            <a:ext cx="9793088" cy="6980422"/>
          </a:xfrm>
          <a:prstGeom prst="rect">
            <a:avLst/>
          </a:prstGeom>
        </p:spPr>
      </p:pic>
      <p:pic>
        <p:nvPicPr>
          <p:cNvPr id="7" name="Picture 27" descr="P101060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3225"/>
          <a:stretch/>
        </p:blipFill>
        <p:spPr bwMode="auto">
          <a:xfrm>
            <a:off x="174193" y="4430458"/>
            <a:ext cx="1440000" cy="1413048"/>
          </a:xfrm>
          <a:prstGeom prst="ellipse">
            <a:avLst/>
          </a:prstGeom>
          <a:noFill/>
          <a:ln>
            <a:noFill/>
          </a:ln>
        </p:spPr>
      </p:pic>
      <p:pic>
        <p:nvPicPr>
          <p:cNvPr id="8" name="Picture 30" descr="P10106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71119" y="4557012"/>
            <a:ext cx="1440000" cy="1417333"/>
          </a:xfrm>
          <a:prstGeom prst="ellipse">
            <a:avLst/>
          </a:prstGeom>
          <a:noFill/>
          <a:ln>
            <a:noFill/>
          </a:ln>
        </p:spPr>
      </p:pic>
      <p:pic>
        <p:nvPicPr>
          <p:cNvPr id="9" name="Picture 21" descr="P101058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2000" y="2898338"/>
            <a:ext cx="1440000" cy="1385785"/>
          </a:xfrm>
          <a:prstGeom prst="ellipse">
            <a:avLst/>
          </a:prstGeom>
          <a:noFill/>
          <a:ln>
            <a:noFill/>
          </a:ln>
        </p:spPr>
      </p:pic>
      <p:pic>
        <p:nvPicPr>
          <p:cNvPr id="10" name="Picture 25" descr="P1010599"/>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8190" r="11717"/>
          <a:stretch/>
        </p:blipFill>
        <p:spPr bwMode="auto">
          <a:xfrm>
            <a:off x="176997" y="1194065"/>
            <a:ext cx="1440000" cy="1407891"/>
          </a:xfrm>
          <a:prstGeom prst="ellipse">
            <a:avLst/>
          </a:prstGeom>
          <a:noFill/>
          <a:ln>
            <a:noFill/>
          </a:ln>
        </p:spPr>
      </p:pic>
      <p:pic>
        <p:nvPicPr>
          <p:cNvPr id="11" name="Picture 22" descr="P101059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53915" y="2964669"/>
            <a:ext cx="1440000" cy="1340274"/>
          </a:xfrm>
          <a:prstGeom prst="ellipse">
            <a:avLst/>
          </a:prstGeom>
          <a:noFill/>
          <a:ln>
            <a:noFill/>
          </a:ln>
        </p:spPr>
      </p:pic>
      <p:pic>
        <p:nvPicPr>
          <p:cNvPr id="12" name="Picture 24" descr="P1010597"/>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6981" r="20473"/>
          <a:stretch/>
        </p:blipFill>
        <p:spPr bwMode="auto">
          <a:xfrm>
            <a:off x="6453915" y="1288210"/>
            <a:ext cx="1440000" cy="1319141"/>
          </a:xfrm>
          <a:prstGeom prst="ellipse">
            <a:avLst/>
          </a:prstGeom>
          <a:noFill/>
          <a:ln>
            <a:noFill/>
          </a:ln>
        </p:spPr>
      </p:pic>
      <p:pic>
        <p:nvPicPr>
          <p:cNvPr id="13" name="Picture 26" descr="P101060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76997" y="2797286"/>
            <a:ext cx="1440000" cy="1385293"/>
          </a:xfrm>
          <a:prstGeom prst="ellipse">
            <a:avLst/>
          </a:prstGeom>
          <a:noFill/>
          <a:ln>
            <a:noFill/>
          </a:ln>
        </p:spPr>
      </p:pic>
      <p:pic>
        <p:nvPicPr>
          <p:cNvPr id="15" name="Picture 29" descr="P1010609"/>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22991" b="10595"/>
          <a:stretch/>
        </p:blipFill>
        <p:spPr bwMode="auto">
          <a:xfrm>
            <a:off x="3098715" y="1281058"/>
            <a:ext cx="1440000" cy="1382110"/>
          </a:xfrm>
          <a:prstGeom prst="ellipse">
            <a:avLst/>
          </a:prstGeom>
          <a:noFill/>
          <a:ln>
            <a:noFill/>
          </a:ln>
        </p:spPr>
      </p:pic>
      <p:pic>
        <p:nvPicPr>
          <p:cNvPr id="16" name="Picture 23" descr="P1010594"/>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b="8577"/>
          <a:stretch/>
        </p:blipFill>
        <p:spPr bwMode="auto">
          <a:xfrm>
            <a:off x="6453915" y="4598952"/>
            <a:ext cx="1440000" cy="1415791"/>
          </a:xfrm>
          <a:prstGeom prst="ellipse">
            <a:avLst/>
          </a:prstGeom>
          <a:noFill/>
          <a:ln>
            <a:noFill/>
          </a:ln>
        </p:spPr>
      </p:pic>
      <p:sp>
        <p:nvSpPr>
          <p:cNvPr id="17" name="Title 1"/>
          <p:cNvSpPr txBox="1">
            <a:spLocks/>
          </p:cNvSpPr>
          <p:nvPr/>
        </p:nvSpPr>
        <p:spPr>
          <a:xfrm>
            <a:off x="998892" y="98825"/>
            <a:ext cx="6994525" cy="720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latin typeface="Arial" pitchFamily="34" charset="0"/>
                <a:cs typeface="Arial" pitchFamily="34" charset="0"/>
              </a:rPr>
              <a:t> What to wear and bring</a:t>
            </a:r>
          </a:p>
        </p:txBody>
      </p:sp>
      <p:sp>
        <p:nvSpPr>
          <p:cNvPr id="18" name="Title 1"/>
          <p:cNvSpPr txBox="1">
            <a:spLocks/>
          </p:cNvSpPr>
          <p:nvPr/>
        </p:nvSpPr>
        <p:spPr>
          <a:xfrm>
            <a:off x="457200" y="116632"/>
            <a:ext cx="6994525" cy="11382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b="1" dirty="0">
              <a:latin typeface="Arial" pitchFamily="34" charset="0"/>
              <a:cs typeface="Arial" pitchFamily="34" charset="0"/>
            </a:endParaRPr>
          </a:p>
        </p:txBody>
      </p:sp>
      <p:sp>
        <p:nvSpPr>
          <p:cNvPr id="21" name="TextBox 20"/>
          <p:cNvSpPr txBox="1">
            <a:spLocks noChangeArrowheads="1"/>
          </p:cNvSpPr>
          <p:nvPr/>
        </p:nvSpPr>
        <p:spPr bwMode="auto">
          <a:xfrm>
            <a:off x="332908" y="785540"/>
            <a:ext cx="1787669" cy="369332"/>
          </a:xfrm>
          <a:prstGeom prst="rect">
            <a:avLst/>
          </a:prstGeom>
          <a:noFill/>
          <a:ln w="9525">
            <a:noFill/>
            <a:miter lim="800000"/>
            <a:headEnd/>
            <a:tailEnd/>
          </a:ln>
        </p:spPr>
        <p:txBody>
          <a:bodyPr wrap="none">
            <a:spAutoFit/>
          </a:bodyPr>
          <a:lstStyle/>
          <a:p>
            <a:r>
              <a:rPr lang="en-GB" b="1" u="sng" dirty="0">
                <a:latin typeface="Arial" pitchFamily="34" charset="0"/>
                <a:cs typeface="Arial" pitchFamily="34" charset="0"/>
              </a:rPr>
              <a:t>Hot and sunny</a:t>
            </a:r>
          </a:p>
        </p:txBody>
      </p:sp>
      <p:sp>
        <p:nvSpPr>
          <p:cNvPr id="22" name="TextBox 21"/>
          <p:cNvSpPr txBox="1">
            <a:spLocks noChangeArrowheads="1"/>
          </p:cNvSpPr>
          <p:nvPr/>
        </p:nvSpPr>
        <p:spPr bwMode="auto">
          <a:xfrm>
            <a:off x="3275308" y="774893"/>
            <a:ext cx="2569934" cy="369332"/>
          </a:xfrm>
          <a:prstGeom prst="rect">
            <a:avLst/>
          </a:prstGeom>
          <a:noFill/>
          <a:ln w="9525">
            <a:noFill/>
            <a:miter lim="800000"/>
            <a:headEnd/>
            <a:tailEnd/>
          </a:ln>
        </p:spPr>
        <p:txBody>
          <a:bodyPr wrap="none">
            <a:spAutoFit/>
          </a:bodyPr>
          <a:lstStyle/>
          <a:p>
            <a:r>
              <a:rPr lang="en-GB" b="1" u="sng" dirty="0">
                <a:latin typeface="Arial" pitchFamily="34" charset="0"/>
                <a:cs typeface="Arial" pitchFamily="34" charset="0"/>
              </a:rPr>
              <a:t>Whatever the weather</a:t>
            </a:r>
          </a:p>
        </p:txBody>
      </p:sp>
      <p:sp>
        <p:nvSpPr>
          <p:cNvPr id="23" name="TextBox 22"/>
          <p:cNvSpPr txBox="1">
            <a:spLocks noChangeArrowheads="1"/>
          </p:cNvSpPr>
          <p:nvPr/>
        </p:nvSpPr>
        <p:spPr bwMode="auto">
          <a:xfrm>
            <a:off x="6737505" y="779997"/>
            <a:ext cx="697627" cy="369332"/>
          </a:xfrm>
          <a:prstGeom prst="rect">
            <a:avLst/>
          </a:prstGeom>
          <a:noFill/>
          <a:ln w="9525">
            <a:noFill/>
            <a:miter lim="800000"/>
            <a:headEnd/>
            <a:tailEnd/>
          </a:ln>
        </p:spPr>
        <p:txBody>
          <a:bodyPr wrap="none">
            <a:spAutoFit/>
          </a:bodyPr>
          <a:lstStyle/>
          <a:p>
            <a:r>
              <a:rPr lang="en-GB" b="1" u="sng" dirty="0">
                <a:latin typeface="Arial" pitchFamily="34" charset="0"/>
                <a:cs typeface="Arial" pitchFamily="34" charset="0"/>
              </a:rPr>
              <a:t>Cold</a:t>
            </a:r>
          </a:p>
        </p:txBody>
      </p:sp>
      <p:sp>
        <p:nvSpPr>
          <p:cNvPr id="24" name="TextBox 23"/>
          <p:cNvSpPr txBox="1">
            <a:spLocks noChangeArrowheads="1"/>
          </p:cNvSpPr>
          <p:nvPr/>
        </p:nvSpPr>
        <p:spPr bwMode="auto">
          <a:xfrm>
            <a:off x="1477105" y="1669043"/>
            <a:ext cx="1159980" cy="338554"/>
          </a:xfrm>
          <a:prstGeom prst="rect">
            <a:avLst/>
          </a:prstGeom>
          <a:noFill/>
          <a:ln w="9525">
            <a:noFill/>
            <a:miter lim="800000"/>
            <a:headEnd/>
            <a:tailEnd/>
          </a:ln>
        </p:spPr>
        <p:txBody>
          <a:bodyPr wrap="square">
            <a:spAutoFit/>
          </a:bodyPr>
          <a:lstStyle/>
          <a:p>
            <a:pPr algn="ctr"/>
            <a:r>
              <a:rPr lang="en-GB" sz="1600" dirty="0">
                <a:latin typeface="Arial" pitchFamily="34" charset="0"/>
                <a:cs typeface="Arial" pitchFamily="34" charset="0"/>
              </a:rPr>
              <a:t>Sun hat</a:t>
            </a:r>
          </a:p>
        </p:txBody>
      </p:sp>
      <p:sp>
        <p:nvSpPr>
          <p:cNvPr id="25" name="TextBox 24"/>
          <p:cNvSpPr txBox="1">
            <a:spLocks noChangeArrowheads="1"/>
          </p:cNvSpPr>
          <p:nvPr/>
        </p:nvSpPr>
        <p:spPr bwMode="auto">
          <a:xfrm>
            <a:off x="1459914" y="3293452"/>
            <a:ext cx="1440000" cy="338554"/>
          </a:xfrm>
          <a:prstGeom prst="rect">
            <a:avLst/>
          </a:prstGeom>
          <a:noFill/>
          <a:ln w="9525">
            <a:noFill/>
            <a:miter lim="800000"/>
            <a:headEnd/>
            <a:tailEnd/>
          </a:ln>
        </p:spPr>
        <p:txBody>
          <a:bodyPr wrap="square">
            <a:spAutoFit/>
          </a:bodyPr>
          <a:lstStyle/>
          <a:p>
            <a:pPr algn="ctr"/>
            <a:r>
              <a:rPr lang="en-GB" sz="1600" dirty="0">
                <a:latin typeface="Arial" pitchFamily="34" charset="0"/>
                <a:cs typeface="Arial" pitchFamily="34" charset="0"/>
              </a:rPr>
              <a:t>Sun cream</a:t>
            </a:r>
          </a:p>
        </p:txBody>
      </p:sp>
      <p:sp>
        <p:nvSpPr>
          <p:cNvPr id="26" name="TextBox 25"/>
          <p:cNvSpPr txBox="1">
            <a:spLocks noChangeArrowheads="1"/>
          </p:cNvSpPr>
          <p:nvPr/>
        </p:nvSpPr>
        <p:spPr bwMode="auto">
          <a:xfrm>
            <a:off x="1576314" y="4733222"/>
            <a:ext cx="1637741" cy="830997"/>
          </a:xfrm>
          <a:prstGeom prst="rect">
            <a:avLst/>
          </a:prstGeom>
          <a:noFill/>
          <a:ln w="9525">
            <a:noFill/>
            <a:miter lim="800000"/>
            <a:headEnd/>
            <a:tailEnd/>
          </a:ln>
        </p:spPr>
        <p:txBody>
          <a:bodyPr wrap="square">
            <a:spAutoFit/>
          </a:bodyPr>
          <a:lstStyle/>
          <a:p>
            <a:pPr algn="ctr"/>
            <a:r>
              <a:rPr lang="en-GB" sz="1600" dirty="0">
                <a:latin typeface="Arial" pitchFamily="34" charset="0"/>
                <a:cs typeface="Arial" pitchFamily="34" charset="0"/>
              </a:rPr>
              <a:t>Insect repellent </a:t>
            </a:r>
            <a:br>
              <a:rPr lang="en-GB" sz="1600" dirty="0">
                <a:latin typeface="Arial" pitchFamily="34" charset="0"/>
                <a:cs typeface="Arial" pitchFamily="34" charset="0"/>
              </a:rPr>
            </a:br>
            <a:r>
              <a:rPr lang="en-GB" sz="1600" dirty="0">
                <a:latin typeface="Arial" pitchFamily="34" charset="0"/>
                <a:cs typeface="Arial" pitchFamily="34" charset="0"/>
              </a:rPr>
              <a:t>or long trousers and sleeves</a:t>
            </a:r>
          </a:p>
        </p:txBody>
      </p:sp>
      <p:sp>
        <p:nvSpPr>
          <p:cNvPr id="27" name="TextBox 26"/>
          <p:cNvSpPr txBox="1">
            <a:spLocks noChangeArrowheads="1"/>
          </p:cNvSpPr>
          <p:nvPr/>
        </p:nvSpPr>
        <p:spPr bwMode="auto">
          <a:xfrm>
            <a:off x="4383054" y="1313597"/>
            <a:ext cx="1951301" cy="1323439"/>
          </a:xfrm>
          <a:prstGeom prst="rect">
            <a:avLst/>
          </a:prstGeom>
          <a:noFill/>
          <a:ln w="9525">
            <a:noFill/>
            <a:miter lim="800000"/>
            <a:headEnd/>
            <a:tailEnd/>
          </a:ln>
        </p:spPr>
        <p:txBody>
          <a:bodyPr wrap="square">
            <a:spAutoFit/>
          </a:bodyPr>
          <a:lstStyle/>
          <a:p>
            <a:pPr algn="ctr"/>
            <a:r>
              <a:rPr lang="en-GB" sz="1600" dirty="0">
                <a:latin typeface="Arial" pitchFamily="34" charset="0"/>
                <a:cs typeface="Arial" pitchFamily="34" charset="0"/>
              </a:rPr>
              <a:t>Waterproof</a:t>
            </a:r>
          </a:p>
          <a:p>
            <a:pPr algn="ctr"/>
            <a:r>
              <a:rPr lang="en-GB" sz="1600" dirty="0">
                <a:latin typeface="Arial" pitchFamily="34" charset="0"/>
                <a:cs typeface="Arial" pitchFamily="34" charset="0"/>
              </a:rPr>
              <a:t>jacket/trousers, quick drying clothes or spare cloths</a:t>
            </a:r>
          </a:p>
        </p:txBody>
      </p:sp>
      <p:sp>
        <p:nvSpPr>
          <p:cNvPr id="29" name="TextBox 28"/>
          <p:cNvSpPr txBox="1">
            <a:spLocks noChangeArrowheads="1"/>
          </p:cNvSpPr>
          <p:nvPr/>
        </p:nvSpPr>
        <p:spPr bwMode="auto">
          <a:xfrm>
            <a:off x="4445841" y="3015799"/>
            <a:ext cx="1987851" cy="1323439"/>
          </a:xfrm>
          <a:prstGeom prst="rect">
            <a:avLst/>
          </a:prstGeom>
          <a:noFill/>
          <a:ln w="9525">
            <a:noFill/>
            <a:miter lim="800000"/>
            <a:headEnd/>
            <a:tailEnd/>
          </a:ln>
        </p:spPr>
        <p:txBody>
          <a:bodyPr wrap="square">
            <a:spAutoFit/>
          </a:bodyPr>
          <a:lstStyle/>
          <a:p>
            <a:pPr algn="ctr"/>
            <a:r>
              <a:rPr lang="en-GB" sz="1600" dirty="0">
                <a:latin typeface="Arial" pitchFamily="34" charset="0"/>
                <a:cs typeface="Arial" pitchFamily="34" charset="0"/>
              </a:rPr>
              <a:t>Welly boots or shoes</a:t>
            </a:r>
          </a:p>
          <a:p>
            <a:pPr algn="ctr"/>
            <a:r>
              <a:rPr lang="en-GB" sz="1600" dirty="0">
                <a:latin typeface="Arial" pitchFamily="34" charset="0"/>
                <a:cs typeface="Arial" pitchFamily="34" charset="0"/>
              </a:rPr>
              <a:t>you can get dirty </a:t>
            </a:r>
          </a:p>
          <a:p>
            <a:pPr algn="ctr"/>
            <a:r>
              <a:rPr lang="en-GB" sz="1600" dirty="0">
                <a:latin typeface="Arial" pitchFamily="34" charset="0"/>
                <a:cs typeface="Arial" pitchFamily="34" charset="0"/>
              </a:rPr>
              <a:t>NOT YOUR BEST SHOES!</a:t>
            </a:r>
          </a:p>
        </p:txBody>
      </p:sp>
      <p:sp>
        <p:nvSpPr>
          <p:cNvPr id="30" name="TextBox 29"/>
          <p:cNvSpPr txBox="1">
            <a:spLocks noChangeArrowheads="1"/>
          </p:cNvSpPr>
          <p:nvPr/>
        </p:nvSpPr>
        <p:spPr bwMode="auto">
          <a:xfrm>
            <a:off x="4692056" y="4979444"/>
            <a:ext cx="1380378" cy="584775"/>
          </a:xfrm>
          <a:prstGeom prst="rect">
            <a:avLst/>
          </a:prstGeom>
          <a:noFill/>
          <a:ln w="9525">
            <a:noFill/>
            <a:miter lim="800000"/>
            <a:headEnd/>
            <a:tailEnd/>
          </a:ln>
        </p:spPr>
        <p:txBody>
          <a:bodyPr wrap="none">
            <a:spAutoFit/>
          </a:bodyPr>
          <a:lstStyle/>
          <a:p>
            <a:pPr algn="ctr"/>
            <a:r>
              <a:rPr lang="en-GB" sz="1600" dirty="0">
                <a:latin typeface="Arial" pitchFamily="34" charset="0"/>
                <a:cs typeface="Arial" pitchFamily="34" charset="0"/>
              </a:rPr>
              <a:t>A re-sealable</a:t>
            </a:r>
          </a:p>
          <a:p>
            <a:pPr algn="ctr"/>
            <a:r>
              <a:rPr lang="en-GB" sz="1600" dirty="0">
                <a:latin typeface="Arial" pitchFamily="34" charset="0"/>
                <a:cs typeface="Arial" pitchFamily="34" charset="0"/>
              </a:rPr>
              <a:t>drink</a:t>
            </a:r>
          </a:p>
        </p:txBody>
      </p:sp>
      <p:sp>
        <p:nvSpPr>
          <p:cNvPr id="31" name="TextBox 30"/>
          <p:cNvSpPr txBox="1">
            <a:spLocks noChangeArrowheads="1"/>
          </p:cNvSpPr>
          <p:nvPr/>
        </p:nvSpPr>
        <p:spPr bwMode="auto">
          <a:xfrm>
            <a:off x="7893915" y="1713344"/>
            <a:ext cx="723275" cy="369332"/>
          </a:xfrm>
          <a:prstGeom prst="rect">
            <a:avLst/>
          </a:prstGeom>
          <a:noFill/>
          <a:ln w="9525">
            <a:noFill/>
            <a:miter lim="800000"/>
            <a:headEnd/>
            <a:tailEnd/>
          </a:ln>
        </p:spPr>
        <p:txBody>
          <a:bodyPr wrap="none">
            <a:spAutoFit/>
          </a:bodyPr>
          <a:lstStyle/>
          <a:p>
            <a:r>
              <a:rPr lang="en-GB" dirty="0">
                <a:latin typeface="Arial" pitchFamily="34" charset="0"/>
                <a:cs typeface="Arial" pitchFamily="34" charset="0"/>
              </a:rPr>
              <a:t>Scarf</a:t>
            </a:r>
          </a:p>
        </p:txBody>
      </p:sp>
      <p:sp>
        <p:nvSpPr>
          <p:cNvPr id="32" name="TextBox 31"/>
          <p:cNvSpPr txBox="1">
            <a:spLocks noChangeArrowheads="1"/>
          </p:cNvSpPr>
          <p:nvPr/>
        </p:nvSpPr>
        <p:spPr bwMode="auto">
          <a:xfrm>
            <a:off x="7791033" y="3462475"/>
            <a:ext cx="1268355" cy="369332"/>
          </a:xfrm>
          <a:prstGeom prst="rect">
            <a:avLst/>
          </a:prstGeom>
          <a:noFill/>
          <a:ln w="9525">
            <a:noFill/>
            <a:miter lim="800000"/>
            <a:headEnd/>
            <a:tailEnd/>
          </a:ln>
        </p:spPr>
        <p:txBody>
          <a:bodyPr wrap="square">
            <a:spAutoFit/>
          </a:bodyPr>
          <a:lstStyle/>
          <a:p>
            <a:pPr algn="ctr"/>
            <a:r>
              <a:rPr lang="en-GB" dirty="0">
                <a:latin typeface="Arial" pitchFamily="34" charset="0"/>
                <a:cs typeface="Arial" pitchFamily="34" charset="0"/>
              </a:rPr>
              <a:t>Warm hat</a:t>
            </a:r>
          </a:p>
        </p:txBody>
      </p:sp>
      <p:sp>
        <p:nvSpPr>
          <p:cNvPr id="33" name="TextBox 32"/>
          <p:cNvSpPr txBox="1">
            <a:spLocks noChangeArrowheads="1"/>
          </p:cNvSpPr>
          <p:nvPr/>
        </p:nvSpPr>
        <p:spPr bwMode="auto">
          <a:xfrm>
            <a:off x="7915230" y="5081012"/>
            <a:ext cx="902811" cy="369332"/>
          </a:xfrm>
          <a:prstGeom prst="rect">
            <a:avLst/>
          </a:prstGeom>
          <a:noFill/>
          <a:ln w="9525">
            <a:noFill/>
            <a:miter lim="800000"/>
            <a:headEnd/>
            <a:tailEnd/>
          </a:ln>
        </p:spPr>
        <p:txBody>
          <a:bodyPr wrap="none">
            <a:spAutoFit/>
          </a:bodyPr>
          <a:lstStyle/>
          <a:p>
            <a:r>
              <a:rPr lang="en-GB" dirty="0">
                <a:latin typeface="Arial" pitchFamily="34" charset="0"/>
                <a:cs typeface="Arial" pitchFamily="34" charset="0"/>
              </a:rPr>
              <a:t>Gloves</a:t>
            </a:r>
          </a:p>
        </p:txBody>
      </p:sp>
      <p:pic>
        <p:nvPicPr>
          <p:cNvPr id="36" name="Picture 35"/>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6662" y="6235536"/>
            <a:ext cx="446906" cy="467360"/>
          </a:xfrm>
          <a:prstGeom prst="rect">
            <a:avLst/>
          </a:prstGeom>
          <a:noFill/>
          <a:ln>
            <a:noFill/>
          </a:ln>
        </p:spPr>
      </p:pic>
      <p:sp>
        <p:nvSpPr>
          <p:cNvPr id="37" name="Rectangle 36"/>
          <p:cNvSpPr/>
          <p:nvPr/>
        </p:nvSpPr>
        <p:spPr>
          <a:xfrm>
            <a:off x="6253660" y="6623774"/>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34" name="Picture 33">
            <a:extLst>
              <a:ext uri="{FF2B5EF4-FFF2-40B4-BE49-F238E27FC236}">
                <a16:creationId xmlns:a16="http://schemas.microsoft.com/office/drawing/2014/main" id="{4F8B7928-11E6-4492-951D-D122726F3E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88164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500"/>
                                        <p:tgtEl>
                                          <p:spTgt spid="1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par>
                                <p:cTn id="87" presetID="10" presetClass="entr" presetSubtype="0"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9" grpId="0"/>
      <p:bldP spid="30" grpId="0"/>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661A15C-82A0-44BD-BB13-5DB1A7C07D7F}"/>
              </a:ext>
            </a:extLst>
          </p:cNvPr>
          <p:cNvPicPr>
            <a:picLocks noChangeAspect="1"/>
          </p:cNvPicPr>
          <p:nvPr/>
        </p:nvPicPr>
        <p:blipFill>
          <a:blip r:embed="rId3"/>
          <a:stretch>
            <a:fillRect/>
          </a:stretch>
        </p:blipFill>
        <p:spPr>
          <a:xfrm>
            <a:off x="-468560" y="-90464"/>
            <a:ext cx="9793088" cy="6980422"/>
          </a:xfrm>
          <a:prstGeom prst="rect">
            <a:avLst/>
          </a:prstGeom>
        </p:spPr>
      </p:pic>
      <p:sp>
        <p:nvSpPr>
          <p:cNvPr id="6" name="Title 1"/>
          <p:cNvSpPr txBox="1">
            <a:spLocks/>
          </p:cNvSpPr>
          <p:nvPr/>
        </p:nvSpPr>
        <p:spPr>
          <a:xfrm>
            <a:off x="930076" y="243489"/>
            <a:ext cx="6994525" cy="1138238"/>
          </a:xfrm>
          <a:prstGeom prst="rect">
            <a:avLst/>
          </a:prstGeom>
        </p:spPr>
        <p:txBody>
          <a:bodyPr rtlCol="0">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GB" sz="3200" b="1" dirty="0">
                <a:latin typeface="Arial" pitchFamily="34" charset="0"/>
                <a:cs typeface="Arial" pitchFamily="34" charset="0"/>
              </a:rPr>
              <a:t> Low Impact Lunch Challenge</a:t>
            </a:r>
          </a:p>
        </p:txBody>
      </p:sp>
      <p:sp>
        <p:nvSpPr>
          <p:cNvPr id="7" name="TextBox 6"/>
          <p:cNvSpPr txBox="1">
            <a:spLocks noChangeArrowheads="1"/>
          </p:cNvSpPr>
          <p:nvPr/>
        </p:nvSpPr>
        <p:spPr bwMode="auto">
          <a:xfrm>
            <a:off x="279766" y="1276937"/>
            <a:ext cx="8175625" cy="1200329"/>
          </a:xfrm>
          <a:prstGeom prst="rect">
            <a:avLst/>
          </a:prstGeom>
          <a:noFill/>
          <a:ln w="9525">
            <a:noFill/>
            <a:miter lim="800000"/>
            <a:headEnd/>
            <a:tailEnd/>
          </a:ln>
        </p:spPr>
        <p:txBody>
          <a:bodyPr>
            <a:spAutoFit/>
          </a:bodyPr>
          <a:lstStyle/>
          <a:p>
            <a:pPr marL="457200" indent="-457200" algn="just">
              <a:buFont typeface="Arial" charset="0"/>
              <a:buChar char="•"/>
            </a:pPr>
            <a:r>
              <a:rPr lang="en-GB" dirty="0">
                <a:latin typeface="Arial" pitchFamily="34" charset="0"/>
                <a:cs typeface="Arial" pitchFamily="34" charset="0"/>
              </a:rPr>
              <a:t>A ‘low impact’ lunch is one that doesn’t damage the environment much</a:t>
            </a:r>
          </a:p>
          <a:p>
            <a:pPr marL="457200" indent="-457200" algn="just">
              <a:buFont typeface="Arial" charset="0"/>
              <a:buChar char="•"/>
            </a:pPr>
            <a:r>
              <a:rPr lang="en-GB" dirty="0">
                <a:latin typeface="Arial" pitchFamily="34" charset="0"/>
                <a:cs typeface="Arial" pitchFamily="34" charset="0"/>
              </a:rPr>
              <a:t>Compare the two lunches below, work out which is better and why</a:t>
            </a:r>
          </a:p>
          <a:p>
            <a:pPr marL="457200" indent="-457200" algn="just">
              <a:buFont typeface="Arial" charset="0"/>
              <a:buChar char="•"/>
            </a:pPr>
            <a:r>
              <a:rPr lang="en-GB" dirty="0">
                <a:latin typeface="Arial" pitchFamily="34" charset="0"/>
                <a:cs typeface="Arial" pitchFamily="34" charset="0"/>
              </a:rPr>
              <a:t>Follow our tips to see if you can make </a:t>
            </a:r>
            <a:r>
              <a:rPr lang="en-GB" i="1" dirty="0">
                <a:latin typeface="Arial" pitchFamily="34" charset="0"/>
                <a:cs typeface="Arial" pitchFamily="34" charset="0"/>
              </a:rPr>
              <a:t>your </a:t>
            </a:r>
            <a:r>
              <a:rPr lang="en-GB" dirty="0">
                <a:latin typeface="Arial" pitchFamily="34" charset="0"/>
                <a:cs typeface="Arial" pitchFamily="34" charset="0"/>
              </a:rPr>
              <a:t>lunch box like the low impact one</a:t>
            </a:r>
          </a:p>
        </p:txBody>
      </p:sp>
      <p:grpSp>
        <p:nvGrpSpPr>
          <p:cNvPr id="2" name="Group 1">
            <a:extLst>
              <a:ext uri="{FF2B5EF4-FFF2-40B4-BE49-F238E27FC236}">
                <a16:creationId xmlns:a16="http://schemas.microsoft.com/office/drawing/2014/main" id="{993D4AFD-9DFF-44A6-A87F-094E124EA57A}"/>
              </a:ext>
            </a:extLst>
          </p:cNvPr>
          <p:cNvGrpSpPr/>
          <p:nvPr/>
        </p:nvGrpSpPr>
        <p:grpSpPr>
          <a:xfrm>
            <a:off x="338051" y="2477266"/>
            <a:ext cx="8467897" cy="3468687"/>
            <a:chOff x="306744" y="2725444"/>
            <a:chExt cx="8467897" cy="3468687"/>
          </a:xfrm>
        </p:grpSpPr>
        <p:pic>
          <p:nvPicPr>
            <p:cNvPr id="8" name="Picture 18" descr="P101058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6744" y="2725444"/>
              <a:ext cx="3887787" cy="3382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19" descr="P101058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4441" y="2725444"/>
              <a:ext cx="4140200" cy="3468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a:spLocks noChangeArrowheads="1"/>
            </p:cNvSpPr>
            <p:nvPr/>
          </p:nvSpPr>
          <p:spPr bwMode="auto">
            <a:xfrm>
              <a:off x="570350" y="2893857"/>
              <a:ext cx="3315850" cy="830997"/>
            </a:xfrm>
            <a:prstGeom prst="rect">
              <a:avLst/>
            </a:prstGeom>
            <a:solidFill>
              <a:schemeClr val="bg1"/>
            </a:solidFill>
            <a:ln w="9525">
              <a:noFill/>
              <a:miter lim="800000"/>
              <a:headEnd/>
              <a:tailEnd/>
            </a:ln>
          </p:spPr>
          <p:txBody>
            <a:bodyPr wrap="square">
              <a:spAutoFit/>
            </a:bodyPr>
            <a:lstStyle/>
            <a:p>
              <a:pPr algn="ctr"/>
              <a:r>
                <a:rPr lang="en-GB" sz="1600" dirty="0">
                  <a:latin typeface="Arial" pitchFamily="34" charset="0"/>
                  <a:cs typeface="Arial" pitchFamily="34" charset="0"/>
                </a:rPr>
                <a:t>Ask whoever does the shopping to</a:t>
              </a:r>
            </a:p>
            <a:p>
              <a:pPr algn="ctr"/>
              <a:r>
                <a:rPr lang="en-GB" sz="1600" dirty="0">
                  <a:latin typeface="Arial" pitchFamily="34" charset="0"/>
                  <a:cs typeface="Arial" pitchFamily="34" charset="0"/>
                </a:rPr>
                <a:t>buy in bulk rather than</a:t>
              </a:r>
            </a:p>
            <a:p>
              <a:pPr algn="ctr"/>
              <a:r>
                <a:rPr lang="en-GB" sz="1600" dirty="0">
                  <a:latin typeface="Arial" pitchFamily="34" charset="0"/>
                  <a:cs typeface="Arial" pitchFamily="34" charset="0"/>
                </a:rPr>
                <a:t>buying lots of individual bags</a:t>
              </a:r>
            </a:p>
          </p:txBody>
        </p:sp>
        <p:sp>
          <p:nvSpPr>
            <p:cNvPr id="15" name="TextBox 14"/>
            <p:cNvSpPr txBox="1">
              <a:spLocks noChangeArrowheads="1"/>
            </p:cNvSpPr>
            <p:nvPr/>
          </p:nvSpPr>
          <p:spPr bwMode="auto">
            <a:xfrm>
              <a:off x="5274254" y="2725444"/>
              <a:ext cx="2828018" cy="584775"/>
            </a:xfrm>
            <a:prstGeom prst="rect">
              <a:avLst/>
            </a:prstGeom>
            <a:solidFill>
              <a:schemeClr val="bg1"/>
            </a:solidFill>
            <a:ln w="9525">
              <a:noFill/>
              <a:miter lim="800000"/>
              <a:headEnd/>
              <a:tailEnd/>
            </a:ln>
          </p:spPr>
          <p:txBody>
            <a:bodyPr wrap="none">
              <a:spAutoFit/>
            </a:bodyPr>
            <a:lstStyle/>
            <a:p>
              <a:pPr algn="ctr"/>
              <a:r>
                <a:rPr lang="en-GB" sz="1600" dirty="0">
                  <a:latin typeface="Arial" pitchFamily="34" charset="0"/>
                  <a:cs typeface="Arial" pitchFamily="34" charset="0"/>
                </a:rPr>
                <a:t>This one has less packaging,</a:t>
              </a:r>
            </a:p>
            <a:p>
              <a:pPr algn="ctr"/>
              <a:r>
                <a:rPr lang="en-GB" sz="1600" dirty="0">
                  <a:latin typeface="Arial" pitchFamily="34" charset="0"/>
                  <a:cs typeface="Arial" pitchFamily="34" charset="0"/>
                </a:rPr>
                <a:t>which means less rubbish</a:t>
              </a:r>
            </a:p>
          </p:txBody>
        </p:sp>
        <p:sp>
          <p:nvSpPr>
            <p:cNvPr id="16" name="TextBox 15"/>
            <p:cNvSpPr txBox="1">
              <a:spLocks noChangeArrowheads="1"/>
            </p:cNvSpPr>
            <p:nvPr/>
          </p:nvSpPr>
          <p:spPr bwMode="auto">
            <a:xfrm>
              <a:off x="6432849" y="3855872"/>
              <a:ext cx="2111475" cy="338554"/>
            </a:xfrm>
            <a:prstGeom prst="rect">
              <a:avLst/>
            </a:prstGeom>
            <a:solidFill>
              <a:schemeClr val="bg1"/>
            </a:solidFill>
            <a:ln w="9525">
              <a:noFill/>
              <a:miter lim="800000"/>
              <a:headEnd/>
              <a:tailEnd/>
            </a:ln>
          </p:spPr>
          <p:txBody>
            <a:bodyPr wrap="none">
              <a:spAutoFit/>
            </a:bodyPr>
            <a:lstStyle/>
            <a:p>
              <a:r>
                <a:rPr lang="en-GB" sz="1600" dirty="0">
                  <a:latin typeface="Arial" pitchFamily="34" charset="0"/>
                  <a:cs typeface="Arial" pitchFamily="34" charset="0"/>
                </a:rPr>
                <a:t>Use reusable bottles</a:t>
              </a:r>
            </a:p>
          </p:txBody>
        </p:sp>
        <p:sp>
          <p:nvSpPr>
            <p:cNvPr id="17" name="TextBox 16"/>
            <p:cNvSpPr txBox="1">
              <a:spLocks noChangeArrowheads="1"/>
            </p:cNvSpPr>
            <p:nvPr/>
          </p:nvSpPr>
          <p:spPr bwMode="auto">
            <a:xfrm>
              <a:off x="5194210" y="4686456"/>
              <a:ext cx="2053767" cy="338554"/>
            </a:xfrm>
            <a:prstGeom prst="rect">
              <a:avLst/>
            </a:prstGeom>
            <a:solidFill>
              <a:schemeClr val="bg1"/>
            </a:solidFill>
            <a:ln w="9525">
              <a:noFill/>
              <a:miter lim="800000"/>
              <a:headEnd/>
              <a:tailEnd/>
            </a:ln>
          </p:spPr>
          <p:txBody>
            <a:bodyPr wrap="none">
              <a:spAutoFit/>
            </a:bodyPr>
            <a:lstStyle/>
            <a:p>
              <a:r>
                <a:rPr lang="en-GB" sz="1600" dirty="0">
                  <a:latin typeface="Arial" pitchFamily="34" charset="0"/>
                  <a:cs typeface="Arial" pitchFamily="34" charset="0"/>
                </a:rPr>
                <a:t>Use reusable boxes</a:t>
              </a:r>
            </a:p>
          </p:txBody>
        </p:sp>
        <p:sp>
          <p:nvSpPr>
            <p:cNvPr id="18" name="TextBox 17"/>
            <p:cNvSpPr txBox="1">
              <a:spLocks noChangeArrowheads="1"/>
            </p:cNvSpPr>
            <p:nvPr/>
          </p:nvSpPr>
          <p:spPr bwMode="auto">
            <a:xfrm>
              <a:off x="2779881" y="5473512"/>
              <a:ext cx="2829300" cy="584775"/>
            </a:xfrm>
            <a:prstGeom prst="rect">
              <a:avLst/>
            </a:prstGeom>
            <a:solidFill>
              <a:schemeClr val="bg1"/>
            </a:solidFill>
            <a:ln w="9525">
              <a:noFill/>
              <a:miter lim="800000"/>
              <a:headEnd/>
              <a:tailEnd/>
            </a:ln>
          </p:spPr>
          <p:txBody>
            <a:bodyPr wrap="none">
              <a:spAutoFit/>
            </a:bodyPr>
            <a:lstStyle/>
            <a:p>
              <a:pPr algn="ctr"/>
              <a:r>
                <a:rPr lang="en-GB" sz="1600" dirty="0">
                  <a:latin typeface="Arial" pitchFamily="34" charset="0"/>
                  <a:cs typeface="Arial" pitchFamily="34" charset="0"/>
                </a:rPr>
                <a:t>Take apple cores and orange</a:t>
              </a:r>
            </a:p>
            <a:p>
              <a:pPr algn="ctr"/>
              <a:r>
                <a:rPr lang="en-GB" sz="1600" dirty="0">
                  <a:latin typeface="Arial" pitchFamily="34" charset="0"/>
                  <a:cs typeface="Arial" pitchFamily="34" charset="0"/>
                </a:rPr>
                <a:t>peel home to compost.</a:t>
              </a:r>
            </a:p>
          </p:txBody>
        </p:sp>
        <p:sp>
          <p:nvSpPr>
            <p:cNvPr id="19" name="TextBox 18"/>
            <p:cNvSpPr txBox="1"/>
            <p:nvPr/>
          </p:nvSpPr>
          <p:spPr>
            <a:xfrm>
              <a:off x="522768" y="4296920"/>
              <a:ext cx="2372832" cy="584775"/>
            </a:xfrm>
            <a:prstGeom prst="rect">
              <a:avLst/>
            </a:prstGeom>
            <a:solidFill>
              <a:schemeClr val="bg1"/>
            </a:solidFill>
          </p:spPr>
          <p:txBody>
            <a:bodyPr wrap="square" rtlCol="0">
              <a:spAutoFit/>
            </a:bodyPr>
            <a:lstStyle/>
            <a:p>
              <a:pPr algn="ctr"/>
              <a:r>
                <a:rPr lang="en-GB" sz="1600" dirty="0">
                  <a:latin typeface="Arial" pitchFamily="34" charset="0"/>
                  <a:cs typeface="Arial" pitchFamily="34" charset="0"/>
                </a:rPr>
                <a:t>Try to eat food which has not travelled too far</a:t>
              </a:r>
              <a:endParaRPr lang="en-US" sz="1600" dirty="0">
                <a:latin typeface="Arial" pitchFamily="34" charset="0"/>
                <a:cs typeface="Arial" pitchFamily="34" charset="0"/>
              </a:endParaRPr>
            </a:p>
          </p:txBody>
        </p:sp>
      </p:grpSp>
      <p:pic>
        <p:nvPicPr>
          <p:cNvPr id="22" name="Picture 2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662" y="6235536"/>
            <a:ext cx="446906" cy="467360"/>
          </a:xfrm>
          <a:prstGeom prst="rect">
            <a:avLst/>
          </a:prstGeom>
          <a:noFill/>
          <a:ln>
            <a:noFill/>
          </a:ln>
        </p:spPr>
      </p:pic>
      <p:sp>
        <p:nvSpPr>
          <p:cNvPr id="23" name="Rectangle 22"/>
          <p:cNvSpPr/>
          <p:nvPr/>
        </p:nvSpPr>
        <p:spPr>
          <a:xfrm>
            <a:off x="6253660" y="6623774"/>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24" name="Picture 23">
            <a:extLst>
              <a:ext uri="{FF2B5EF4-FFF2-40B4-BE49-F238E27FC236}">
                <a16:creationId xmlns:a16="http://schemas.microsoft.com/office/drawing/2014/main" id="{B15472E1-965F-4780-9D22-CD69753DFE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303625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8560" y="-90464"/>
            <a:ext cx="9793088" cy="6980422"/>
          </a:xfrm>
          <a:prstGeom prst="rect">
            <a:avLst/>
          </a:prstGeom>
        </p:spPr>
      </p:pic>
      <p:sp>
        <p:nvSpPr>
          <p:cNvPr id="5" name="Rectangle 4"/>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6" name="TextBox 5"/>
          <p:cNvSpPr txBox="1"/>
          <p:nvPr/>
        </p:nvSpPr>
        <p:spPr>
          <a:xfrm>
            <a:off x="188476" y="534698"/>
            <a:ext cx="7632848" cy="1938992"/>
          </a:xfrm>
          <a:prstGeom prst="rect">
            <a:avLst/>
          </a:prstGeom>
          <a:noFill/>
        </p:spPr>
        <p:txBody>
          <a:bodyPr wrap="square" rtlCol="0">
            <a:spAutoFit/>
          </a:bodyPr>
          <a:lstStyle/>
          <a:p>
            <a:r>
              <a:rPr lang="en-GB" sz="2800" dirty="0">
                <a:latin typeface="Arial" pitchFamily="34" charset="0"/>
                <a:cs typeface="Arial" pitchFamily="34" charset="0"/>
              </a:rPr>
              <a:t>What would you like to find out about </a:t>
            </a:r>
            <a:r>
              <a:rPr lang="en-GB" sz="2800" dirty="0" err="1">
                <a:latin typeface="Arial" pitchFamily="34" charset="0"/>
                <a:cs typeface="Arial" pitchFamily="34" charset="0"/>
              </a:rPr>
              <a:t>Roydon</a:t>
            </a:r>
            <a:r>
              <a:rPr lang="en-GB" sz="2800" dirty="0">
                <a:latin typeface="Arial" pitchFamily="34" charset="0"/>
                <a:cs typeface="Arial" pitchFamily="34" charset="0"/>
              </a:rPr>
              <a:t> Common’s wildlife?</a:t>
            </a:r>
          </a:p>
          <a:p>
            <a:endParaRPr lang="en-GB" sz="3600" dirty="0">
              <a:latin typeface="Arial" pitchFamily="34" charset="0"/>
              <a:cs typeface="Arial" pitchFamily="34" charset="0"/>
            </a:endParaRPr>
          </a:p>
          <a:p>
            <a:r>
              <a:rPr lang="en-GB" sz="2800" b="1" dirty="0">
                <a:latin typeface="Arial" pitchFamily="34" charset="0"/>
                <a:cs typeface="Arial" pitchFamily="34" charset="0"/>
              </a:rPr>
              <a:t>Can you each come up with 2 questions?</a:t>
            </a:r>
          </a:p>
        </p:txBody>
      </p:sp>
      <p:sp>
        <p:nvSpPr>
          <p:cNvPr id="8" name="TextBox 7"/>
          <p:cNvSpPr txBox="1"/>
          <p:nvPr/>
        </p:nvSpPr>
        <p:spPr>
          <a:xfrm>
            <a:off x="1635873" y="4896983"/>
            <a:ext cx="292388" cy="1323087"/>
          </a:xfrm>
          <a:prstGeom prst="rect">
            <a:avLst/>
          </a:prstGeom>
          <a:noFill/>
        </p:spPr>
        <p:txBody>
          <a:bodyPr vert="vert" wrap="square" rtlCol="0">
            <a:spAutoFit/>
          </a:bodyPr>
          <a:lstStyle/>
          <a:p>
            <a:r>
              <a:rPr lang="en-GB" sz="700" dirty="0">
                <a:latin typeface="Arial" pitchFamily="34" charset="0"/>
                <a:cs typeface="Arial" pitchFamily="34" charset="0"/>
              </a:rPr>
              <a:t>Photo: Elizabeth </a:t>
            </a:r>
            <a:r>
              <a:rPr lang="en-GB" sz="700" dirty="0" err="1">
                <a:latin typeface="Arial" pitchFamily="34" charset="0"/>
                <a:cs typeface="Arial" pitchFamily="34" charset="0"/>
              </a:rPr>
              <a:t>Dack</a:t>
            </a:r>
            <a:endParaRPr lang="en-GB" sz="700" dirty="0">
              <a:latin typeface="Arial" pitchFamily="34" charset="0"/>
              <a:cs typeface="Arial" pitchFamily="34" charset="0"/>
            </a:endParaRPr>
          </a:p>
        </p:txBody>
      </p:sp>
      <p:pic>
        <p:nvPicPr>
          <p:cNvPr id="11" name="Picture 10"/>
          <p:cNvPicPr>
            <a:picLocks noChangeAspect="1"/>
          </p:cNvPicPr>
          <p:nvPr/>
        </p:nvPicPr>
        <p:blipFill>
          <a:blip r:embed="rId4" cstate="print"/>
          <a:srcRect/>
          <a:stretch>
            <a:fillRect/>
          </a:stretch>
        </p:blipFill>
        <p:spPr bwMode="auto">
          <a:xfrm>
            <a:off x="7620436" y="157134"/>
            <a:ext cx="1335088" cy="1193800"/>
          </a:xfrm>
          <a:prstGeom prst="rect">
            <a:avLst/>
          </a:prstGeom>
          <a:noFill/>
          <a:ln w="9525">
            <a:noFill/>
            <a:miter lim="800000"/>
            <a:headEnd/>
            <a:tailEnd/>
          </a:ln>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8261" y="2688144"/>
            <a:ext cx="4829952" cy="3225407"/>
          </a:xfrm>
          <a:prstGeom prst="rect">
            <a:avLst/>
          </a:prstGeom>
        </p:spPr>
      </p:pic>
      <p:pic>
        <p:nvPicPr>
          <p:cNvPr id="9" name="Picture 8">
            <a:extLst>
              <a:ext uri="{FF2B5EF4-FFF2-40B4-BE49-F238E27FC236}">
                <a16:creationId xmlns:a16="http://schemas.microsoft.com/office/drawing/2014/main" id="{5EFCF258-BBDF-4665-BC54-AF003633A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2722368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68560" y="-90464"/>
            <a:ext cx="9793088" cy="6980422"/>
          </a:xfrm>
          <a:prstGeom prst="rect">
            <a:avLst/>
          </a:prstGeom>
        </p:spPr>
      </p:pic>
      <p:sp>
        <p:nvSpPr>
          <p:cNvPr id="5" name="Rectangle 4"/>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6" name="TextBox 5"/>
          <p:cNvSpPr txBox="1"/>
          <p:nvPr/>
        </p:nvSpPr>
        <p:spPr>
          <a:xfrm>
            <a:off x="825374" y="1340768"/>
            <a:ext cx="307777" cy="1795953"/>
          </a:xfrm>
          <a:prstGeom prst="rect">
            <a:avLst/>
          </a:prstGeom>
          <a:noFill/>
        </p:spPr>
        <p:txBody>
          <a:bodyPr vert="vert" wrap="square" rtlCol="0">
            <a:spAutoFit/>
          </a:bodyPr>
          <a:lstStyle/>
          <a:p>
            <a:r>
              <a:rPr lang="en-GB" sz="800" dirty="0">
                <a:latin typeface="Arial" pitchFamily="34" charset="0"/>
                <a:cs typeface="Arial" pitchFamily="34" charset="0"/>
              </a:rPr>
              <a:t>Photo: Richard </a:t>
            </a:r>
            <a:r>
              <a:rPr lang="en-GB" sz="800" dirty="0" err="1">
                <a:latin typeface="Arial" pitchFamily="34" charset="0"/>
                <a:cs typeface="Arial" pitchFamily="34" charset="0"/>
              </a:rPr>
              <a:t>Osbourne</a:t>
            </a:r>
            <a:endParaRPr lang="en-GB" sz="800" dirty="0">
              <a:latin typeface="Arial" pitchFamily="34" charset="0"/>
              <a:cs typeface="Arial" pitchFamily="34" charset="0"/>
            </a:endParaRPr>
          </a:p>
        </p:txBody>
      </p:sp>
      <p:sp>
        <p:nvSpPr>
          <p:cNvPr id="7" name="TextBox 6"/>
          <p:cNvSpPr txBox="1"/>
          <p:nvPr/>
        </p:nvSpPr>
        <p:spPr>
          <a:xfrm>
            <a:off x="825374" y="485816"/>
            <a:ext cx="7272808" cy="707886"/>
          </a:xfrm>
          <a:prstGeom prst="rect">
            <a:avLst/>
          </a:prstGeom>
          <a:noFill/>
        </p:spPr>
        <p:txBody>
          <a:bodyPr wrap="square" rtlCol="0">
            <a:spAutoFit/>
          </a:bodyPr>
          <a:lstStyle/>
          <a:p>
            <a:pPr algn="ctr"/>
            <a:r>
              <a:rPr lang="en-GB" sz="4000" b="1" dirty="0">
                <a:latin typeface="Arial" pitchFamily="34" charset="0"/>
                <a:cs typeface="Arial" pitchFamily="34" charset="0"/>
              </a:rPr>
              <a:t>See you soon!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075" y="1340768"/>
            <a:ext cx="6945849" cy="4630030"/>
          </a:xfrm>
          <a:prstGeom prst="rect">
            <a:avLst/>
          </a:prstGeom>
        </p:spPr>
      </p:pic>
      <p:pic>
        <p:nvPicPr>
          <p:cNvPr id="8" name="Picture 7">
            <a:extLst>
              <a:ext uri="{FF2B5EF4-FFF2-40B4-BE49-F238E27FC236}">
                <a16:creationId xmlns:a16="http://schemas.microsoft.com/office/drawing/2014/main" id="{5AB9EC04-9F31-49ED-9E36-125559A01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2874907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8F49198-DFC4-4613-89E4-B2CDB3F27742}"/>
              </a:ext>
            </a:extLst>
          </p:cNvPr>
          <p:cNvPicPr>
            <a:picLocks noChangeAspect="1"/>
          </p:cNvPicPr>
          <p:nvPr/>
        </p:nvPicPr>
        <p:blipFill>
          <a:blip r:embed="rId3"/>
          <a:stretch>
            <a:fillRect/>
          </a:stretch>
        </p:blipFill>
        <p:spPr>
          <a:xfrm>
            <a:off x="-468560" y="-90464"/>
            <a:ext cx="9793088" cy="6980422"/>
          </a:xfrm>
          <a:prstGeom prst="rect">
            <a:avLst/>
          </a:prstGeom>
        </p:spPr>
      </p:pic>
      <p:sp>
        <p:nvSpPr>
          <p:cNvPr id="7" name="TextBox 6"/>
          <p:cNvSpPr txBox="1"/>
          <p:nvPr/>
        </p:nvSpPr>
        <p:spPr>
          <a:xfrm>
            <a:off x="260191" y="293708"/>
            <a:ext cx="7128792" cy="584775"/>
          </a:xfrm>
          <a:prstGeom prst="rect">
            <a:avLst/>
          </a:prstGeom>
          <a:noFill/>
        </p:spPr>
        <p:txBody>
          <a:bodyPr wrap="square" rtlCol="0">
            <a:spAutoFit/>
          </a:bodyPr>
          <a:lstStyle/>
          <a:p>
            <a:r>
              <a:rPr lang="en-GB" sz="3200" b="1" dirty="0">
                <a:latin typeface="Arial" pitchFamily="34" charset="0"/>
                <a:cs typeface="Arial" pitchFamily="34" charset="0"/>
              </a:rPr>
              <a:t>A bit about Norfolk Wildlife Trust…</a:t>
            </a:r>
            <a:endParaRPr lang="en-GB" b="1" dirty="0"/>
          </a:p>
        </p:txBody>
      </p:sp>
      <p:grpSp>
        <p:nvGrpSpPr>
          <p:cNvPr id="6" name="Group 5">
            <a:extLst>
              <a:ext uri="{FF2B5EF4-FFF2-40B4-BE49-F238E27FC236}">
                <a16:creationId xmlns:a16="http://schemas.microsoft.com/office/drawing/2014/main" id="{E09E3B70-C7A1-4114-B403-6C68FCE394C9}"/>
              </a:ext>
            </a:extLst>
          </p:cNvPr>
          <p:cNvGrpSpPr/>
          <p:nvPr/>
        </p:nvGrpSpPr>
        <p:grpSpPr>
          <a:xfrm>
            <a:off x="652128" y="999809"/>
            <a:ext cx="7128793" cy="4858382"/>
            <a:chOff x="1007603" y="1141657"/>
            <a:chExt cx="7128793" cy="4858382"/>
          </a:xfrm>
        </p:grpSpPr>
        <p:sp>
          <p:nvSpPr>
            <p:cNvPr id="25" name="Rectangle 24"/>
            <p:cNvSpPr/>
            <p:nvPr/>
          </p:nvSpPr>
          <p:spPr>
            <a:xfrm>
              <a:off x="1007603" y="1141657"/>
              <a:ext cx="2560492" cy="1631216"/>
            </a:xfrm>
            <a:prstGeom prst="rect">
              <a:avLst/>
            </a:prstGeom>
          </p:spPr>
          <p:txBody>
            <a:bodyPr wrap="square">
              <a:spAutoFit/>
            </a:bodyPr>
            <a:lstStyle/>
            <a:p>
              <a:r>
                <a:rPr lang="en-GB" sz="2000" dirty="0">
                  <a:latin typeface="Arial" pitchFamily="34" charset="0"/>
                  <a:cs typeface="Arial" pitchFamily="34" charset="0"/>
                </a:rPr>
                <a:t>We protect more than </a:t>
              </a:r>
              <a:r>
                <a:rPr lang="en-GB" sz="2000" b="1" dirty="0">
                  <a:latin typeface="Arial" pitchFamily="34" charset="0"/>
                  <a:cs typeface="Arial" pitchFamily="34" charset="0"/>
                </a:rPr>
                <a:t>60 </a:t>
              </a:r>
              <a:r>
                <a:rPr lang="en-GB" sz="2000" dirty="0">
                  <a:latin typeface="Arial" pitchFamily="34" charset="0"/>
                  <a:cs typeface="Arial" pitchFamily="34" charset="0"/>
                </a:rPr>
                <a:t>nature reserves across Norfolk for wildlife and people</a:t>
              </a:r>
            </a:p>
          </p:txBody>
        </p:sp>
        <p:grpSp>
          <p:nvGrpSpPr>
            <p:cNvPr id="4" name="Group 3">
              <a:extLst>
                <a:ext uri="{FF2B5EF4-FFF2-40B4-BE49-F238E27FC236}">
                  <a16:creationId xmlns:a16="http://schemas.microsoft.com/office/drawing/2014/main" id="{2EA45267-B80A-4516-9466-CEA47E08023E}"/>
                </a:ext>
              </a:extLst>
            </p:cNvPr>
            <p:cNvGrpSpPr/>
            <p:nvPr/>
          </p:nvGrpSpPr>
          <p:grpSpPr>
            <a:xfrm>
              <a:off x="1007603" y="1246976"/>
              <a:ext cx="7128793" cy="4753063"/>
              <a:chOff x="701374" y="955285"/>
              <a:chExt cx="7703108" cy="5231927"/>
            </a:xfrm>
          </p:grpSpPr>
          <p:pic>
            <p:nvPicPr>
              <p:cNvPr id="3" name="Picture 2" descr="L:\Teacher packs and timetables\Pre-visit PPT 2015\Cley\cley pics\Holme Dunes credit Richard Osbour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2804" y="955285"/>
                <a:ext cx="2520000" cy="16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L:\Teacher packs and timetables\Pre-visit PPT 2015\Cley\cley pics\Weeting Heath credit Richard Osbourne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4482" y="955285"/>
                <a:ext cx="2520000" cy="168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Teacher packs and timetables\Pre-visit PPT 2015\Cley\cley pics\Cockshoot Dyke Ray Jones 22 June 20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374" y="2692339"/>
                <a:ext cx="2520000" cy="16730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L:\Teacher packs and timetables\Pre-visit PPT 2015\Cley\cley pics\Rose bay willowherb colours dunes, photo by Tasha Nort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1663" y="2636277"/>
                <a:ext cx="2520000" cy="17290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Teacher packs and timetables\Pre-visit PPT 2015\Cley\cley pics\Scots Pines Thetford Forest_credit Richard Osbourn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005" b="3138"/>
              <a:stretch/>
            </p:blipFill>
            <p:spPr bwMode="auto">
              <a:xfrm>
                <a:off x="5910850" y="2688985"/>
                <a:ext cx="2469474" cy="167638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L:\Teacher packs and timetables\Pre-visit PPT 2015\Cley\cley pics\WisseyWissingtonMar2007-pool in rond RHB.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7117"/>
              <a:stretch/>
            </p:blipFill>
            <p:spPr bwMode="auto">
              <a:xfrm>
                <a:off x="701374" y="4419387"/>
                <a:ext cx="2520000" cy="17555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Teacher packs and timetables\Pre-visit PPT 2015\Cley\cley pics\Wildflower meadow 9 WildStock 2007 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92803" y="4416954"/>
                <a:ext cx="2548859" cy="175857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L:\Teacher packs and timetables\Pre-visit PPT 2015\Cley\cley pics\Bluebells at Blickling, Aylsham, Russell Baylin, 1 May 2008.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005"/>
              <a:stretch/>
            </p:blipFill>
            <p:spPr bwMode="auto">
              <a:xfrm>
                <a:off x="5910850" y="4405273"/>
                <a:ext cx="2469474" cy="178193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8" name="Picture 27"/>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6662" y="6235536"/>
            <a:ext cx="446906" cy="467360"/>
          </a:xfrm>
          <a:prstGeom prst="rect">
            <a:avLst/>
          </a:prstGeom>
          <a:noFill/>
          <a:ln>
            <a:noFill/>
          </a:ln>
        </p:spPr>
      </p:pic>
      <p:sp>
        <p:nvSpPr>
          <p:cNvPr id="29" name="Rectangle 28"/>
          <p:cNvSpPr/>
          <p:nvPr/>
        </p:nvSpPr>
        <p:spPr>
          <a:xfrm>
            <a:off x="6253660" y="6623774"/>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pic>
        <p:nvPicPr>
          <p:cNvPr id="18" name="Picture 17">
            <a:extLst>
              <a:ext uri="{FF2B5EF4-FFF2-40B4-BE49-F238E27FC236}">
                <a16:creationId xmlns:a16="http://schemas.microsoft.com/office/drawing/2014/main" id="{BDF13DA7-0ACF-4CDF-99BE-119B136387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3219164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B852E5-8407-4307-BA4C-A991F833CFC7}"/>
              </a:ext>
            </a:extLst>
          </p:cNvPr>
          <p:cNvPicPr>
            <a:picLocks noChangeAspect="1"/>
          </p:cNvPicPr>
          <p:nvPr/>
        </p:nvPicPr>
        <p:blipFill>
          <a:blip r:embed="rId3"/>
          <a:stretch>
            <a:fillRect/>
          </a:stretch>
        </p:blipFill>
        <p:spPr>
          <a:xfrm>
            <a:off x="-468560" y="-90464"/>
            <a:ext cx="9793088" cy="6980422"/>
          </a:xfrm>
          <a:prstGeom prst="rect">
            <a:avLst/>
          </a:prstGeom>
        </p:spPr>
      </p:pic>
      <p:sp>
        <p:nvSpPr>
          <p:cNvPr id="5" name="Rectangle 4"/>
          <p:cNvSpPr/>
          <p:nvPr/>
        </p:nvSpPr>
        <p:spPr>
          <a:xfrm>
            <a:off x="6253660" y="6623774"/>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7" name="TextBox 6"/>
          <p:cNvSpPr txBox="1"/>
          <p:nvPr/>
        </p:nvSpPr>
        <p:spPr>
          <a:xfrm>
            <a:off x="993528" y="300043"/>
            <a:ext cx="6868911" cy="1846659"/>
          </a:xfrm>
          <a:prstGeom prst="rect">
            <a:avLst/>
          </a:prstGeom>
          <a:noFill/>
        </p:spPr>
        <p:txBody>
          <a:bodyPr wrap="square" rtlCol="0">
            <a:spAutoFit/>
          </a:bodyPr>
          <a:lstStyle/>
          <a:p>
            <a:pPr algn="ctr"/>
            <a:r>
              <a:rPr lang="en-GB" sz="2400" dirty="0">
                <a:latin typeface="Arial" pitchFamily="34" charset="0"/>
                <a:cs typeface="Arial" pitchFamily="34" charset="0"/>
              </a:rPr>
              <a:t>We also help to make </a:t>
            </a:r>
            <a:r>
              <a:rPr lang="en-GB" sz="2400" b="1" dirty="0">
                <a:latin typeface="Arial" pitchFamily="34" charset="0"/>
                <a:cs typeface="Arial" pitchFamily="34" charset="0"/>
              </a:rPr>
              <a:t>gardens</a:t>
            </a:r>
            <a:r>
              <a:rPr lang="en-GB" sz="2400" dirty="0">
                <a:latin typeface="Arial" pitchFamily="34" charset="0"/>
                <a:cs typeface="Arial" pitchFamily="34" charset="0"/>
              </a:rPr>
              <a:t>, </a:t>
            </a:r>
            <a:r>
              <a:rPr lang="en-GB" sz="2400" b="1" dirty="0">
                <a:latin typeface="Arial" pitchFamily="34" charset="0"/>
                <a:cs typeface="Arial" pitchFamily="34" charset="0"/>
              </a:rPr>
              <a:t>parks</a:t>
            </a:r>
            <a:r>
              <a:rPr lang="en-GB" sz="2400" dirty="0">
                <a:latin typeface="Arial" pitchFamily="34" charset="0"/>
                <a:cs typeface="Arial" pitchFamily="34" charset="0"/>
              </a:rPr>
              <a:t>, </a:t>
            </a:r>
            <a:r>
              <a:rPr lang="en-GB" sz="2400" b="1" dirty="0">
                <a:latin typeface="Arial" pitchFamily="34" charset="0"/>
                <a:cs typeface="Arial" pitchFamily="34" charset="0"/>
              </a:rPr>
              <a:t>schools</a:t>
            </a:r>
            <a:r>
              <a:rPr lang="en-GB" sz="2400" dirty="0">
                <a:latin typeface="Arial" pitchFamily="34" charset="0"/>
                <a:cs typeface="Arial" pitchFamily="34" charset="0"/>
              </a:rPr>
              <a:t>, </a:t>
            </a:r>
            <a:r>
              <a:rPr lang="en-GB" sz="2400" b="1" dirty="0">
                <a:latin typeface="Arial" pitchFamily="34" charset="0"/>
                <a:cs typeface="Arial" pitchFamily="34" charset="0"/>
              </a:rPr>
              <a:t>churchyards</a:t>
            </a:r>
            <a:r>
              <a:rPr lang="en-GB" sz="2400" dirty="0">
                <a:latin typeface="Arial" pitchFamily="34" charset="0"/>
                <a:cs typeface="Arial" pitchFamily="34" charset="0"/>
              </a:rPr>
              <a:t>, </a:t>
            </a:r>
            <a:r>
              <a:rPr lang="en-GB" sz="2400" b="1" dirty="0">
                <a:latin typeface="Arial" pitchFamily="34" charset="0"/>
                <a:cs typeface="Arial" pitchFamily="34" charset="0"/>
              </a:rPr>
              <a:t>roadsides</a:t>
            </a:r>
            <a:r>
              <a:rPr lang="en-GB" sz="2400" dirty="0">
                <a:latin typeface="Arial" pitchFamily="34" charset="0"/>
                <a:cs typeface="Arial" pitchFamily="34" charset="0"/>
              </a:rPr>
              <a:t> and other areas more wildlife-friendly so that nature reserves are joined up.  We call this a </a:t>
            </a:r>
            <a:r>
              <a:rPr lang="en-GB" sz="2400" b="1" dirty="0">
                <a:latin typeface="Arial" pitchFamily="34" charset="0"/>
                <a:cs typeface="Arial" pitchFamily="34" charset="0"/>
              </a:rPr>
              <a:t>“Nature Recovery Network”.</a:t>
            </a:r>
            <a:endParaRPr lang="en-GB" b="1" dirty="0">
              <a:latin typeface="Arial" pitchFamily="34" charset="0"/>
              <a:cs typeface="Arial" pitchFamily="34" charset="0"/>
            </a:endParaRPr>
          </a:p>
          <a:p>
            <a:endParaRPr lang="en-GB" dirty="0">
              <a:latin typeface="Arial" pitchFamily="34" charset="0"/>
              <a:cs typeface="Arial" pitchFamily="34" charset="0"/>
            </a:endParaRPr>
          </a:p>
        </p:txBody>
      </p:sp>
      <p:grpSp>
        <p:nvGrpSpPr>
          <p:cNvPr id="3" name="Group 2">
            <a:extLst>
              <a:ext uri="{FF2B5EF4-FFF2-40B4-BE49-F238E27FC236}">
                <a16:creationId xmlns:a16="http://schemas.microsoft.com/office/drawing/2014/main" id="{8CA1B224-E234-4053-8D8B-4F3D44C73AD4}"/>
              </a:ext>
            </a:extLst>
          </p:cNvPr>
          <p:cNvGrpSpPr/>
          <p:nvPr/>
        </p:nvGrpSpPr>
        <p:grpSpPr>
          <a:xfrm>
            <a:off x="789915" y="2051933"/>
            <a:ext cx="7564170" cy="3288696"/>
            <a:chOff x="1004798" y="2430429"/>
            <a:chExt cx="7564170" cy="3288696"/>
          </a:xfrm>
        </p:grpSpPr>
        <p:pic>
          <p:nvPicPr>
            <p:cNvPr id="3075" name="Picture 3" descr="L:\Teacher packs and timetables\Pre-visit PPT 2015\Cley\cley pics\IMG_00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430429"/>
              <a:ext cx="24384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Teacher packs and timetables\Pre-visit PPT 2015\Cley\cley pics\burkmarr garden meadow 270605.JPG"/>
            <p:cNvPicPr>
              <a:picLocks noChangeAspect="1" noChangeArrowheads="1"/>
            </p:cNvPicPr>
            <p:nvPr/>
          </p:nvPicPr>
          <p:blipFill rotWithShape="1">
            <a:blip r:embed="rId5">
              <a:extLst>
                <a:ext uri="{28A0092B-C50C-407E-A947-70E740481C1C}">
                  <a14:useLocalDpi xmlns:a14="http://schemas.microsoft.com/office/drawing/2010/main" val="0"/>
                </a:ext>
              </a:extLst>
            </a:blip>
            <a:srcRect l="-12573" r="46992"/>
            <a:stretch/>
          </p:blipFill>
          <p:spPr bwMode="auto">
            <a:xfrm>
              <a:off x="5715000" y="2455222"/>
              <a:ext cx="2853968" cy="326390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L:\Teacher packs and timetables\Pre-visit PPT 2015\Cley\cley pics\burkmarr garden pond 050504 4.JPG"/>
            <p:cNvPicPr>
              <a:picLocks noChangeAspect="1" noChangeArrowheads="1"/>
            </p:cNvPicPr>
            <p:nvPr/>
          </p:nvPicPr>
          <p:blipFill rotWithShape="1">
            <a:blip r:embed="rId6">
              <a:extLst>
                <a:ext uri="{28A0092B-C50C-407E-A947-70E740481C1C}">
                  <a14:useLocalDpi xmlns:a14="http://schemas.microsoft.com/office/drawing/2010/main" val="0"/>
                </a:ext>
              </a:extLst>
            </a:blip>
            <a:srcRect r="42343"/>
            <a:stretch/>
          </p:blipFill>
          <p:spPr bwMode="auto">
            <a:xfrm>
              <a:off x="1004798" y="2487093"/>
              <a:ext cx="2467756" cy="3210018"/>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758" y="6195223"/>
            <a:ext cx="446906" cy="467360"/>
          </a:xfrm>
          <a:prstGeom prst="rect">
            <a:avLst/>
          </a:prstGeom>
          <a:noFill/>
          <a:ln>
            <a:noFill/>
          </a:ln>
        </p:spPr>
      </p:pic>
      <p:pic>
        <p:nvPicPr>
          <p:cNvPr id="12" name="Picture 11">
            <a:extLst>
              <a:ext uri="{FF2B5EF4-FFF2-40B4-BE49-F238E27FC236}">
                <a16:creationId xmlns:a16="http://schemas.microsoft.com/office/drawing/2014/main" id="{06C64575-A378-46B6-8988-E0EE341091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143156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7CB74-4F31-4767-9645-7CA3D10926EC}"/>
              </a:ext>
            </a:extLst>
          </p:cNvPr>
          <p:cNvPicPr>
            <a:picLocks noChangeAspect="1"/>
          </p:cNvPicPr>
          <p:nvPr/>
        </p:nvPicPr>
        <p:blipFill>
          <a:blip r:embed="rId3"/>
          <a:stretch>
            <a:fillRect/>
          </a:stretch>
        </p:blipFill>
        <p:spPr>
          <a:xfrm>
            <a:off x="-468560" y="-90464"/>
            <a:ext cx="9793088" cy="6980422"/>
          </a:xfrm>
          <a:prstGeom prst="rect">
            <a:avLst/>
          </a:prstGeom>
        </p:spPr>
      </p:pic>
      <p:pic>
        <p:nvPicPr>
          <p:cNvPr id="3" name="Picture 2">
            <a:extLst>
              <a:ext uri="{FF2B5EF4-FFF2-40B4-BE49-F238E27FC236}">
                <a16:creationId xmlns:a16="http://schemas.microsoft.com/office/drawing/2014/main" id="{AB80D918-8C7A-4DCF-B861-A12B94F5E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pic>
        <p:nvPicPr>
          <p:cNvPr id="4" name="Picture 3">
            <a:extLst>
              <a:ext uri="{FF2B5EF4-FFF2-40B4-BE49-F238E27FC236}">
                <a16:creationId xmlns:a16="http://schemas.microsoft.com/office/drawing/2014/main" id="{300FFA23-3318-4C38-BD4F-77548808C45B}"/>
              </a:ext>
            </a:extLst>
          </p:cNvPr>
          <p:cNvPicPr>
            <a:picLocks noChangeAspect="1"/>
          </p:cNvPicPr>
          <p:nvPr/>
        </p:nvPicPr>
        <p:blipFill>
          <a:blip r:embed="rId5"/>
          <a:stretch>
            <a:fillRect/>
          </a:stretch>
        </p:blipFill>
        <p:spPr>
          <a:xfrm>
            <a:off x="1727684" y="548680"/>
            <a:ext cx="5688632" cy="4976214"/>
          </a:xfrm>
          <a:prstGeom prst="rect">
            <a:avLst/>
          </a:prstGeom>
        </p:spPr>
      </p:pic>
    </p:spTree>
    <p:extLst>
      <p:ext uri="{BB962C8B-B14F-4D97-AF65-F5344CB8AC3E}">
        <p14:creationId xmlns:p14="http://schemas.microsoft.com/office/powerpoint/2010/main" val="191761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68560" y="-90464"/>
            <a:ext cx="9793088" cy="6980422"/>
          </a:xfrm>
          <a:prstGeom prst="rect">
            <a:avLst/>
          </a:prstGeom>
        </p:spPr>
      </p:pic>
      <p:sp>
        <p:nvSpPr>
          <p:cNvPr id="5" name="Rectangle 4"/>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6" name="TextBox 5"/>
          <p:cNvSpPr txBox="1"/>
          <p:nvPr/>
        </p:nvSpPr>
        <p:spPr>
          <a:xfrm>
            <a:off x="323528" y="188640"/>
            <a:ext cx="7056784" cy="830997"/>
          </a:xfrm>
          <a:prstGeom prst="rect">
            <a:avLst/>
          </a:prstGeom>
          <a:noFill/>
        </p:spPr>
        <p:txBody>
          <a:bodyPr wrap="square" rtlCol="0">
            <a:spAutoFit/>
          </a:bodyPr>
          <a:lstStyle/>
          <a:p>
            <a:r>
              <a:rPr lang="en-GB" sz="2400" dirty="0">
                <a:latin typeface="Arial" pitchFamily="34" charset="0"/>
                <a:cs typeface="Arial" pitchFamily="34" charset="0"/>
              </a:rPr>
              <a:t>These are words we might use during your visit.  </a:t>
            </a:r>
            <a:r>
              <a:rPr lang="en-GB" sz="2400" b="1" dirty="0">
                <a:latin typeface="Arial" pitchFamily="34" charset="0"/>
                <a:cs typeface="Arial" pitchFamily="34" charset="0"/>
              </a:rPr>
              <a:t>Can you work out what they are?</a:t>
            </a:r>
          </a:p>
        </p:txBody>
      </p:sp>
      <p:sp>
        <p:nvSpPr>
          <p:cNvPr id="7" name="TextBox 6"/>
          <p:cNvSpPr txBox="1"/>
          <p:nvPr/>
        </p:nvSpPr>
        <p:spPr>
          <a:xfrm>
            <a:off x="276008" y="1175022"/>
            <a:ext cx="4183261" cy="646331"/>
          </a:xfrm>
          <a:prstGeom prst="rect">
            <a:avLst/>
          </a:prstGeom>
          <a:noFill/>
        </p:spPr>
        <p:txBody>
          <a:bodyPr wrap="square" rtlCol="0">
            <a:spAutoFit/>
          </a:bodyPr>
          <a:lstStyle/>
          <a:p>
            <a:r>
              <a:rPr lang="en-GB" i="1" dirty="0">
                <a:solidFill>
                  <a:srgbClr val="0070C0"/>
                </a:solidFill>
                <a:latin typeface="Arial" pitchFamily="34" charset="0"/>
                <a:cs typeface="Arial" pitchFamily="34" charset="0"/>
              </a:rPr>
              <a:t>1) A place where plants and animals can live</a:t>
            </a:r>
            <a:endParaRPr lang="en-GB" i="1" dirty="0">
              <a:latin typeface="Arial" pitchFamily="34" charset="0"/>
              <a:cs typeface="Arial" pitchFamily="34" charset="0"/>
            </a:endParaRPr>
          </a:p>
        </p:txBody>
      </p:sp>
      <p:sp>
        <p:nvSpPr>
          <p:cNvPr id="9" name="TextBox 8"/>
          <p:cNvSpPr txBox="1"/>
          <p:nvPr/>
        </p:nvSpPr>
        <p:spPr>
          <a:xfrm>
            <a:off x="4940424" y="1349152"/>
            <a:ext cx="288032" cy="369332"/>
          </a:xfrm>
          <a:prstGeom prst="rect">
            <a:avLst/>
          </a:prstGeom>
          <a:noFill/>
        </p:spPr>
        <p:txBody>
          <a:bodyPr wrap="square" rtlCol="0">
            <a:spAutoFit/>
          </a:bodyPr>
          <a:lstStyle/>
          <a:p>
            <a:endParaRPr lang="en-GB" dirty="0">
              <a:latin typeface="Arial" pitchFamily="34" charset="0"/>
              <a:cs typeface="Arial" pitchFamily="34" charset="0"/>
            </a:endParaRPr>
          </a:p>
        </p:txBody>
      </p:sp>
      <p:sp>
        <p:nvSpPr>
          <p:cNvPr id="10" name="TextBox 9"/>
          <p:cNvSpPr txBox="1"/>
          <p:nvPr/>
        </p:nvSpPr>
        <p:spPr>
          <a:xfrm>
            <a:off x="5092824" y="1501552"/>
            <a:ext cx="288032" cy="369332"/>
          </a:xfrm>
          <a:prstGeom prst="rect">
            <a:avLst/>
          </a:prstGeom>
          <a:noFill/>
        </p:spPr>
        <p:txBody>
          <a:bodyPr wrap="square" rtlCol="0">
            <a:spAutoFit/>
          </a:bodyPr>
          <a:lstStyle/>
          <a:p>
            <a:endParaRPr lang="en-GB" dirty="0">
              <a:latin typeface="Arial" pitchFamily="34" charset="0"/>
              <a:cs typeface="Arial" pitchFamily="34" charset="0"/>
            </a:endParaRPr>
          </a:p>
        </p:txBody>
      </p:sp>
      <p:sp>
        <p:nvSpPr>
          <p:cNvPr id="11" name="TextBox 10"/>
          <p:cNvSpPr txBox="1"/>
          <p:nvPr/>
        </p:nvSpPr>
        <p:spPr>
          <a:xfrm>
            <a:off x="6332139" y="1290519"/>
            <a:ext cx="288032" cy="369332"/>
          </a:xfrm>
          <a:prstGeom prst="rect">
            <a:avLst/>
          </a:prstGeom>
          <a:noFill/>
        </p:spPr>
        <p:txBody>
          <a:bodyPr wrap="square" rtlCol="0">
            <a:spAutoFit/>
          </a:bodyPr>
          <a:lstStyle/>
          <a:p>
            <a:r>
              <a:rPr lang="en-GB" dirty="0">
                <a:solidFill>
                  <a:srgbClr val="0070C0"/>
                </a:solidFill>
                <a:latin typeface="Arial" pitchFamily="34" charset="0"/>
                <a:cs typeface="Arial" pitchFamily="34" charset="0"/>
              </a:rPr>
              <a:t>I</a:t>
            </a:r>
          </a:p>
        </p:txBody>
      </p:sp>
      <p:sp>
        <p:nvSpPr>
          <p:cNvPr id="12" name="TextBox 11"/>
          <p:cNvSpPr txBox="1"/>
          <p:nvPr/>
        </p:nvSpPr>
        <p:spPr>
          <a:xfrm>
            <a:off x="4419923" y="1834428"/>
            <a:ext cx="288032" cy="369332"/>
          </a:xfrm>
          <a:prstGeom prst="rect">
            <a:avLst/>
          </a:prstGeom>
          <a:noFill/>
        </p:spPr>
        <p:txBody>
          <a:bodyPr wrap="square" rtlCol="0">
            <a:spAutoFit/>
          </a:bodyPr>
          <a:lstStyle/>
          <a:p>
            <a:endParaRPr lang="en-GB" dirty="0">
              <a:latin typeface="Arial" pitchFamily="34" charset="0"/>
              <a:cs typeface="Arial" pitchFamily="34" charset="0"/>
            </a:endParaRPr>
          </a:p>
        </p:txBody>
      </p:sp>
      <p:sp>
        <p:nvSpPr>
          <p:cNvPr id="13" name="TextBox 12"/>
          <p:cNvSpPr txBox="1"/>
          <p:nvPr/>
        </p:nvSpPr>
        <p:spPr>
          <a:xfrm>
            <a:off x="6380064" y="2328084"/>
            <a:ext cx="288032" cy="369332"/>
          </a:xfrm>
          <a:prstGeom prst="rect">
            <a:avLst/>
          </a:prstGeom>
          <a:noFill/>
        </p:spPr>
        <p:txBody>
          <a:bodyPr wrap="square" rtlCol="0">
            <a:spAutoFit/>
          </a:bodyPr>
          <a:lstStyle/>
          <a:p>
            <a:endParaRPr lang="en-GB" dirty="0">
              <a:latin typeface="Arial" pitchFamily="34" charset="0"/>
              <a:cs typeface="Arial" pitchFamily="34" charset="0"/>
            </a:endParaRPr>
          </a:p>
        </p:txBody>
      </p:sp>
      <p:sp>
        <p:nvSpPr>
          <p:cNvPr id="14" name="TextBox 13"/>
          <p:cNvSpPr txBox="1"/>
          <p:nvPr/>
        </p:nvSpPr>
        <p:spPr>
          <a:xfrm>
            <a:off x="4550581" y="1183555"/>
            <a:ext cx="288032" cy="369332"/>
          </a:xfrm>
          <a:prstGeom prst="rect">
            <a:avLst/>
          </a:prstGeom>
          <a:noFill/>
        </p:spPr>
        <p:txBody>
          <a:bodyPr wrap="square" rtlCol="0">
            <a:spAutoFit/>
          </a:bodyPr>
          <a:lstStyle/>
          <a:p>
            <a:endParaRPr lang="en-GB" dirty="0">
              <a:latin typeface="Arial" pitchFamily="34" charset="0"/>
              <a:cs typeface="Arial" pitchFamily="34" charset="0"/>
            </a:endParaRPr>
          </a:p>
        </p:txBody>
      </p:sp>
      <p:sp>
        <p:nvSpPr>
          <p:cNvPr id="15" name="TextBox 14"/>
          <p:cNvSpPr txBox="1"/>
          <p:nvPr/>
        </p:nvSpPr>
        <p:spPr>
          <a:xfrm>
            <a:off x="5565672" y="1272097"/>
            <a:ext cx="288032" cy="369332"/>
          </a:xfrm>
          <a:prstGeom prst="rect">
            <a:avLst/>
          </a:prstGeom>
          <a:noFill/>
        </p:spPr>
        <p:txBody>
          <a:bodyPr wrap="square" rtlCol="0">
            <a:spAutoFit/>
          </a:bodyPr>
          <a:lstStyle/>
          <a:p>
            <a:r>
              <a:rPr lang="en-GB" dirty="0">
                <a:solidFill>
                  <a:srgbClr val="0070C0"/>
                </a:solidFill>
                <a:latin typeface="Arial" pitchFamily="34" charset="0"/>
                <a:cs typeface="Arial" pitchFamily="34" charset="0"/>
              </a:rPr>
              <a:t>H</a:t>
            </a:r>
          </a:p>
        </p:txBody>
      </p:sp>
      <p:sp>
        <p:nvSpPr>
          <p:cNvPr id="16" name="Rectangle 15"/>
          <p:cNvSpPr/>
          <p:nvPr/>
        </p:nvSpPr>
        <p:spPr>
          <a:xfrm>
            <a:off x="5842378" y="1272097"/>
            <a:ext cx="338554" cy="369332"/>
          </a:xfrm>
          <a:prstGeom prst="rect">
            <a:avLst/>
          </a:prstGeom>
        </p:spPr>
        <p:txBody>
          <a:bodyPr wrap="none">
            <a:spAutoFit/>
          </a:bodyPr>
          <a:lstStyle/>
          <a:p>
            <a:r>
              <a:rPr lang="en-GB" dirty="0">
                <a:solidFill>
                  <a:srgbClr val="0070C0"/>
                </a:solidFill>
                <a:latin typeface="Arial" pitchFamily="34" charset="0"/>
                <a:cs typeface="Arial" pitchFamily="34" charset="0"/>
              </a:rPr>
              <a:t>A</a:t>
            </a:r>
          </a:p>
        </p:txBody>
      </p:sp>
      <p:sp>
        <p:nvSpPr>
          <p:cNvPr id="17" name="Rectangle 16"/>
          <p:cNvSpPr/>
          <p:nvPr/>
        </p:nvSpPr>
        <p:spPr>
          <a:xfrm>
            <a:off x="6077971" y="1287097"/>
            <a:ext cx="338554" cy="369332"/>
          </a:xfrm>
          <a:prstGeom prst="rect">
            <a:avLst/>
          </a:prstGeom>
        </p:spPr>
        <p:txBody>
          <a:bodyPr wrap="none">
            <a:spAutoFit/>
          </a:bodyPr>
          <a:lstStyle/>
          <a:p>
            <a:r>
              <a:rPr lang="en-GB" dirty="0">
                <a:solidFill>
                  <a:srgbClr val="0070C0"/>
                </a:solidFill>
                <a:latin typeface="Arial" pitchFamily="34" charset="0"/>
                <a:cs typeface="Arial" pitchFamily="34" charset="0"/>
              </a:rPr>
              <a:t>B</a:t>
            </a:r>
          </a:p>
        </p:txBody>
      </p:sp>
      <p:sp>
        <p:nvSpPr>
          <p:cNvPr id="18" name="Rectangle 17"/>
          <p:cNvSpPr/>
          <p:nvPr/>
        </p:nvSpPr>
        <p:spPr>
          <a:xfrm>
            <a:off x="6963342" y="1291101"/>
            <a:ext cx="325730" cy="369332"/>
          </a:xfrm>
          <a:prstGeom prst="rect">
            <a:avLst/>
          </a:prstGeom>
        </p:spPr>
        <p:txBody>
          <a:bodyPr wrap="none">
            <a:spAutoFit/>
          </a:bodyPr>
          <a:lstStyle/>
          <a:p>
            <a:r>
              <a:rPr lang="en-GB" dirty="0">
                <a:solidFill>
                  <a:srgbClr val="0070C0"/>
                </a:solidFill>
                <a:latin typeface="Arial" pitchFamily="34" charset="0"/>
                <a:cs typeface="Arial" pitchFamily="34" charset="0"/>
              </a:rPr>
              <a:t>T</a:t>
            </a:r>
          </a:p>
        </p:txBody>
      </p:sp>
      <p:sp>
        <p:nvSpPr>
          <p:cNvPr id="20" name="Rectangle 19"/>
          <p:cNvSpPr/>
          <p:nvPr/>
        </p:nvSpPr>
        <p:spPr>
          <a:xfrm>
            <a:off x="6489189" y="1290519"/>
            <a:ext cx="325730" cy="369332"/>
          </a:xfrm>
          <a:prstGeom prst="rect">
            <a:avLst/>
          </a:prstGeom>
        </p:spPr>
        <p:txBody>
          <a:bodyPr wrap="none">
            <a:spAutoFit/>
          </a:bodyPr>
          <a:lstStyle/>
          <a:p>
            <a:r>
              <a:rPr lang="en-GB" dirty="0">
                <a:solidFill>
                  <a:srgbClr val="0070C0"/>
                </a:solidFill>
                <a:latin typeface="Arial" pitchFamily="34" charset="0"/>
                <a:cs typeface="Arial" pitchFamily="34" charset="0"/>
              </a:rPr>
              <a:t>T</a:t>
            </a:r>
          </a:p>
        </p:txBody>
      </p:sp>
      <p:sp>
        <p:nvSpPr>
          <p:cNvPr id="21" name="Rectangle 20"/>
          <p:cNvSpPr/>
          <p:nvPr/>
        </p:nvSpPr>
        <p:spPr>
          <a:xfrm>
            <a:off x="6724007" y="1295752"/>
            <a:ext cx="338554" cy="369332"/>
          </a:xfrm>
          <a:prstGeom prst="rect">
            <a:avLst/>
          </a:prstGeom>
        </p:spPr>
        <p:txBody>
          <a:bodyPr wrap="none">
            <a:spAutoFit/>
          </a:bodyPr>
          <a:lstStyle/>
          <a:p>
            <a:r>
              <a:rPr lang="en-GB" dirty="0">
                <a:solidFill>
                  <a:srgbClr val="0070C0"/>
                </a:solidFill>
                <a:latin typeface="Arial" pitchFamily="34" charset="0"/>
                <a:cs typeface="Arial" pitchFamily="34" charset="0"/>
              </a:rPr>
              <a:t>A</a:t>
            </a:r>
          </a:p>
        </p:txBody>
      </p:sp>
      <p:sp>
        <p:nvSpPr>
          <p:cNvPr id="25" name="Rectangle 24"/>
          <p:cNvSpPr/>
          <p:nvPr/>
        </p:nvSpPr>
        <p:spPr>
          <a:xfrm>
            <a:off x="6156450" y="1878463"/>
            <a:ext cx="351378" cy="369332"/>
          </a:xfrm>
          <a:prstGeom prst="rect">
            <a:avLst/>
          </a:prstGeom>
        </p:spPr>
        <p:txBody>
          <a:bodyPr wrap="none">
            <a:spAutoFit/>
          </a:bodyPr>
          <a:lstStyle/>
          <a:p>
            <a:r>
              <a:rPr lang="en-GB" dirty="0">
                <a:solidFill>
                  <a:srgbClr val="7030A0"/>
                </a:solidFill>
                <a:latin typeface="Arial" pitchFamily="34" charset="0"/>
                <a:cs typeface="Arial" pitchFamily="34" charset="0"/>
              </a:rPr>
              <a:t>C</a:t>
            </a:r>
          </a:p>
        </p:txBody>
      </p:sp>
      <p:sp>
        <p:nvSpPr>
          <p:cNvPr id="27" name="Rectangle 26"/>
          <p:cNvSpPr/>
          <p:nvPr/>
        </p:nvSpPr>
        <p:spPr>
          <a:xfrm>
            <a:off x="5685025" y="1874310"/>
            <a:ext cx="338554" cy="369332"/>
          </a:xfrm>
          <a:prstGeom prst="rect">
            <a:avLst/>
          </a:prstGeom>
        </p:spPr>
        <p:txBody>
          <a:bodyPr wrap="none">
            <a:spAutoFit/>
          </a:bodyPr>
          <a:lstStyle/>
          <a:p>
            <a:r>
              <a:rPr lang="en-GB" dirty="0">
                <a:solidFill>
                  <a:srgbClr val="7030A0"/>
                </a:solidFill>
                <a:latin typeface="Arial" pitchFamily="34" charset="0"/>
                <a:cs typeface="Arial" pitchFamily="34" charset="0"/>
              </a:rPr>
              <a:t>P</a:t>
            </a:r>
          </a:p>
        </p:txBody>
      </p:sp>
      <p:sp>
        <p:nvSpPr>
          <p:cNvPr id="28" name="Rectangle 27"/>
          <p:cNvSpPr/>
          <p:nvPr/>
        </p:nvSpPr>
        <p:spPr>
          <a:xfrm>
            <a:off x="5891088" y="1870884"/>
            <a:ext cx="338554" cy="369332"/>
          </a:xfrm>
          <a:prstGeom prst="rect">
            <a:avLst/>
          </a:prstGeom>
        </p:spPr>
        <p:txBody>
          <a:bodyPr wrap="none">
            <a:spAutoFit/>
          </a:bodyPr>
          <a:lstStyle/>
          <a:p>
            <a:r>
              <a:rPr lang="en-GB" dirty="0">
                <a:solidFill>
                  <a:srgbClr val="7030A0"/>
                </a:solidFill>
                <a:latin typeface="Arial" pitchFamily="34" charset="0"/>
                <a:cs typeface="Arial" pitchFamily="34" charset="0"/>
              </a:rPr>
              <a:t>E</a:t>
            </a:r>
          </a:p>
        </p:txBody>
      </p:sp>
      <p:sp>
        <p:nvSpPr>
          <p:cNvPr id="29" name="Rectangle 28"/>
          <p:cNvSpPr/>
          <p:nvPr/>
        </p:nvSpPr>
        <p:spPr>
          <a:xfrm>
            <a:off x="5366300" y="1883175"/>
            <a:ext cx="338554" cy="369332"/>
          </a:xfrm>
          <a:prstGeom prst="rect">
            <a:avLst/>
          </a:prstGeom>
        </p:spPr>
        <p:txBody>
          <a:bodyPr wrap="none">
            <a:spAutoFit/>
          </a:bodyPr>
          <a:lstStyle/>
          <a:p>
            <a:r>
              <a:rPr lang="en-GB" dirty="0">
                <a:solidFill>
                  <a:srgbClr val="7030A0"/>
                </a:solidFill>
                <a:latin typeface="Arial" pitchFamily="34" charset="0"/>
                <a:cs typeface="Arial" pitchFamily="34" charset="0"/>
              </a:rPr>
              <a:t>S</a:t>
            </a:r>
          </a:p>
        </p:txBody>
      </p:sp>
      <p:sp>
        <p:nvSpPr>
          <p:cNvPr id="30" name="Rectangle 29"/>
          <p:cNvSpPr/>
          <p:nvPr/>
        </p:nvSpPr>
        <p:spPr>
          <a:xfrm>
            <a:off x="6419310" y="1882418"/>
            <a:ext cx="248786" cy="369332"/>
          </a:xfrm>
          <a:prstGeom prst="rect">
            <a:avLst/>
          </a:prstGeom>
        </p:spPr>
        <p:txBody>
          <a:bodyPr wrap="none">
            <a:spAutoFit/>
          </a:bodyPr>
          <a:lstStyle/>
          <a:p>
            <a:r>
              <a:rPr lang="en-GB" dirty="0">
                <a:solidFill>
                  <a:srgbClr val="7030A0"/>
                </a:solidFill>
                <a:latin typeface="Arial" pitchFamily="34" charset="0"/>
                <a:cs typeface="Arial" pitchFamily="34" charset="0"/>
              </a:rPr>
              <a:t>I</a:t>
            </a:r>
          </a:p>
        </p:txBody>
      </p:sp>
      <p:sp>
        <p:nvSpPr>
          <p:cNvPr id="31" name="Rectangle 30"/>
          <p:cNvSpPr/>
          <p:nvPr/>
        </p:nvSpPr>
        <p:spPr>
          <a:xfrm>
            <a:off x="6563174" y="1874310"/>
            <a:ext cx="338554" cy="369332"/>
          </a:xfrm>
          <a:prstGeom prst="rect">
            <a:avLst/>
          </a:prstGeom>
        </p:spPr>
        <p:txBody>
          <a:bodyPr wrap="none">
            <a:spAutoFit/>
          </a:bodyPr>
          <a:lstStyle/>
          <a:p>
            <a:r>
              <a:rPr lang="en-GB" dirty="0">
                <a:solidFill>
                  <a:srgbClr val="7030A0"/>
                </a:solidFill>
                <a:latin typeface="Arial" pitchFamily="34" charset="0"/>
                <a:cs typeface="Arial" pitchFamily="34" charset="0"/>
              </a:rPr>
              <a:t>E</a:t>
            </a:r>
          </a:p>
        </p:txBody>
      </p:sp>
      <p:sp>
        <p:nvSpPr>
          <p:cNvPr id="32" name="Rectangle 31"/>
          <p:cNvSpPr/>
          <p:nvPr/>
        </p:nvSpPr>
        <p:spPr>
          <a:xfrm>
            <a:off x="6794065" y="1883175"/>
            <a:ext cx="338554" cy="369332"/>
          </a:xfrm>
          <a:prstGeom prst="rect">
            <a:avLst/>
          </a:prstGeom>
        </p:spPr>
        <p:txBody>
          <a:bodyPr wrap="none">
            <a:spAutoFit/>
          </a:bodyPr>
          <a:lstStyle/>
          <a:p>
            <a:r>
              <a:rPr lang="en-GB" dirty="0">
                <a:solidFill>
                  <a:srgbClr val="7030A0"/>
                </a:solidFill>
                <a:latin typeface="Arial" pitchFamily="34" charset="0"/>
                <a:cs typeface="Arial" pitchFamily="34" charset="0"/>
              </a:rPr>
              <a:t>S</a:t>
            </a:r>
          </a:p>
        </p:txBody>
      </p:sp>
      <p:sp>
        <p:nvSpPr>
          <p:cNvPr id="34" name="Rectangle 33"/>
          <p:cNvSpPr/>
          <p:nvPr/>
        </p:nvSpPr>
        <p:spPr>
          <a:xfrm>
            <a:off x="7804902" y="2470149"/>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E</a:t>
            </a:r>
          </a:p>
        </p:txBody>
      </p:sp>
      <p:sp>
        <p:nvSpPr>
          <p:cNvPr id="35" name="Rectangle 34"/>
          <p:cNvSpPr/>
          <p:nvPr/>
        </p:nvSpPr>
        <p:spPr>
          <a:xfrm>
            <a:off x="5361018" y="3552606"/>
            <a:ext cx="338554" cy="369332"/>
          </a:xfrm>
          <a:prstGeom prst="rect">
            <a:avLst/>
          </a:prstGeom>
        </p:spPr>
        <p:txBody>
          <a:bodyPr wrap="none">
            <a:spAutoFit/>
          </a:bodyPr>
          <a:lstStyle/>
          <a:p>
            <a:r>
              <a:rPr lang="en-GB" dirty="0">
                <a:solidFill>
                  <a:schemeClr val="accent6">
                    <a:lumMod val="75000"/>
                  </a:schemeClr>
                </a:solidFill>
                <a:latin typeface="Arial" pitchFamily="34" charset="0"/>
                <a:cs typeface="Arial" pitchFamily="34" charset="0"/>
              </a:rPr>
              <a:t>A</a:t>
            </a:r>
          </a:p>
        </p:txBody>
      </p:sp>
      <p:sp>
        <p:nvSpPr>
          <p:cNvPr id="36" name="Rectangle 35"/>
          <p:cNvSpPr/>
          <p:nvPr/>
        </p:nvSpPr>
        <p:spPr>
          <a:xfrm>
            <a:off x="8461670" y="2470149"/>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E</a:t>
            </a:r>
          </a:p>
        </p:txBody>
      </p:sp>
      <p:sp>
        <p:nvSpPr>
          <p:cNvPr id="37" name="Rectangle 36"/>
          <p:cNvSpPr/>
          <p:nvPr/>
        </p:nvSpPr>
        <p:spPr>
          <a:xfrm>
            <a:off x="7359520" y="2474095"/>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E</a:t>
            </a:r>
          </a:p>
        </p:txBody>
      </p:sp>
      <p:sp>
        <p:nvSpPr>
          <p:cNvPr id="38" name="Rectangle 37"/>
          <p:cNvSpPr/>
          <p:nvPr/>
        </p:nvSpPr>
        <p:spPr>
          <a:xfrm>
            <a:off x="8023225" y="2470149"/>
            <a:ext cx="351378" cy="369332"/>
          </a:xfrm>
          <a:prstGeom prst="rect">
            <a:avLst/>
          </a:prstGeom>
        </p:spPr>
        <p:txBody>
          <a:bodyPr wrap="none">
            <a:spAutoFit/>
          </a:bodyPr>
          <a:lstStyle/>
          <a:p>
            <a:r>
              <a:rPr lang="en-GB" dirty="0">
                <a:solidFill>
                  <a:srgbClr val="00B050"/>
                </a:solidFill>
                <a:latin typeface="Arial" pitchFamily="34" charset="0"/>
                <a:cs typeface="Arial" pitchFamily="34" charset="0"/>
              </a:rPr>
              <a:t>R</a:t>
            </a:r>
          </a:p>
        </p:txBody>
      </p:sp>
      <p:sp>
        <p:nvSpPr>
          <p:cNvPr id="39" name="Rectangle 38"/>
          <p:cNvSpPr/>
          <p:nvPr/>
        </p:nvSpPr>
        <p:spPr>
          <a:xfrm>
            <a:off x="8235265" y="2469682"/>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V</a:t>
            </a:r>
          </a:p>
        </p:txBody>
      </p:sp>
      <p:sp>
        <p:nvSpPr>
          <p:cNvPr id="40" name="Rectangle 39"/>
          <p:cNvSpPr/>
          <p:nvPr/>
        </p:nvSpPr>
        <p:spPr>
          <a:xfrm>
            <a:off x="7148083" y="2474095"/>
            <a:ext cx="351378" cy="369332"/>
          </a:xfrm>
          <a:prstGeom prst="rect">
            <a:avLst/>
          </a:prstGeom>
        </p:spPr>
        <p:txBody>
          <a:bodyPr wrap="none">
            <a:spAutoFit/>
          </a:bodyPr>
          <a:lstStyle/>
          <a:p>
            <a:r>
              <a:rPr lang="en-GB" dirty="0">
                <a:solidFill>
                  <a:srgbClr val="00B050"/>
                </a:solidFill>
                <a:latin typeface="Arial" pitchFamily="34" charset="0"/>
                <a:cs typeface="Arial" pitchFamily="34" charset="0"/>
              </a:rPr>
              <a:t>R</a:t>
            </a:r>
          </a:p>
        </p:txBody>
      </p:sp>
      <p:sp>
        <p:nvSpPr>
          <p:cNvPr id="41" name="Rectangle 40"/>
          <p:cNvSpPr/>
          <p:nvPr/>
        </p:nvSpPr>
        <p:spPr>
          <a:xfrm>
            <a:off x="6624788" y="2469682"/>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E</a:t>
            </a:r>
          </a:p>
        </p:txBody>
      </p:sp>
      <p:sp>
        <p:nvSpPr>
          <p:cNvPr id="42" name="Rectangle 41"/>
          <p:cNvSpPr/>
          <p:nvPr/>
        </p:nvSpPr>
        <p:spPr>
          <a:xfrm>
            <a:off x="6388856" y="2460851"/>
            <a:ext cx="351378" cy="369332"/>
          </a:xfrm>
          <a:prstGeom prst="rect">
            <a:avLst/>
          </a:prstGeom>
        </p:spPr>
        <p:txBody>
          <a:bodyPr wrap="none">
            <a:spAutoFit/>
          </a:bodyPr>
          <a:lstStyle/>
          <a:p>
            <a:r>
              <a:rPr lang="en-GB" dirty="0">
                <a:solidFill>
                  <a:srgbClr val="00B050"/>
                </a:solidFill>
                <a:latin typeface="Arial" pitchFamily="34" charset="0"/>
                <a:cs typeface="Arial" pitchFamily="34" charset="0"/>
              </a:rPr>
              <a:t>R</a:t>
            </a:r>
          </a:p>
        </p:txBody>
      </p:sp>
      <p:sp>
        <p:nvSpPr>
          <p:cNvPr id="43" name="Rectangle 42"/>
          <p:cNvSpPr/>
          <p:nvPr/>
        </p:nvSpPr>
        <p:spPr>
          <a:xfrm>
            <a:off x="6137811" y="2468216"/>
            <a:ext cx="351378" cy="369332"/>
          </a:xfrm>
          <a:prstGeom prst="rect">
            <a:avLst/>
          </a:prstGeom>
        </p:spPr>
        <p:txBody>
          <a:bodyPr wrap="none">
            <a:spAutoFit/>
          </a:bodyPr>
          <a:lstStyle/>
          <a:p>
            <a:r>
              <a:rPr lang="en-GB" dirty="0">
                <a:solidFill>
                  <a:srgbClr val="00B050"/>
                </a:solidFill>
                <a:latin typeface="Arial" pitchFamily="34" charset="0"/>
                <a:cs typeface="Arial" pitchFamily="34" charset="0"/>
              </a:rPr>
              <a:t>U</a:t>
            </a:r>
          </a:p>
        </p:txBody>
      </p:sp>
      <p:sp>
        <p:nvSpPr>
          <p:cNvPr id="44" name="Rectangle 43"/>
          <p:cNvSpPr/>
          <p:nvPr/>
        </p:nvSpPr>
        <p:spPr>
          <a:xfrm>
            <a:off x="5907574" y="2466750"/>
            <a:ext cx="325730" cy="369332"/>
          </a:xfrm>
          <a:prstGeom prst="rect">
            <a:avLst/>
          </a:prstGeom>
        </p:spPr>
        <p:txBody>
          <a:bodyPr wrap="none">
            <a:spAutoFit/>
          </a:bodyPr>
          <a:lstStyle/>
          <a:p>
            <a:r>
              <a:rPr lang="en-GB" dirty="0">
                <a:solidFill>
                  <a:srgbClr val="00B050"/>
                </a:solidFill>
                <a:latin typeface="Arial" pitchFamily="34" charset="0"/>
                <a:cs typeface="Arial" pitchFamily="34" charset="0"/>
              </a:rPr>
              <a:t>T</a:t>
            </a:r>
          </a:p>
        </p:txBody>
      </p:sp>
      <p:sp>
        <p:nvSpPr>
          <p:cNvPr id="45" name="Rectangle 44"/>
          <p:cNvSpPr/>
          <p:nvPr/>
        </p:nvSpPr>
        <p:spPr>
          <a:xfrm>
            <a:off x="5663479" y="2474613"/>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A</a:t>
            </a:r>
          </a:p>
        </p:txBody>
      </p:sp>
      <p:sp>
        <p:nvSpPr>
          <p:cNvPr id="46" name="Rectangle 45"/>
          <p:cNvSpPr/>
          <p:nvPr/>
        </p:nvSpPr>
        <p:spPr>
          <a:xfrm>
            <a:off x="5404867" y="2470149"/>
            <a:ext cx="351378" cy="369332"/>
          </a:xfrm>
          <a:prstGeom prst="rect">
            <a:avLst/>
          </a:prstGeom>
        </p:spPr>
        <p:txBody>
          <a:bodyPr wrap="none">
            <a:spAutoFit/>
          </a:bodyPr>
          <a:lstStyle/>
          <a:p>
            <a:r>
              <a:rPr lang="en-GB" dirty="0">
                <a:solidFill>
                  <a:srgbClr val="00B050"/>
                </a:solidFill>
                <a:latin typeface="Arial" pitchFamily="34" charset="0"/>
                <a:cs typeface="Arial" pitchFamily="34" charset="0"/>
              </a:rPr>
              <a:t>N</a:t>
            </a:r>
          </a:p>
        </p:txBody>
      </p:sp>
      <p:sp>
        <p:nvSpPr>
          <p:cNvPr id="47" name="Rectangle 46"/>
          <p:cNvSpPr/>
          <p:nvPr/>
        </p:nvSpPr>
        <p:spPr>
          <a:xfrm>
            <a:off x="7596335" y="2459414"/>
            <a:ext cx="338554" cy="369332"/>
          </a:xfrm>
          <a:prstGeom prst="rect">
            <a:avLst/>
          </a:prstGeom>
        </p:spPr>
        <p:txBody>
          <a:bodyPr wrap="none">
            <a:spAutoFit/>
          </a:bodyPr>
          <a:lstStyle/>
          <a:p>
            <a:r>
              <a:rPr lang="en-GB" dirty="0">
                <a:solidFill>
                  <a:srgbClr val="00B050"/>
                </a:solidFill>
                <a:latin typeface="Arial" pitchFamily="34" charset="0"/>
                <a:cs typeface="Arial" pitchFamily="34" charset="0"/>
              </a:rPr>
              <a:t>S</a:t>
            </a:r>
          </a:p>
        </p:txBody>
      </p:sp>
      <p:sp>
        <p:nvSpPr>
          <p:cNvPr id="48" name="Rectangle 47"/>
          <p:cNvSpPr/>
          <p:nvPr/>
        </p:nvSpPr>
        <p:spPr>
          <a:xfrm>
            <a:off x="7528797" y="4484569"/>
            <a:ext cx="338554" cy="369332"/>
          </a:xfrm>
          <a:prstGeom prst="rect">
            <a:avLst/>
          </a:prstGeom>
        </p:spPr>
        <p:txBody>
          <a:bodyPr wrap="none">
            <a:spAutoFit/>
          </a:bodyPr>
          <a:lstStyle/>
          <a:p>
            <a:r>
              <a:rPr lang="en-GB" dirty="0">
                <a:solidFill>
                  <a:srgbClr val="C00000"/>
                </a:solidFill>
                <a:latin typeface="Arial" pitchFamily="34" charset="0"/>
                <a:cs typeface="Arial" pitchFamily="34" charset="0"/>
              </a:rPr>
              <a:t>Y</a:t>
            </a:r>
          </a:p>
        </p:txBody>
      </p:sp>
      <p:sp>
        <p:nvSpPr>
          <p:cNvPr id="49" name="Rectangle 48"/>
          <p:cNvSpPr/>
          <p:nvPr/>
        </p:nvSpPr>
        <p:spPr>
          <a:xfrm>
            <a:off x="5823469" y="3548404"/>
            <a:ext cx="338554" cy="369332"/>
          </a:xfrm>
          <a:prstGeom prst="rect">
            <a:avLst/>
          </a:prstGeom>
        </p:spPr>
        <p:txBody>
          <a:bodyPr wrap="none">
            <a:spAutoFit/>
          </a:bodyPr>
          <a:lstStyle/>
          <a:p>
            <a:r>
              <a:rPr lang="en-GB" dirty="0">
                <a:solidFill>
                  <a:schemeClr val="accent6">
                    <a:lumMod val="75000"/>
                  </a:schemeClr>
                </a:solidFill>
                <a:latin typeface="Arial" pitchFamily="34" charset="0"/>
                <a:cs typeface="Arial" pitchFamily="34" charset="0"/>
              </a:rPr>
              <a:t>A</a:t>
            </a:r>
          </a:p>
        </p:txBody>
      </p:sp>
      <p:sp>
        <p:nvSpPr>
          <p:cNvPr id="50" name="Rectangle 49"/>
          <p:cNvSpPr/>
          <p:nvPr/>
        </p:nvSpPr>
        <p:spPr>
          <a:xfrm>
            <a:off x="6041510" y="3541040"/>
            <a:ext cx="338554" cy="369332"/>
          </a:xfrm>
          <a:prstGeom prst="rect">
            <a:avLst/>
          </a:prstGeom>
        </p:spPr>
        <p:txBody>
          <a:bodyPr wrap="none">
            <a:spAutoFit/>
          </a:bodyPr>
          <a:lstStyle/>
          <a:p>
            <a:r>
              <a:rPr lang="en-GB" dirty="0">
                <a:solidFill>
                  <a:schemeClr val="accent6">
                    <a:lumMod val="75000"/>
                  </a:schemeClr>
                </a:solidFill>
                <a:latin typeface="Arial" pitchFamily="34" charset="0"/>
                <a:cs typeface="Arial" pitchFamily="34" charset="0"/>
              </a:rPr>
              <a:t>P</a:t>
            </a:r>
          </a:p>
        </p:txBody>
      </p:sp>
      <p:sp>
        <p:nvSpPr>
          <p:cNvPr id="51" name="Rectangle 50"/>
          <p:cNvSpPr/>
          <p:nvPr/>
        </p:nvSpPr>
        <p:spPr>
          <a:xfrm>
            <a:off x="5368329" y="4492810"/>
            <a:ext cx="288738" cy="369332"/>
          </a:xfrm>
          <a:prstGeom prst="rect">
            <a:avLst/>
          </a:prstGeom>
        </p:spPr>
        <p:txBody>
          <a:bodyPr wrap="square">
            <a:spAutoFit/>
          </a:bodyPr>
          <a:lstStyle/>
          <a:p>
            <a:r>
              <a:rPr lang="en-GB" dirty="0">
                <a:solidFill>
                  <a:srgbClr val="C00000"/>
                </a:solidFill>
                <a:latin typeface="Arial" pitchFamily="34" charset="0"/>
                <a:cs typeface="Arial" pitchFamily="34" charset="0"/>
              </a:rPr>
              <a:t>B</a:t>
            </a:r>
          </a:p>
        </p:txBody>
      </p:sp>
      <p:sp>
        <p:nvSpPr>
          <p:cNvPr id="52" name="Rectangle 51"/>
          <p:cNvSpPr/>
          <p:nvPr/>
        </p:nvSpPr>
        <p:spPr>
          <a:xfrm>
            <a:off x="5691543" y="4492810"/>
            <a:ext cx="364202" cy="369332"/>
          </a:xfrm>
          <a:prstGeom prst="rect">
            <a:avLst/>
          </a:prstGeom>
        </p:spPr>
        <p:txBody>
          <a:bodyPr wrap="none">
            <a:spAutoFit/>
          </a:bodyPr>
          <a:lstStyle/>
          <a:p>
            <a:r>
              <a:rPr lang="en-GB" dirty="0">
                <a:solidFill>
                  <a:srgbClr val="C00000"/>
                </a:solidFill>
                <a:latin typeface="Arial" pitchFamily="34" charset="0"/>
                <a:cs typeface="Arial" pitchFamily="34" charset="0"/>
              </a:rPr>
              <a:t>O</a:t>
            </a:r>
          </a:p>
        </p:txBody>
      </p:sp>
      <p:sp>
        <p:nvSpPr>
          <p:cNvPr id="53" name="Rectangle 52"/>
          <p:cNvSpPr/>
          <p:nvPr/>
        </p:nvSpPr>
        <p:spPr>
          <a:xfrm>
            <a:off x="5565672" y="4492810"/>
            <a:ext cx="195613" cy="369332"/>
          </a:xfrm>
          <a:prstGeom prst="rect">
            <a:avLst/>
          </a:prstGeom>
        </p:spPr>
        <p:txBody>
          <a:bodyPr wrap="square">
            <a:spAutoFit/>
          </a:bodyPr>
          <a:lstStyle/>
          <a:p>
            <a:r>
              <a:rPr lang="en-GB" dirty="0">
                <a:solidFill>
                  <a:srgbClr val="C00000"/>
                </a:solidFill>
                <a:latin typeface="Arial" pitchFamily="34" charset="0"/>
                <a:cs typeface="Arial" pitchFamily="34" charset="0"/>
              </a:rPr>
              <a:t>I</a:t>
            </a:r>
          </a:p>
        </p:txBody>
      </p:sp>
      <p:sp>
        <p:nvSpPr>
          <p:cNvPr id="54" name="Rectangle 53"/>
          <p:cNvSpPr/>
          <p:nvPr/>
        </p:nvSpPr>
        <p:spPr>
          <a:xfrm>
            <a:off x="5938063" y="4492810"/>
            <a:ext cx="351378" cy="369332"/>
          </a:xfrm>
          <a:prstGeom prst="rect">
            <a:avLst/>
          </a:prstGeom>
        </p:spPr>
        <p:txBody>
          <a:bodyPr wrap="none">
            <a:spAutoFit/>
          </a:bodyPr>
          <a:lstStyle/>
          <a:p>
            <a:r>
              <a:rPr lang="en-GB" dirty="0">
                <a:solidFill>
                  <a:srgbClr val="C00000"/>
                </a:solidFill>
                <a:latin typeface="Arial" pitchFamily="34" charset="0"/>
                <a:cs typeface="Arial" pitchFamily="34" charset="0"/>
              </a:rPr>
              <a:t>D</a:t>
            </a:r>
          </a:p>
        </p:txBody>
      </p:sp>
      <p:sp>
        <p:nvSpPr>
          <p:cNvPr id="55" name="Rectangle 54"/>
          <p:cNvSpPr/>
          <p:nvPr/>
        </p:nvSpPr>
        <p:spPr>
          <a:xfrm>
            <a:off x="6256445" y="3552606"/>
            <a:ext cx="325730" cy="369332"/>
          </a:xfrm>
          <a:prstGeom prst="rect">
            <a:avLst/>
          </a:prstGeom>
        </p:spPr>
        <p:txBody>
          <a:bodyPr wrap="none">
            <a:spAutoFit/>
          </a:bodyPr>
          <a:lstStyle/>
          <a:p>
            <a:r>
              <a:rPr lang="en-GB" dirty="0">
                <a:solidFill>
                  <a:schemeClr val="accent6">
                    <a:lumMod val="75000"/>
                  </a:schemeClr>
                </a:solidFill>
                <a:latin typeface="Arial" pitchFamily="34" charset="0"/>
                <a:cs typeface="Arial" pitchFamily="34" charset="0"/>
              </a:rPr>
              <a:t>T</a:t>
            </a:r>
          </a:p>
        </p:txBody>
      </p:sp>
      <p:sp>
        <p:nvSpPr>
          <p:cNvPr id="56" name="Rectangle 55"/>
          <p:cNvSpPr/>
          <p:nvPr/>
        </p:nvSpPr>
        <p:spPr>
          <a:xfrm>
            <a:off x="7305585" y="4484569"/>
            <a:ext cx="325730" cy="369332"/>
          </a:xfrm>
          <a:prstGeom prst="rect">
            <a:avLst/>
          </a:prstGeom>
        </p:spPr>
        <p:txBody>
          <a:bodyPr wrap="none">
            <a:spAutoFit/>
          </a:bodyPr>
          <a:lstStyle/>
          <a:p>
            <a:r>
              <a:rPr lang="en-GB" dirty="0">
                <a:solidFill>
                  <a:srgbClr val="C00000"/>
                </a:solidFill>
                <a:latin typeface="Arial" pitchFamily="34" charset="0"/>
                <a:cs typeface="Arial" pitchFamily="34" charset="0"/>
              </a:rPr>
              <a:t>T</a:t>
            </a:r>
          </a:p>
        </p:txBody>
      </p:sp>
      <p:sp>
        <p:nvSpPr>
          <p:cNvPr id="57" name="Rectangle 56"/>
          <p:cNvSpPr/>
          <p:nvPr/>
        </p:nvSpPr>
        <p:spPr>
          <a:xfrm>
            <a:off x="6167739" y="4492810"/>
            <a:ext cx="248786" cy="369332"/>
          </a:xfrm>
          <a:prstGeom prst="rect">
            <a:avLst/>
          </a:prstGeom>
        </p:spPr>
        <p:txBody>
          <a:bodyPr wrap="none">
            <a:spAutoFit/>
          </a:bodyPr>
          <a:lstStyle/>
          <a:p>
            <a:r>
              <a:rPr lang="en-GB" dirty="0">
                <a:solidFill>
                  <a:srgbClr val="C00000"/>
                </a:solidFill>
                <a:latin typeface="Arial" pitchFamily="34" charset="0"/>
                <a:cs typeface="Arial" pitchFamily="34" charset="0"/>
              </a:rPr>
              <a:t>I</a:t>
            </a:r>
          </a:p>
        </p:txBody>
      </p:sp>
      <p:sp>
        <p:nvSpPr>
          <p:cNvPr id="58" name="Rectangle 57"/>
          <p:cNvSpPr/>
          <p:nvPr/>
        </p:nvSpPr>
        <p:spPr>
          <a:xfrm>
            <a:off x="6498819" y="4492810"/>
            <a:ext cx="338554" cy="369332"/>
          </a:xfrm>
          <a:prstGeom prst="rect">
            <a:avLst/>
          </a:prstGeom>
        </p:spPr>
        <p:txBody>
          <a:bodyPr wrap="none">
            <a:spAutoFit/>
          </a:bodyPr>
          <a:lstStyle/>
          <a:p>
            <a:r>
              <a:rPr lang="en-GB" dirty="0">
                <a:solidFill>
                  <a:srgbClr val="C00000"/>
                </a:solidFill>
                <a:latin typeface="Arial" pitchFamily="34" charset="0"/>
                <a:cs typeface="Arial" pitchFamily="34" charset="0"/>
              </a:rPr>
              <a:t>E</a:t>
            </a:r>
          </a:p>
        </p:txBody>
      </p:sp>
      <p:sp>
        <p:nvSpPr>
          <p:cNvPr id="59" name="Rectangle 58"/>
          <p:cNvSpPr/>
          <p:nvPr/>
        </p:nvSpPr>
        <p:spPr>
          <a:xfrm>
            <a:off x="6728645" y="4492810"/>
            <a:ext cx="351378" cy="369332"/>
          </a:xfrm>
          <a:prstGeom prst="rect">
            <a:avLst/>
          </a:prstGeom>
        </p:spPr>
        <p:txBody>
          <a:bodyPr wrap="none">
            <a:spAutoFit/>
          </a:bodyPr>
          <a:lstStyle/>
          <a:p>
            <a:r>
              <a:rPr lang="en-GB" dirty="0">
                <a:solidFill>
                  <a:srgbClr val="C00000"/>
                </a:solidFill>
                <a:latin typeface="Arial" pitchFamily="34" charset="0"/>
                <a:cs typeface="Arial" pitchFamily="34" charset="0"/>
              </a:rPr>
              <a:t>R</a:t>
            </a:r>
          </a:p>
        </p:txBody>
      </p:sp>
      <p:sp>
        <p:nvSpPr>
          <p:cNvPr id="60" name="Rectangle 59"/>
          <p:cNvSpPr/>
          <p:nvPr/>
        </p:nvSpPr>
        <p:spPr>
          <a:xfrm>
            <a:off x="6956930" y="4492810"/>
            <a:ext cx="338554" cy="369332"/>
          </a:xfrm>
          <a:prstGeom prst="rect">
            <a:avLst/>
          </a:prstGeom>
        </p:spPr>
        <p:txBody>
          <a:bodyPr wrap="none">
            <a:spAutoFit/>
          </a:bodyPr>
          <a:lstStyle/>
          <a:p>
            <a:r>
              <a:rPr lang="en-GB" dirty="0">
                <a:solidFill>
                  <a:srgbClr val="C00000"/>
                </a:solidFill>
                <a:latin typeface="Arial" pitchFamily="34" charset="0"/>
                <a:cs typeface="Arial" pitchFamily="34" charset="0"/>
              </a:rPr>
              <a:t>S</a:t>
            </a:r>
          </a:p>
        </p:txBody>
      </p:sp>
      <p:sp>
        <p:nvSpPr>
          <p:cNvPr id="61" name="Rectangle 60"/>
          <p:cNvSpPr/>
          <p:nvPr/>
        </p:nvSpPr>
        <p:spPr>
          <a:xfrm>
            <a:off x="7177240" y="4492810"/>
            <a:ext cx="248786" cy="369332"/>
          </a:xfrm>
          <a:prstGeom prst="rect">
            <a:avLst/>
          </a:prstGeom>
        </p:spPr>
        <p:txBody>
          <a:bodyPr wrap="none">
            <a:spAutoFit/>
          </a:bodyPr>
          <a:lstStyle/>
          <a:p>
            <a:r>
              <a:rPr lang="en-GB" dirty="0">
                <a:solidFill>
                  <a:srgbClr val="C00000"/>
                </a:solidFill>
                <a:latin typeface="Arial" pitchFamily="34" charset="0"/>
                <a:cs typeface="Arial" pitchFamily="34" charset="0"/>
              </a:rPr>
              <a:t>I</a:t>
            </a:r>
          </a:p>
        </p:txBody>
      </p:sp>
      <p:sp>
        <p:nvSpPr>
          <p:cNvPr id="62" name="Rectangle 61"/>
          <p:cNvSpPr/>
          <p:nvPr/>
        </p:nvSpPr>
        <p:spPr>
          <a:xfrm>
            <a:off x="6282921" y="4492810"/>
            <a:ext cx="338554" cy="369332"/>
          </a:xfrm>
          <a:prstGeom prst="rect">
            <a:avLst/>
          </a:prstGeom>
        </p:spPr>
        <p:txBody>
          <a:bodyPr wrap="none">
            <a:spAutoFit/>
          </a:bodyPr>
          <a:lstStyle/>
          <a:p>
            <a:r>
              <a:rPr lang="en-GB" dirty="0">
                <a:solidFill>
                  <a:srgbClr val="C00000"/>
                </a:solidFill>
                <a:latin typeface="Arial" pitchFamily="34" charset="0"/>
                <a:cs typeface="Arial" pitchFamily="34" charset="0"/>
              </a:rPr>
              <a:t>V</a:t>
            </a:r>
          </a:p>
        </p:txBody>
      </p:sp>
      <p:sp>
        <p:nvSpPr>
          <p:cNvPr id="63" name="Rectangle 62"/>
          <p:cNvSpPr/>
          <p:nvPr/>
        </p:nvSpPr>
        <p:spPr>
          <a:xfrm>
            <a:off x="5580556" y="3541040"/>
            <a:ext cx="351378" cy="369332"/>
          </a:xfrm>
          <a:prstGeom prst="rect">
            <a:avLst/>
          </a:prstGeom>
        </p:spPr>
        <p:txBody>
          <a:bodyPr wrap="none">
            <a:spAutoFit/>
          </a:bodyPr>
          <a:lstStyle/>
          <a:p>
            <a:r>
              <a:rPr lang="en-GB" dirty="0">
                <a:solidFill>
                  <a:schemeClr val="accent6">
                    <a:lumMod val="75000"/>
                  </a:schemeClr>
                </a:solidFill>
                <a:latin typeface="Arial" pitchFamily="34" charset="0"/>
                <a:cs typeface="Arial" pitchFamily="34" charset="0"/>
              </a:rPr>
              <a:t>D</a:t>
            </a:r>
          </a:p>
        </p:txBody>
      </p:sp>
      <p:sp>
        <p:nvSpPr>
          <p:cNvPr id="64" name="Rectangle 63"/>
          <p:cNvSpPr/>
          <p:nvPr/>
        </p:nvSpPr>
        <p:spPr>
          <a:xfrm>
            <a:off x="5347381" y="5225559"/>
            <a:ext cx="402674"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W</a:t>
            </a:r>
          </a:p>
        </p:txBody>
      </p:sp>
      <p:sp>
        <p:nvSpPr>
          <p:cNvPr id="65" name="Rectangle 64"/>
          <p:cNvSpPr/>
          <p:nvPr/>
        </p:nvSpPr>
        <p:spPr>
          <a:xfrm>
            <a:off x="5654192" y="5218548"/>
            <a:ext cx="338554"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A</a:t>
            </a:r>
          </a:p>
        </p:txBody>
      </p:sp>
      <p:sp>
        <p:nvSpPr>
          <p:cNvPr id="66" name="Rectangle 65"/>
          <p:cNvSpPr/>
          <p:nvPr/>
        </p:nvSpPr>
        <p:spPr>
          <a:xfrm>
            <a:off x="5878264" y="5225559"/>
            <a:ext cx="351378"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R</a:t>
            </a:r>
          </a:p>
        </p:txBody>
      </p:sp>
      <p:sp>
        <p:nvSpPr>
          <p:cNvPr id="67" name="Rectangle 66"/>
          <p:cNvSpPr/>
          <p:nvPr/>
        </p:nvSpPr>
        <p:spPr>
          <a:xfrm>
            <a:off x="6107232" y="5218548"/>
            <a:ext cx="351378"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D</a:t>
            </a:r>
          </a:p>
        </p:txBody>
      </p:sp>
      <p:sp>
        <p:nvSpPr>
          <p:cNvPr id="68" name="Rectangle 67"/>
          <p:cNvSpPr/>
          <p:nvPr/>
        </p:nvSpPr>
        <p:spPr>
          <a:xfrm>
            <a:off x="6354803" y="5225559"/>
            <a:ext cx="338554"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E</a:t>
            </a:r>
          </a:p>
        </p:txBody>
      </p:sp>
      <p:sp>
        <p:nvSpPr>
          <p:cNvPr id="69" name="Rectangle 68"/>
          <p:cNvSpPr/>
          <p:nvPr/>
        </p:nvSpPr>
        <p:spPr>
          <a:xfrm>
            <a:off x="6582175" y="5234618"/>
            <a:ext cx="351378" cy="369332"/>
          </a:xfrm>
          <a:prstGeom prst="rect">
            <a:avLst/>
          </a:prstGeom>
        </p:spPr>
        <p:txBody>
          <a:bodyPr wrap="none">
            <a:spAutoFit/>
          </a:bodyPr>
          <a:lstStyle/>
          <a:p>
            <a:r>
              <a:rPr lang="en-GB" dirty="0">
                <a:solidFill>
                  <a:schemeClr val="tx2">
                    <a:lumMod val="50000"/>
                  </a:schemeClr>
                </a:solidFill>
                <a:latin typeface="Arial" pitchFamily="34" charset="0"/>
                <a:cs typeface="Arial" pitchFamily="34" charset="0"/>
              </a:rPr>
              <a:t>N</a:t>
            </a:r>
          </a:p>
        </p:txBody>
      </p:sp>
      <p:sp>
        <p:nvSpPr>
          <p:cNvPr id="70" name="TextBox 69"/>
          <p:cNvSpPr txBox="1"/>
          <p:nvPr/>
        </p:nvSpPr>
        <p:spPr>
          <a:xfrm>
            <a:off x="266695" y="1901470"/>
            <a:ext cx="4032448" cy="369332"/>
          </a:xfrm>
          <a:prstGeom prst="rect">
            <a:avLst/>
          </a:prstGeom>
          <a:noFill/>
        </p:spPr>
        <p:txBody>
          <a:bodyPr wrap="square" rtlCol="0">
            <a:spAutoFit/>
          </a:bodyPr>
          <a:lstStyle/>
          <a:p>
            <a:r>
              <a:rPr lang="en-GB" i="1" dirty="0">
                <a:solidFill>
                  <a:srgbClr val="7030A0"/>
                </a:solidFill>
                <a:latin typeface="Arial" pitchFamily="34" charset="0"/>
                <a:cs typeface="Arial" pitchFamily="34" charset="0"/>
              </a:rPr>
              <a:t>2) An exact type of animal</a:t>
            </a:r>
          </a:p>
        </p:txBody>
      </p:sp>
      <p:sp>
        <p:nvSpPr>
          <p:cNvPr id="72" name="TextBox 71"/>
          <p:cNvSpPr txBox="1"/>
          <p:nvPr/>
        </p:nvSpPr>
        <p:spPr>
          <a:xfrm>
            <a:off x="266695" y="2424882"/>
            <a:ext cx="3823853" cy="646331"/>
          </a:xfrm>
          <a:prstGeom prst="rect">
            <a:avLst/>
          </a:prstGeom>
          <a:noFill/>
        </p:spPr>
        <p:txBody>
          <a:bodyPr wrap="square" rtlCol="0">
            <a:spAutoFit/>
          </a:bodyPr>
          <a:lstStyle/>
          <a:p>
            <a:r>
              <a:rPr lang="en-GB" i="1" dirty="0">
                <a:solidFill>
                  <a:srgbClr val="00B050"/>
                </a:solidFill>
                <a:latin typeface="Arial" pitchFamily="34" charset="0"/>
                <a:cs typeface="Arial" pitchFamily="34" charset="0"/>
              </a:rPr>
              <a:t>3) An area which is protected for wildlife</a:t>
            </a:r>
          </a:p>
        </p:txBody>
      </p:sp>
      <p:sp>
        <p:nvSpPr>
          <p:cNvPr id="73" name="TextBox 72"/>
          <p:cNvSpPr txBox="1"/>
          <p:nvPr/>
        </p:nvSpPr>
        <p:spPr>
          <a:xfrm>
            <a:off x="266695" y="3266949"/>
            <a:ext cx="4322505" cy="923330"/>
          </a:xfrm>
          <a:prstGeom prst="rect">
            <a:avLst/>
          </a:prstGeom>
          <a:noFill/>
        </p:spPr>
        <p:txBody>
          <a:bodyPr wrap="square" rtlCol="0">
            <a:spAutoFit/>
          </a:bodyPr>
          <a:lstStyle/>
          <a:p>
            <a:r>
              <a:rPr lang="en-GB" i="1" dirty="0">
                <a:solidFill>
                  <a:schemeClr val="accent6">
                    <a:lumMod val="75000"/>
                  </a:schemeClr>
                </a:solidFill>
                <a:latin typeface="Arial" pitchFamily="34" charset="0"/>
                <a:cs typeface="Arial" pitchFamily="34" charset="0"/>
              </a:rPr>
              <a:t>4) Something plants and animals do over time so that they can live in their habitat</a:t>
            </a:r>
            <a:endParaRPr lang="en-GB" dirty="0"/>
          </a:p>
        </p:txBody>
      </p:sp>
      <p:sp>
        <p:nvSpPr>
          <p:cNvPr id="74" name="TextBox 73"/>
          <p:cNvSpPr txBox="1"/>
          <p:nvPr/>
        </p:nvSpPr>
        <p:spPr>
          <a:xfrm>
            <a:off x="259317" y="4437112"/>
            <a:ext cx="3959808" cy="646331"/>
          </a:xfrm>
          <a:prstGeom prst="rect">
            <a:avLst/>
          </a:prstGeom>
          <a:noFill/>
        </p:spPr>
        <p:txBody>
          <a:bodyPr wrap="square" rtlCol="0">
            <a:spAutoFit/>
          </a:bodyPr>
          <a:lstStyle/>
          <a:p>
            <a:r>
              <a:rPr lang="en-GB" i="1" dirty="0">
                <a:solidFill>
                  <a:srgbClr val="C00000"/>
                </a:solidFill>
                <a:latin typeface="Arial" pitchFamily="34" charset="0"/>
                <a:cs typeface="Arial" pitchFamily="34" charset="0"/>
              </a:rPr>
              <a:t>5) The number of </a:t>
            </a:r>
            <a:r>
              <a:rPr lang="en-GB" b="1" i="1" u="sng" dirty="0">
                <a:solidFill>
                  <a:srgbClr val="C00000"/>
                </a:solidFill>
                <a:latin typeface="Arial" pitchFamily="34" charset="0"/>
                <a:cs typeface="Arial" pitchFamily="34" charset="0"/>
              </a:rPr>
              <a:t>different</a:t>
            </a:r>
            <a:r>
              <a:rPr lang="en-GB" i="1" dirty="0">
                <a:solidFill>
                  <a:srgbClr val="C00000"/>
                </a:solidFill>
                <a:latin typeface="Arial" pitchFamily="34" charset="0"/>
                <a:cs typeface="Arial" pitchFamily="34" charset="0"/>
              </a:rPr>
              <a:t> plant and animal species in an area</a:t>
            </a:r>
            <a:endParaRPr lang="en-GB" dirty="0"/>
          </a:p>
        </p:txBody>
      </p:sp>
      <p:sp>
        <p:nvSpPr>
          <p:cNvPr id="75" name="TextBox 74"/>
          <p:cNvSpPr txBox="1"/>
          <p:nvPr/>
        </p:nvSpPr>
        <p:spPr>
          <a:xfrm>
            <a:off x="250004" y="5203129"/>
            <a:ext cx="3959808" cy="646331"/>
          </a:xfrm>
          <a:prstGeom prst="rect">
            <a:avLst/>
          </a:prstGeom>
          <a:noFill/>
        </p:spPr>
        <p:txBody>
          <a:bodyPr wrap="square" rtlCol="0">
            <a:spAutoFit/>
          </a:bodyPr>
          <a:lstStyle/>
          <a:p>
            <a:r>
              <a:rPr lang="en-GB" i="1" dirty="0">
                <a:solidFill>
                  <a:schemeClr val="tx2">
                    <a:lumMod val="50000"/>
                  </a:schemeClr>
                </a:solidFill>
                <a:latin typeface="Arial" pitchFamily="34" charset="0"/>
                <a:cs typeface="Arial" pitchFamily="34" charset="0"/>
              </a:rPr>
              <a:t>6) A person who looks after a nature reserve</a:t>
            </a:r>
          </a:p>
        </p:txBody>
      </p:sp>
      <p:pic>
        <p:nvPicPr>
          <p:cNvPr id="71" name="Picture 70">
            <a:extLst>
              <a:ext uri="{FF2B5EF4-FFF2-40B4-BE49-F238E27FC236}">
                <a16:creationId xmlns:a16="http://schemas.microsoft.com/office/drawing/2014/main" id="{41D54503-7EF2-4DD2-ABD6-6A0B583BE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35676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fade">
                                      <p:cBhvr>
                                        <p:cTn id="87" dur="500"/>
                                        <p:tgtEl>
                                          <p:spTgt spid="7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500"/>
                                        <p:tgtEl>
                                          <p:spTgt spid="4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7"/>
                                        </p:tgtEl>
                                        <p:attrNameLst>
                                          <p:attrName>style.visibility</p:attrName>
                                        </p:attrNameLst>
                                      </p:cBhvr>
                                      <p:to>
                                        <p:strVal val="visible"/>
                                      </p:to>
                                    </p:set>
                                    <p:animEffect transition="in" filter="fade">
                                      <p:cBhvr>
                                        <p:cTn id="132" dur="500"/>
                                        <p:tgtEl>
                                          <p:spTgt spid="3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34"/>
                                        </p:tgtEl>
                                        <p:attrNameLst>
                                          <p:attrName>style.visibility</p:attrName>
                                        </p:attrNameLst>
                                      </p:cBhvr>
                                      <p:to>
                                        <p:strVal val="visible"/>
                                      </p:to>
                                    </p:set>
                                    <p:animEffect transition="in" filter="fade">
                                      <p:cBhvr>
                                        <p:cTn id="137" dur="500"/>
                                        <p:tgtEl>
                                          <p:spTgt spid="34"/>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5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fade">
                                      <p:cBhvr>
                                        <p:cTn id="147" dur="500"/>
                                        <p:tgtEl>
                                          <p:spTgt spid="38"/>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41"/>
                                        </p:tgtEl>
                                        <p:attrNameLst>
                                          <p:attrName>style.visibility</p:attrName>
                                        </p:attrNameLst>
                                      </p:cBhvr>
                                      <p:to>
                                        <p:strVal val="visible"/>
                                      </p:to>
                                    </p:set>
                                    <p:animEffect transition="in" filter="fade">
                                      <p:cBhvr>
                                        <p:cTn id="152" dur="500"/>
                                        <p:tgtEl>
                                          <p:spTgt spid="41"/>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35"/>
                                        </p:tgtEl>
                                        <p:attrNameLst>
                                          <p:attrName>style.visibility</p:attrName>
                                        </p:attrNameLst>
                                      </p:cBhvr>
                                      <p:to>
                                        <p:strVal val="visible"/>
                                      </p:to>
                                    </p:set>
                                    <p:animEffect transition="in" filter="fade">
                                      <p:cBhvr>
                                        <p:cTn id="162" dur="500"/>
                                        <p:tgtEl>
                                          <p:spTgt spid="35"/>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55"/>
                                        </p:tgtEl>
                                        <p:attrNameLst>
                                          <p:attrName>style.visibility</p:attrName>
                                        </p:attrNameLst>
                                      </p:cBhvr>
                                      <p:to>
                                        <p:strVal val="visible"/>
                                      </p:to>
                                    </p:set>
                                    <p:animEffect transition="in" filter="fade">
                                      <p:cBhvr>
                                        <p:cTn id="167" dur="500"/>
                                        <p:tgtEl>
                                          <p:spTgt spid="5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63"/>
                                        </p:tgtEl>
                                        <p:attrNameLst>
                                          <p:attrName>style.visibility</p:attrName>
                                        </p:attrNameLst>
                                      </p:cBhvr>
                                      <p:to>
                                        <p:strVal val="visible"/>
                                      </p:to>
                                    </p:set>
                                    <p:animEffect transition="in" filter="fade">
                                      <p:cBhvr>
                                        <p:cTn id="172" dur="500"/>
                                        <p:tgtEl>
                                          <p:spTgt spid="63"/>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50"/>
                                        </p:tgtEl>
                                        <p:attrNameLst>
                                          <p:attrName>style.visibility</p:attrName>
                                        </p:attrNameLst>
                                      </p:cBhvr>
                                      <p:to>
                                        <p:strVal val="visible"/>
                                      </p:to>
                                    </p:set>
                                    <p:animEffect transition="in" filter="fade">
                                      <p:cBhvr>
                                        <p:cTn id="177" dur="500"/>
                                        <p:tgtEl>
                                          <p:spTgt spid="50"/>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49"/>
                                        </p:tgtEl>
                                        <p:attrNameLst>
                                          <p:attrName>style.visibility</p:attrName>
                                        </p:attrNameLst>
                                      </p:cBhvr>
                                      <p:to>
                                        <p:strVal val="visible"/>
                                      </p:to>
                                    </p:set>
                                    <p:animEffect transition="in" filter="fade">
                                      <p:cBhvr>
                                        <p:cTn id="182" dur="500"/>
                                        <p:tgtEl>
                                          <p:spTgt spid="49"/>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4"/>
                                        </p:tgtEl>
                                        <p:attrNameLst>
                                          <p:attrName>style.visibility</p:attrName>
                                        </p:attrNameLst>
                                      </p:cBhvr>
                                      <p:to>
                                        <p:strVal val="visible"/>
                                      </p:to>
                                    </p:set>
                                    <p:animEffect transition="in" filter="fade">
                                      <p:cBhvr>
                                        <p:cTn id="187" dur="500"/>
                                        <p:tgtEl>
                                          <p:spTgt spid="74"/>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51"/>
                                        </p:tgtEl>
                                        <p:attrNameLst>
                                          <p:attrName>style.visibility</p:attrName>
                                        </p:attrNameLst>
                                      </p:cBhvr>
                                      <p:to>
                                        <p:strVal val="visible"/>
                                      </p:to>
                                    </p:set>
                                    <p:animEffect transition="in" filter="fade">
                                      <p:cBhvr>
                                        <p:cTn id="192" dur="500"/>
                                        <p:tgtEl>
                                          <p:spTgt spid="51"/>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53"/>
                                        </p:tgtEl>
                                        <p:attrNameLst>
                                          <p:attrName>style.visibility</p:attrName>
                                        </p:attrNameLst>
                                      </p:cBhvr>
                                      <p:to>
                                        <p:strVal val="visible"/>
                                      </p:to>
                                    </p:set>
                                    <p:animEffect transition="in" filter="fade">
                                      <p:cBhvr>
                                        <p:cTn id="197" dur="500"/>
                                        <p:tgtEl>
                                          <p:spTgt spid="5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54"/>
                                        </p:tgtEl>
                                        <p:attrNameLst>
                                          <p:attrName>style.visibility</p:attrName>
                                        </p:attrNameLst>
                                      </p:cBhvr>
                                      <p:to>
                                        <p:strVal val="visible"/>
                                      </p:to>
                                    </p:set>
                                    <p:animEffect transition="in" filter="fade">
                                      <p:cBhvr>
                                        <p:cTn id="207" dur="500"/>
                                        <p:tgtEl>
                                          <p:spTgt spid="54"/>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57"/>
                                        </p:tgtEl>
                                        <p:attrNameLst>
                                          <p:attrName>style.visibility</p:attrName>
                                        </p:attrNameLst>
                                      </p:cBhvr>
                                      <p:to>
                                        <p:strVal val="visible"/>
                                      </p:to>
                                    </p:set>
                                    <p:animEffect transition="in" filter="fade">
                                      <p:cBhvr>
                                        <p:cTn id="212" dur="500"/>
                                        <p:tgtEl>
                                          <p:spTgt spid="57"/>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62"/>
                                        </p:tgtEl>
                                        <p:attrNameLst>
                                          <p:attrName>style.visibility</p:attrName>
                                        </p:attrNameLst>
                                      </p:cBhvr>
                                      <p:to>
                                        <p:strVal val="visible"/>
                                      </p:to>
                                    </p:set>
                                    <p:animEffect transition="in" filter="fade">
                                      <p:cBhvr>
                                        <p:cTn id="217" dur="500"/>
                                        <p:tgtEl>
                                          <p:spTgt spid="62"/>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58"/>
                                        </p:tgtEl>
                                        <p:attrNameLst>
                                          <p:attrName>style.visibility</p:attrName>
                                        </p:attrNameLst>
                                      </p:cBhvr>
                                      <p:to>
                                        <p:strVal val="visible"/>
                                      </p:to>
                                    </p:set>
                                    <p:animEffect transition="in" filter="fade">
                                      <p:cBhvr>
                                        <p:cTn id="222" dur="500"/>
                                        <p:tgtEl>
                                          <p:spTgt spid="5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59"/>
                                        </p:tgtEl>
                                        <p:attrNameLst>
                                          <p:attrName>style.visibility</p:attrName>
                                        </p:attrNameLst>
                                      </p:cBhvr>
                                      <p:to>
                                        <p:strVal val="visible"/>
                                      </p:to>
                                    </p:set>
                                    <p:animEffect transition="in" filter="fade">
                                      <p:cBhvr>
                                        <p:cTn id="227" dur="500"/>
                                        <p:tgtEl>
                                          <p:spTgt spid="59"/>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60"/>
                                        </p:tgtEl>
                                        <p:attrNameLst>
                                          <p:attrName>style.visibility</p:attrName>
                                        </p:attrNameLst>
                                      </p:cBhvr>
                                      <p:to>
                                        <p:strVal val="visible"/>
                                      </p:to>
                                    </p:set>
                                    <p:animEffect transition="in" filter="fade">
                                      <p:cBhvr>
                                        <p:cTn id="232" dur="500"/>
                                        <p:tgtEl>
                                          <p:spTgt spid="60"/>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61"/>
                                        </p:tgtEl>
                                        <p:attrNameLst>
                                          <p:attrName>style.visibility</p:attrName>
                                        </p:attrNameLst>
                                      </p:cBhvr>
                                      <p:to>
                                        <p:strVal val="visible"/>
                                      </p:to>
                                    </p:set>
                                    <p:animEffect transition="in" filter="fade">
                                      <p:cBhvr>
                                        <p:cTn id="237" dur="500"/>
                                        <p:tgtEl>
                                          <p:spTgt spid="61"/>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56"/>
                                        </p:tgtEl>
                                        <p:attrNameLst>
                                          <p:attrName>style.visibility</p:attrName>
                                        </p:attrNameLst>
                                      </p:cBhvr>
                                      <p:to>
                                        <p:strVal val="visible"/>
                                      </p:to>
                                    </p:set>
                                    <p:animEffect transition="in" filter="fade">
                                      <p:cBhvr>
                                        <p:cTn id="242" dur="500"/>
                                        <p:tgtEl>
                                          <p:spTgt spid="56"/>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48"/>
                                        </p:tgtEl>
                                        <p:attrNameLst>
                                          <p:attrName>style.visibility</p:attrName>
                                        </p:attrNameLst>
                                      </p:cBhvr>
                                      <p:to>
                                        <p:strVal val="visible"/>
                                      </p:to>
                                    </p:set>
                                    <p:animEffect transition="in" filter="fade">
                                      <p:cBhvr>
                                        <p:cTn id="247" dur="500"/>
                                        <p:tgtEl>
                                          <p:spTgt spid="48"/>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grpId="0" nodeType="clickEffect">
                                  <p:stCondLst>
                                    <p:cond delay="0"/>
                                  </p:stCondLst>
                                  <p:childTnLst>
                                    <p:set>
                                      <p:cBhvr>
                                        <p:cTn id="251" dur="1" fill="hold">
                                          <p:stCondLst>
                                            <p:cond delay="0"/>
                                          </p:stCondLst>
                                        </p:cTn>
                                        <p:tgtEl>
                                          <p:spTgt spid="75"/>
                                        </p:tgtEl>
                                        <p:attrNameLst>
                                          <p:attrName>style.visibility</p:attrName>
                                        </p:attrNameLst>
                                      </p:cBhvr>
                                      <p:to>
                                        <p:strVal val="visible"/>
                                      </p:to>
                                    </p:set>
                                    <p:animEffect transition="in" filter="fade">
                                      <p:cBhvr>
                                        <p:cTn id="252" dur="500"/>
                                        <p:tgtEl>
                                          <p:spTgt spid="75"/>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grpId="0" nodeType="clickEffect">
                                  <p:stCondLst>
                                    <p:cond delay="0"/>
                                  </p:stCondLst>
                                  <p:childTnLst>
                                    <p:set>
                                      <p:cBhvr>
                                        <p:cTn id="256" dur="1" fill="hold">
                                          <p:stCondLst>
                                            <p:cond delay="0"/>
                                          </p:stCondLst>
                                        </p:cTn>
                                        <p:tgtEl>
                                          <p:spTgt spid="64"/>
                                        </p:tgtEl>
                                        <p:attrNameLst>
                                          <p:attrName>style.visibility</p:attrName>
                                        </p:attrNameLst>
                                      </p:cBhvr>
                                      <p:to>
                                        <p:strVal val="visible"/>
                                      </p:to>
                                    </p:set>
                                    <p:animEffect transition="in" filter="fade">
                                      <p:cBhvr>
                                        <p:cTn id="257" dur="500"/>
                                        <p:tgtEl>
                                          <p:spTgt spid="64"/>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grpId="0" nodeType="clickEffect">
                                  <p:stCondLst>
                                    <p:cond delay="0"/>
                                  </p:stCondLst>
                                  <p:childTnLst>
                                    <p:set>
                                      <p:cBhvr>
                                        <p:cTn id="261" dur="1" fill="hold">
                                          <p:stCondLst>
                                            <p:cond delay="0"/>
                                          </p:stCondLst>
                                        </p:cTn>
                                        <p:tgtEl>
                                          <p:spTgt spid="69"/>
                                        </p:tgtEl>
                                        <p:attrNameLst>
                                          <p:attrName>style.visibility</p:attrName>
                                        </p:attrNameLst>
                                      </p:cBhvr>
                                      <p:to>
                                        <p:strVal val="visible"/>
                                      </p:to>
                                    </p:set>
                                    <p:animEffect transition="in" filter="fade">
                                      <p:cBhvr>
                                        <p:cTn id="262" dur="500"/>
                                        <p:tgtEl>
                                          <p:spTgt spid="69"/>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grpId="0" nodeType="clickEffect">
                                  <p:stCondLst>
                                    <p:cond delay="0"/>
                                  </p:stCondLst>
                                  <p:childTnLst>
                                    <p:set>
                                      <p:cBhvr>
                                        <p:cTn id="266" dur="1" fill="hold">
                                          <p:stCondLst>
                                            <p:cond delay="0"/>
                                          </p:stCondLst>
                                        </p:cTn>
                                        <p:tgtEl>
                                          <p:spTgt spid="67"/>
                                        </p:tgtEl>
                                        <p:attrNameLst>
                                          <p:attrName>style.visibility</p:attrName>
                                        </p:attrNameLst>
                                      </p:cBhvr>
                                      <p:to>
                                        <p:strVal val="visible"/>
                                      </p:to>
                                    </p:set>
                                    <p:animEffect transition="in" filter="fade">
                                      <p:cBhvr>
                                        <p:cTn id="267" dur="500"/>
                                        <p:tgtEl>
                                          <p:spTgt spid="67"/>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grpId="0" nodeType="clickEffect">
                                  <p:stCondLst>
                                    <p:cond delay="0"/>
                                  </p:stCondLst>
                                  <p:childTnLst>
                                    <p:set>
                                      <p:cBhvr>
                                        <p:cTn id="271" dur="1" fill="hold">
                                          <p:stCondLst>
                                            <p:cond delay="0"/>
                                          </p:stCondLst>
                                        </p:cTn>
                                        <p:tgtEl>
                                          <p:spTgt spid="65"/>
                                        </p:tgtEl>
                                        <p:attrNameLst>
                                          <p:attrName>style.visibility</p:attrName>
                                        </p:attrNameLst>
                                      </p:cBhvr>
                                      <p:to>
                                        <p:strVal val="visible"/>
                                      </p:to>
                                    </p:set>
                                    <p:animEffect transition="in" filter="fade">
                                      <p:cBhvr>
                                        <p:cTn id="272" dur="500"/>
                                        <p:tgtEl>
                                          <p:spTgt spid="65"/>
                                        </p:tgtEl>
                                      </p:cBhvr>
                                    </p:animEffect>
                                  </p:child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grpId="0" nodeType="clickEffect">
                                  <p:stCondLst>
                                    <p:cond delay="0"/>
                                  </p:stCondLst>
                                  <p:childTnLst>
                                    <p:set>
                                      <p:cBhvr>
                                        <p:cTn id="276" dur="1" fill="hold">
                                          <p:stCondLst>
                                            <p:cond delay="0"/>
                                          </p:stCondLst>
                                        </p:cTn>
                                        <p:tgtEl>
                                          <p:spTgt spid="68"/>
                                        </p:tgtEl>
                                        <p:attrNameLst>
                                          <p:attrName>style.visibility</p:attrName>
                                        </p:attrNameLst>
                                      </p:cBhvr>
                                      <p:to>
                                        <p:strVal val="visible"/>
                                      </p:to>
                                    </p:set>
                                    <p:animEffect transition="in" filter="fade">
                                      <p:cBhvr>
                                        <p:cTn id="277" dur="500"/>
                                        <p:tgtEl>
                                          <p:spTgt spid="68"/>
                                        </p:tgtEl>
                                      </p:cBhvr>
                                    </p:animEffect>
                                  </p:child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grpId="0" nodeType="clickEffect">
                                  <p:stCondLst>
                                    <p:cond delay="0"/>
                                  </p:stCondLst>
                                  <p:childTnLst>
                                    <p:set>
                                      <p:cBhvr>
                                        <p:cTn id="281" dur="1" fill="hold">
                                          <p:stCondLst>
                                            <p:cond delay="0"/>
                                          </p:stCondLst>
                                        </p:cTn>
                                        <p:tgtEl>
                                          <p:spTgt spid="66"/>
                                        </p:tgtEl>
                                        <p:attrNameLst>
                                          <p:attrName>style.visibility</p:attrName>
                                        </p:attrNameLst>
                                      </p:cBhvr>
                                      <p:to>
                                        <p:strVal val="visible"/>
                                      </p:to>
                                    </p:set>
                                    <p:animEffect transition="in" filter="fade">
                                      <p:cBhvr>
                                        <p:cTn id="2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6" grpId="0"/>
      <p:bldP spid="17" grpId="0"/>
      <p:bldP spid="18" grpId="0"/>
      <p:bldP spid="20" grpId="0"/>
      <p:bldP spid="21" grpId="0"/>
      <p:bldP spid="25" grpId="0"/>
      <p:bldP spid="27" grpId="0"/>
      <p:bldP spid="28"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2" grpId="0"/>
      <p:bldP spid="73"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468560" y="-61211"/>
            <a:ext cx="9793088" cy="6980422"/>
          </a:xfrm>
          <a:prstGeom prst="rect">
            <a:avLst/>
          </a:prstGeom>
        </p:spPr>
      </p:pic>
      <p:sp>
        <p:nvSpPr>
          <p:cNvPr id="5" name="Rectangle 4"/>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10" name="TextBox 9"/>
          <p:cNvSpPr txBox="1"/>
          <p:nvPr/>
        </p:nvSpPr>
        <p:spPr>
          <a:xfrm>
            <a:off x="236662" y="518833"/>
            <a:ext cx="4545777" cy="1200329"/>
          </a:xfrm>
          <a:prstGeom prst="rect">
            <a:avLst/>
          </a:prstGeom>
          <a:noFill/>
        </p:spPr>
        <p:txBody>
          <a:bodyPr wrap="square" rtlCol="0">
            <a:spAutoFit/>
          </a:bodyPr>
          <a:lstStyle/>
          <a:p>
            <a:r>
              <a:rPr lang="en-GB" sz="2400" dirty="0">
                <a:latin typeface="Arial" pitchFamily="34" charset="0"/>
                <a:cs typeface="Arial" pitchFamily="34" charset="0"/>
              </a:rPr>
              <a:t>After your visit, you’ll know more about different </a:t>
            </a:r>
            <a:r>
              <a:rPr lang="en-GB" sz="2400" b="1" dirty="0">
                <a:latin typeface="Arial" pitchFamily="34" charset="0"/>
                <a:cs typeface="Arial" pitchFamily="34" charset="0"/>
              </a:rPr>
              <a:t>habitats</a:t>
            </a:r>
            <a:r>
              <a:rPr lang="en-GB" sz="2400" dirty="0">
                <a:latin typeface="Arial" pitchFamily="34" charset="0"/>
                <a:cs typeface="Arial" pitchFamily="34" charset="0"/>
              </a:rPr>
              <a:t> and what lives in them.</a:t>
            </a:r>
          </a:p>
        </p:txBody>
      </p:sp>
      <p:sp>
        <p:nvSpPr>
          <p:cNvPr id="15" name="TextBox 14"/>
          <p:cNvSpPr txBox="1"/>
          <p:nvPr/>
        </p:nvSpPr>
        <p:spPr>
          <a:xfrm>
            <a:off x="5339006" y="640366"/>
            <a:ext cx="307777" cy="1323087"/>
          </a:xfrm>
          <a:prstGeom prst="rect">
            <a:avLst/>
          </a:prstGeom>
          <a:noFill/>
        </p:spPr>
        <p:txBody>
          <a:bodyPr vert="vert" wrap="square" rtlCol="0">
            <a:spAutoFit/>
          </a:bodyPr>
          <a:lstStyle/>
          <a:p>
            <a:r>
              <a:rPr lang="en-GB" sz="800" dirty="0">
                <a:latin typeface="Arial" pitchFamily="34" charset="0"/>
                <a:cs typeface="Arial" pitchFamily="34" charset="0"/>
              </a:rPr>
              <a:t>Photo: Elizabeth </a:t>
            </a:r>
            <a:r>
              <a:rPr lang="en-GB" sz="800" dirty="0" err="1">
                <a:latin typeface="Arial" pitchFamily="34" charset="0"/>
                <a:cs typeface="Arial" pitchFamily="34" charset="0"/>
              </a:rPr>
              <a:t>Dack</a:t>
            </a:r>
            <a:endParaRPr lang="en-GB" sz="800" dirty="0">
              <a:latin typeface="Arial" pitchFamily="34" charset="0"/>
              <a:cs typeface="Arial" pitchFamily="34" charset="0"/>
            </a:endParaRPr>
          </a:p>
        </p:txBody>
      </p:sp>
      <p:grpSp>
        <p:nvGrpSpPr>
          <p:cNvPr id="13" name="Group 19"/>
          <p:cNvGrpSpPr/>
          <p:nvPr/>
        </p:nvGrpSpPr>
        <p:grpSpPr>
          <a:xfrm>
            <a:off x="331564" y="2369799"/>
            <a:ext cx="8812436" cy="1569660"/>
            <a:chOff x="70384" y="2261245"/>
            <a:chExt cx="8812436" cy="1569660"/>
          </a:xfrm>
        </p:grpSpPr>
        <p:sp>
          <p:nvSpPr>
            <p:cNvPr id="12" name="TextBox 11"/>
            <p:cNvSpPr txBox="1"/>
            <p:nvPr/>
          </p:nvSpPr>
          <p:spPr>
            <a:xfrm>
              <a:off x="3218733" y="2261245"/>
              <a:ext cx="5664087" cy="1569660"/>
            </a:xfrm>
            <a:prstGeom prst="rect">
              <a:avLst/>
            </a:prstGeom>
            <a:noFill/>
          </p:spPr>
          <p:txBody>
            <a:bodyPr wrap="square" rtlCol="0">
              <a:spAutoFit/>
            </a:bodyPr>
            <a:lstStyle/>
            <a:p>
              <a:r>
                <a:rPr lang="en-GB" sz="2400" dirty="0">
                  <a:latin typeface="Arial" pitchFamily="34" charset="0"/>
                  <a:cs typeface="Arial" pitchFamily="34" charset="0"/>
                </a:rPr>
                <a:t>We’ll find plenty of </a:t>
              </a:r>
              <a:r>
                <a:rPr lang="en-GB" sz="2400" b="1" dirty="0">
                  <a:latin typeface="Arial" pitchFamily="34" charset="0"/>
                  <a:cs typeface="Arial" pitchFamily="34" charset="0"/>
                </a:rPr>
                <a:t>plants</a:t>
              </a:r>
              <a:r>
                <a:rPr lang="en-GB" sz="2400" dirty="0">
                  <a:latin typeface="Arial" pitchFamily="34" charset="0"/>
                  <a:cs typeface="Arial" pitchFamily="34" charset="0"/>
                </a:rPr>
                <a:t> and </a:t>
              </a:r>
              <a:r>
                <a:rPr lang="en-GB" sz="2400" b="1" dirty="0">
                  <a:latin typeface="Arial" pitchFamily="34" charset="0"/>
                  <a:cs typeface="Arial" pitchFamily="34" charset="0"/>
                </a:rPr>
                <a:t>animals</a:t>
              </a:r>
              <a:r>
                <a:rPr lang="en-GB" sz="2400" dirty="0">
                  <a:latin typeface="Arial" pitchFamily="34" charset="0"/>
                  <a:cs typeface="Arial" pitchFamily="34" charset="0"/>
                </a:rPr>
                <a:t> too, but it’s important to remember that they’re all wild so what we’ll see is a mystery! </a:t>
              </a:r>
              <a:endParaRPr lang="en-US" sz="2400" dirty="0">
                <a:latin typeface="Arial" pitchFamily="34" charset="0"/>
                <a:cs typeface="Arial" pitchFamily="34" charset="0"/>
              </a:endParaRPr>
            </a:p>
          </p:txBody>
        </p:sp>
        <p:sp>
          <p:nvSpPr>
            <p:cNvPr id="18" name="TextBox 17"/>
            <p:cNvSpPr txBox="1"/>
            <p:nvPr/>
          </p:nvSpPr>
          <p:spPr>
            <a:xfrm>
              <a:off x="70384" y="2436412"/>
              <a:ext cx="307777" cy="1323087"/>
            </a:xfrm>
            <a:prstGeom prst="rect">
              <a:avLst/>
            </a:prstGeom>
            <a:noFill/>
          </p:spPr>
          <p:txBody>
            <a:bodyPr vert="vert" wrap="square" rtlCol="0">
              <a:spAutoFit/>
            </a:bodyPr>
            <a:lstStyle/>
            <a:p>
              <a:r>
                <a:rPr lang="en-GB" sz="800" dirty="0">
                  <a:latin typeface="Arial" pitchFamily="34" charset="0"/>
                  <a:cs typeface="Arial" pitchFamily="34" charset="0"/>
                </a:rPr>
                <a:t>Photo: Terry </a:t>
              </a:r>
              <a:r>
                <a:rPr lang="en-GB" sz="800" dirty="0" err="1">
                  <a:latin typeface="Arial" pitchFamily="34" charset="0"/>
                  <a:cs typeface="Arial" pitchFamily="34" charset="0"/>
                </a:rPr>
                <a:t>Postle</a:t>
              </a:r>
              <a:endParaRPr lang="en-GB" sz="800" dirty="0">
                <a:latin typeface="Arial" pitchFamily="34" charset="0"/>
                <a:cs typeface="Arial" pitchFamily="34" charset="0"/>
              </a:endParaRPr>
            </a:p>
          </p:txBody>
        </p:sp>
      </p:grpSp>
      <p:grpSp>
        <p:nvGrpSpPr>
          <p:cNvPr id="16" name="Group 20"/>
          <p:cNvGrpSpPr/>
          <p:nvPr/>
        </p:nvGrpSpPr>
        <p:grpSpPr>
          <a:xfrm>
            <a:off x="114399" y="4323594"/>
            <a:ext cx="8013049" cy="1938992"/>
            <a:chOff x="426316" y="4393565"/>
            <a:chExt cx="7194587" cy="1938992"/>
          </a:xfrm>
        </p:grpSpPr>
        <p:sp>
          <p:nvSpPr>
            <p:cNvPr id="6" name="TextBox 5"/>
            <p:cNvSpPr txBox="1"/>
            <p:nvPr/>
          </p:nvSpPr>
          <p:spPr>
            <a:xfrm>
              <a:off x="426316" y="4393565"/>
              <a:ext cx="4989701" cy="1938992"/>
            </a:xfrm>
            <a:prstGeom prst="rect">
              <a:avLst/>
            </a:prstGeom>
            <a:noFill/>
          </p:spPr>
          <p:txBody>
            <a:bodyPr wrap="square" rtlCol="0">
              <a:spAutoFit/>
            </a:bodyPr>
            <a:lstStyle/>
            <a:p>
              <a:r>
                <a:rPr lang="en-GB" sz="2400" dirty="0">
                  <a:latin typeface="Arial" pitchFamily="34" charset="0"/>
                  <a:cs typeface="Arial" pitchFamily="34" charset="0"/>
                </a:rPr>
                <a:t>We’ll explore what makes NWT </a:t>
              </a:r>
              <a:r>
                <a:rPr lang="en-GB" sz="2400" dirty="0" err="1">
                  <a:latin typeface="Arial" pitchFamily="34" charset="0"/>
                  <a:cs typeface="Arial" pitchFamily="34" charset="0"/>
                </a:rPr>
                <a:t>Roydon</a:t>
              </a:r>
              <a:r>
                <a:rPr lang="en-GB" sz="2400" dirty="0">
                  <a:latin typeface="Arial" pitchFamily="34" charset="0"/>
                  <a:cs typeface="Arial" pitchFamily="34" charset="0"/>
                </a:rPr>
                <a:t> Common special for wildlife, and learn how the </a:t>
              </a:r>
              <a:r>
                <a:rPr lang="en-GB" sz="2400" b="1" dirty="0">
                  <a:latin typeface="Arial" pitchFamily="34" charset="0"/>
                  <a:cs typeface="Arial" pitchFamily="34" charset="0"/>
                </a:rPr>
                <a:t>habitats are managed </a:t>
              </a:r>
              <a:r>
                <a:rPr lang="en-GB" sz="2400" dirty="0">
                  <a:latin typeface="Arial" pitchFamily="34" charset="0"/>
                  <a:cs typeface="Arial" pitchFamily="34" charset="0"/>
                </a:rPr>
                <a:t>for the different animals and plants.</a:t>
              </a:r>
            </a:p>
            <a:p>
              <a:endParaRPr lang="en-GB" sz="2400" dirty="0">
                <a:latin typeface="Arial" pitchFamily="34" charset="0"/>
                <a:cs typeface="Arial" pitchFamily="34" charset="0"/>
              </a:endParaRPr>
            </a:p>
          </p:txBody>
        </p:sp>
        <p:sp>
          <p:nvSpPr>
            <p:cNvPr id="19" name="TextBox 18"/>
            <p:cNvSpPr txBox="1"/>
            <p:nvPr/>
          </p:nvSpPr>
          <p:spPr>
            <a:xfrm>
              <a:off x="7313126" y="4641804"/>
              <a:ext cx="307777" cy="1323087"/>
            </a:xfrm>
            <a:prstGeom prst="rect">
              <a:avLst/>
            </a:prstGeom>
            <a:noFill/>
          </p:spPr>
          <p:txBody>
            <a:bodyPr vert="vert" wrap="square" rtlCol="0">
              <a:spAutoFit/>
            </a:bodyPr>
            <a:lstStyle/>
            <a:p>
              <a:r>
                <a:rPr lang="en-GB" sz="800" dirty="0">
                  <a:latin typeface="Arial" pitchFamily="34" charset="0"/>
                  <a:cs typeface="Arial" pitchFamily="34" charset="0"/>
                </a:rPr>
                <a:t>Photo: Peter Mallet</a:t>
              </a:r>
            </a:p>
          </p:txBody>
        </p:sp>
      </p:gr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r="20726"/>
          <a:stretch/>
        </p:blipFill>
        <p:spPr>
          <a:xfrm>
            <a:off x="5620399" y="209162"/>
            <a:ext cx="2160000" cy="2096908"/>
          </a:xfrm>
          <a:prstGeom prst="ellipse">
            <a:avLst/>
          </a:prstGeom>
        </p:spPr>
      </p:pic>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l="2424" r="30786"/>
          <a:stretch/>
        </p:blipFill>
        <p:spPr>
          <a:xfrm>
            <a:off x="639341" y="1963453"/>
            <a:ext cx="2160000" cy="2157721"/>
          </a:xfrm>
          <a:prstGeom prst="ellipse">
            <a:avLst/>
          </a:prstGeom>
        </p:spPr>
      </p:pic>
      <p:pic>
        <p:nvPicPr>
          <p:cNvPr id="22" name="Picture 21"/>
          <p:cNvPicPr>
            <a:picLocks noChangeAspect="1"/>
          </p:cNvPicPr>
          <p:nvPr/>
        </p:nvPicPr>
        <p:blipFill rotWithShape="1">
          <a:blip r:embed="rId6" cstate="screen">
            <a:extLst>
              <a:ext uri="{28A0092B-C50C-407E-A947-70E740481C1C}">
                <a14:useLocalDpi xmlns:a14="http://schemas.microsoft.com/office/drawing/2010/main"/>
              </a:ext>
            </a:extLst>
          </a:blip>
          <a:srcRect l="27800"/>
          <a:stretch/>
        </p:blipFill>
        <p:spPr>
          <a:xfrm>
            <a:off x="5624658" y="3993554"/>
            <a:ext cx="2160000" cy="2113339"/>
          </a:xfrm>
          <a:prstGeom prst="ellipse">
            <a:avLst/>
          </a:prstGeom>
        </p:spPr>
      </p:pic>
      <p:pic>
        <p:nvPicPr>
          <p:cNvPr id="17" name="Picture 16">
            <a:extLst>
              <a:ext uri="{FF2B5EF4-FFF2-40B4-BE49-F238E27FC236}">
                <a16:creationId xmlns:a16="http://schemas.microsoft.com/office/drawing/2014/main" id="{019749FF-584C-4955-91D2-B0AE8F803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16380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468560" y="-90464"/>
            <a:ext cx="9793088" cy="6980422"/>
          </a:xfrm>
          <a:prstGeom prst="rect">
            <a:avLst/>
          </a:prstGeom>
        </p:spPr>
      </p:pic>
      <p:sp>
        <p:nvSpPr>
          <p:cNvPr id="3" name="TextBox 2"/>
          <p:cNvSpPr txBox="1"/>
          <p:nvPr/>
        </p:nvSpPr>
        <p:spPr>
          <a:xfrm>
            <a:off x="1711863" y="420474"/>
            <a:ext cx="5432239" cy="769441"/>
          </a:xfrm>
          <a:prstGeom prst="rect">
            <a:avLst/>
          </a:prstGeom>
          <a:noFill/>
        </p:spPr>
        <p:txBody>
          <a:bodyPr wrap="square" rtlCol="0">
            <a:spAutoFit/>
          </a:bodyPr>
          <a:lstStyle/>
          <a:p>
            <a:r>
              <a:rPr lang="en-GB" sz="4400" b="1" dirty="0">
                <a:latin typeface="Arial" pitchFamily="34" charset="0"/>
                <a:cs typeface="Arial" pitchFamily="34" charset="0"/>
              </a:rPr>
              <a:t>Heathland and mire</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5278"/>
          <a:stretch/>
        </p:blipFill>
        <p:spPr>
          <a:xfrm>
            <a:off x="357865" y="1412776"/>
            <a:ext cx="8140236" cy="4513278"/>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r="19180"/>
          <a:stretch/>
        </p:blipFill>
        <p:spPr>
          <a:xfrm>
            <a:off x="497824" y="1494422"/>
            <a:ext cx="1841057" cy="1742700"/>
          </a:xfrm>
          <a:prstGeom prst="ellipse">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l="14579" t="5598" r="14233"/>
          <a:stretch/>
        </p:blipFill>
        <p:spPr>
          <a:xfrm>
            <a:off x="5734182" y="3184878"/>
            <a:ext cx="1879761" cy="1838802"/>
          </a:xfrm>
          <a:prstGeom prst="ellipse">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10395" r="16337"/>
          <a:stretch/>
        </p:blipFill>
        <p:spPr>
          <a:xfrm>
            <a:off x="2519749" y="1494422"/>
            <a:ext cx="1873641" cy="1791565"/>
          </a:xfrm>
          <a:prstGeom prst="ellipse">
            <a:avLst/>
          </a:prstGeom>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l="7411" r="21296"/>
          <a:stretch/>
        </p:blipFill>
        <p:spPr>
          <a:xfrm>
            <a:off x="3590957" y="3235349"/>
            <a:ext cx="1887152" cy="1882712"/>
          </a:xfrm>
          <a:prstGeom prst="ellipse">
            <a:avLst/>
          </a:prstGeom>
        </p:spPr>
      </p:pic>
      <p:pic>
        <p:nvPicPr>
          <p:cNvPr id="25" name="Picture 24"/>
          <p:cNvPicPr>
            <a:picLocks noChangeAspect="1"/>
          </p:cNvPicPr>
          <p:nvPr/>
        </p:nvPicPr>
        <p:blipFill rotWithShape="1">
          <a:blip r:embed="rId9" cstate="screen">
            <a:extLst>
              <a:ext uri="{28A0092B-C50C-407E-A947-70E740481C1C}">
                <a14:useLocalDpi xmlns:a14="http://schemas.microsoft.com/office/drawing/2010/main"/>
              </a:ext>
            </a:extLst>
          </a:blip>
          <a:srcRect l="31333"/>
          <a:stretch/>
        </p:blipFill>
        <p:spPr>
          <a:xfrm>
            <a:off x="4570148" y="1465772"/>
            <a:ext cx="1875597" cy="1800000"/>
          </a:xfrm>
          <a:prstGeom prst="ellipse">
            <a:avLst/>
          </a:prstGeom>
        </p:spPr>
      </p:pic>
      <p:pic>
        <p:nvPicPr>
          <p:cNvPr id="27" name="Picture 26">
            <a:extLst>
              <a:ext uri="{FF2B5EF4-FFF2-40B4-BE49-F238E27FC236}">
                <a16:creationId xmlns:a16="http://schemas.microsoft.com/office/drawing/2014/main" id="{8DEE02B8-9F41-44E9-BC9D-4A42155C2DD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7800"/>
          <a:stretch/>
        </p:blipFill>
        <p:spPr>
          <a:xfrm>
            <a:off x="1446952" y="3227259"/>
            <a:ext cx="1862012" cy="1840164"/>
          </a:xfrm>
          <a:prstGeom prst="ellipse">
            <a:avLst/>
          </a:prstGeom>
        </p:spPr>
      </p:pic>
      <p:pic>
        <p:nvPicPr>
          <p:cNvPr id="26" name="Picture 25">
            <a:extLst>
              <a:ext uri="{FF2B5EF4-FFF2-40B4-BE49-F238E27FC236}">
                <a16:creationId xmlns:a16="http://schemas.microsoft.com/office/drawing/2014/main" id="{9352F83D-F6E0-4AA9-9AD6-FA6DCD2804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239413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468560" y="-90464"/>
            <a:ext cx="9793088" cy="6980422"/>
          </a:xfrm>
          <a:prstGeom prst="rect">
            <a:avLst/>
          </a:prstGeom>
        </p:spPr>
      </p:pic>
      <p:pic>
        <p:nvPicPr>
          <p:cNvPr id="7" name="Picture 6">
            <a:extLst>
              <a:ext uri="{FF2B5EF4-FFF2-40B4-BE49-F238E27FC236}">
                <a16:creationId xmlns:a16="http://schemas.microsoft.com/office/drawing/2014/main" id="{E8086DC4-EF53-4CED-8708-92E576F3A9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1" b="12876"/>
          <a:stretch/>
        </p:blipFill>
        <p:spPr>
          <a:xfrm>
            <a:off x="378762" y="849361"/>
            <a:ext cx="7361589" cy="5116091"/>
          </a:xfrm>
          <a:prstGeom prst="rect">
            <a:avLst/>
          </a:prstGeom>
        </p:spPr>
      </p:pic>
      <p:sp>
        <p:nvSpPr>
          <p:cNvPr id="5" name="Rectangle 4"/>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6" name="TextBox 5"/>
          <p:cNvSpPr txBox="1"/>
          <p:nvPr/>
        </p:nvSpPr>
        <p:spPr>
          <a:xfrm>
            <a:off x="2771800" y="102638"/>
            <a:ext cx="3312368" cy="769441"/>
          </a:xfrm>
          <a:prstGeom prst="rect">
            <a:avLst/>
          </a:prstGeom>
          <a:noFill/>
        </p:spPr>
        <p:txBody>
          <a:bodyPr wrap="square" rtlCol="0">
            <a:spAutoFit/>
          </a:bodyPr>
          <a:lstStyle/>
          <a:p>
            <a:r>
              <a:rPr lang="en-GB" sz="4400" b="1" dirty="0">
                <a:latin typeface="Arial" pitchFamily="34" charset="0"/>
                <a:cs typeface="Arial" pitchFamily="34" charset="0"/>
              </a:rPr>
              <a:t>Woodland</a:t>
            </a:r>
          </a:p>
        </p:txBody>
      </p:sp>
      <p:pic>
        <p:nvPicPr>
          <p:cNvPr id="1029" name="Picture 5" descr="V:\Images\Natural Connections - Photo Gallery\Birds\Robin, Salhouse Broad, David Thacker, 6 May 201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13" t="-1417" r="7686" b="1417"/>
          <a:stretch/>
        </p:blipFill>
        <p:spPr bwMode="auto">
          <a:xfrm flipH="1">
            <a:off x="378763" y="960584"/>
            <a:ext cx="2000165" cy="1939903"/>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V:\Images\Professional Photographers\Free to Use - Credit Photographer\Jessica Riederer\speckled wood first, Jessica Riederer.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11921"/>
          <a:stretch/>
        </p:blipFill>
        <p:spPr bwMode="auto">
          <a:xfrm>
            <a:off x="1314798" y="2787151"/>
            <a:ext cx="2132815" cy="1925155"/>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2" descr="V:\Images\Natural Connections - Photo Gallery\Mammals\Roe Deer Woodland, 23 June 2008, Dersingham Bog, Robert Williamson.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923598" y="2792789"/>
            <a:ext cx="2159999" cy="2034821"/>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2" descr="V:\Images\Professional Photographers\Free to Use - Credit Photographer\Alan Price\Bugs 1 - Beetles\49  Woodlouse.tif"/>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15877"/>
          <a:stretch/>
        </p:blipFill>
        <p:spPr bwMode="auto">
          <a:xfrm>
            <a:off x="3657863" y="2829752"/>
            <a:ext cx="2125475" cy="1949618"/>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9" cstate="screen">
            <a:extLst>
              <a:ext uri="{28A0092B-C50C-407E-A947-70E740481C1C}">
                <a14:useLocalDpi xmlns:a14="http://schemas.microsoft.com/office/drawing/2010/main"/>
              </a:ext>
            </a:extLst>
          </a:blip>
          <a:srcRect r="17297"/>
          <a:stretch/>
        </p:blipFill>
        <p:spPr>
          <a:xfrm>
            <a:off x="2547190" y="994584"/>
            <a:ext cx="2058519" cy="1939903"/>
          </a:xfrm>
          <a:prstGeom prst="ellipse">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83910" y="960583"/>
            <a:ext cx="2072873" cy="2007904"/>
          </a:xfrm>
          <a:prstGeom prst="ellipse">
            <a:avLst/>
          </a:prstGeom>
        </p:spPr>
      </p:pic>
      <p:pic>
        <p:nvPicPr>
          <p:cNvPr id="22" name="Picture 21">
            <a:extLst>
              <a:ext uri="{FF2B5EF4-FFF2-40B4-BE49-F238E27FC236}">
                <a16:creationId xmlns:a16="http://schemas.microsoft.com/office/drawing/2014/main" id="{04176DF3-ABAC-4BC4-BE71-7FD5589D56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3405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468560" y="-90464"/>
            <a:ext cx="9793088" cy="6980422"/>
          </a:xfrm>
          <a:prstGeom prst="rect">
            <a:avLst/>
          </a:prstGeom>
        </p:spPr>
      </p:pic>
      <p:sp>
        <p:nvSpPr>
          <p:cNvPr id="5" name="Rectangle 4"/>
          <p:cNvSpPr/>
          <p:nvPr/>
        </p:nvSpPr>
        <p:spPr>
          <a:xfrm>
            <a:off x="6253660" y="6530135"/>
            <a:ext cx="2685351" cy="261610"/>
          </a:xfrm>
          <a:prstGeom prst="rect">
            <a:avLst/>
          </a:prstGeom>
        </p:spPr>
        <p:txBody>
          <a:bodyPr wrap="none">
            <a:spAutoFit/>
          </a:bodyPr>
          <a:lstStyle/>
          <a:p>
            <a:r>
              <a:rPr lang="en-GB" sz="1100" dirty="0">
                <a:solidFill>
                  <a:schemeClr val="bg1"/>
                </a:solidFill>
                <a:latin typeface="Arial" pitchFamily="34" charset="0"/>
                <a:cs typeface="Arial" pitchFamily="34" charset="0"/>
              </a:rPr>
              <a:t>Saving </a:t>
            </a:r>
            <a:r>
              <a:rPr lang="en-GB" sz="1100" b="1" dirty="0">
                <a:solidFill>
                  <a:schemeClr val="bg1"/>
                </a:solidFill>
                <a:latin typeface="Arial" pitchFamily="34" charset="0"/>
                <a:cs typeface="Arial" pitchFamily="34" charset="0"/>
              </a:rPr>
              <a:t>Norfolk’s Wildlife </a:t>
            </a:r>
            <a:r>
              <a:rPr lang="en-GB" sz="1100" dirty="0">
                <a:solidFill>
                  <a:schemeClr val="bg1"/>
                </a:solidFill>
                <a:latin typeface="Arial" pitchFamily="34" charset="0"/>
                <a:cs typeface="Arial" pitchFamily="34" charset="0"/>
              </a:rPr>
              <a:t>for the Future</a:t>
            </a:r>
          </a:p>
        </p:txBody>
      </p:sp>
      <p:sp>
        <p:nvSpPr>
          <p:cNvPr id="6" name="TextBox 5"/>
          <p:cNvSpPr txBox="1"/>
          <p:nvPr/>
        </p:nvSpPr>
        <p:spPr>
          <a:xfrm>
            <a:off x="2720025" y="163647"/>
            <a:ext cx="2976005" cy="769441"/>
          </a:xfrm>
          <a:prstGeom prst="rect">
            <a:avLst/>
          </a:prstGeom>
          <a:noFill/>
        </p:spPr>
        <p:txBody>
          <a:bodyPr wrap="square" rtlCol="0">
            <a:spAutoFit/>
          </a:bodyPr>
          <a:lstStyle/>
          <a:p>
            <a:r>
              <a:rPr lang="en-GB" sz="4400" b="1" dirty="0">
                <a:latin typeface="Arial" pitchFamily="34" charset="0"/>
                <a:cs typeface="Arial" pitchFamily="34" charset="0"/>
              </a:rPr>
              <a:t>Grassland</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822" y="1056258"/>
            <a:ext cx="7488324" cy="4992216"/>
          </a:xfrm>
          <a:prstGeom prst="rect">
            <a:avLst/>
          </a:prstGeom>
        </p:spPr>
      </p:pic>
      <p:pic>
        <p:nvPicPr>
          <p:cNvPr id="26" name="Picture 25"/>
          <p:cNvPicPr>
            <a:picLocks noChangeAspect="1"/>
          </p:cNvPicPr>
          <p:nvPr/>
        </p:nvPicPr>
        <p:blipFill rotWithShape="1">
          <a:blip r:embed="rId5" cstate="screen">
            <a:extLst>
              <a:ext uri="{28A0092B-C50C-407E-A947-70E740481C1C}">
                <a14:useLocalDpi xmlns:a14="http://schemas.microsoft.com/office/drawing/2010/main"/>
              </a:ext>
            </a:extLst>
          </a:blip>
          <a:srcRect l="15567" r="15567"/>
          <a:stretch/>
        </p:blipFill>
        <p:spPr>
          <a:xfrm>
            <a:off x="2939614" y="1139361"/>
            <a:ext cx="1980000" cy="1888870"/>
          </a:xfrm>
          <a:prstGeom prst="ellipse">
            <a:avLst/>
          </a:prstGeom>
        </p:spPr>
      </p:pic>
      <p:pic>
        <p:nvPicPr>
          <p:cNvPr id="19" name="Picture 18"/>
          <p:cNvPicPr>
            <a:picLocks noChangeAspect="1"/>
          </p:cNvPicPr>
          <p:nvPr/>
        </p:nvPicPr>
        <p:blipFill rotWithShape="1">
          <a:blip r:embed="rId6" cstate="screen">
            <a:extLst>
              <a:ext uri="{28A0092B-C50C-407E-A947-70E740481C1C}">
                <a14:useLocalDpi xmlns:a14="http://schemas.microsoft.com/office/drawing/2010/main"/>
              </a:ext>
            </a:extLst>
          </a:blip>
          <a:srcRect r="12758"/>
          <a:stretch/>
        </p:blipFill>
        <p:spPr>
          <a:xfrm>
            <a:off x="797232" y="1187199"/>
            <a:ext cx="1980000" cy="1893543"/>
          </a:xfrm>
          <a:prstGeom prst="ellipse">
            <a:avLst/>
          </a:prstGeom>
        </p:spPr>
      </p:pic>
      <p:pic>
        <p:nvPicPr>
          <p:cNvPr id="27" name="Picture 26"/>
          <p:cNvPicPr>
            <a:picLocks noChangeAspect="1"/>
          </p:cNvPicPr>
          <p:nvPr/>
        </p:nvPicPr>
        <p:blipFill rotWithShape="1">
          <a:blip r:embed="rId7" cstate="screen">
            <a:extLst>
              <a:ext uri="{28A0092B-C50C-407E-A947-70E740481C1C}">
                <a14:useLocalDpi xmlns:a14="http://schemas.microsoft.com/office/drawing/2010/main"/>
              </a:ext>
            </a:extLst>
          </a:blip>
          <a:srcRect l="6252" r="16518" b="5564"/>
          <a:stretch/>
        </p:blipFill>
        <p:spPr>
          <a:xfrm>
            <a:off x="5081996" y="1131250"/>
            <a:ext cx="1980000" cy="1895294"/>
          </a:xfrm>
          <a:prstGeom prst="ellipse">
            <a:avLst/>
          </a:prstGeom>
        </p:spPr>
      </p:pic>
      <p:pic>
        <p:nvPicPr>
          <p:cNvPr id="28" name="Picture 27"/>
          <p:cNvPicPr>
            <a:picLocks noChangeAspect="1"/>
          </p:cNvPicPr>
          <p:nvPr/>
        </p:nvPicPr>
        <p:blipFill rotWithShape="1">
          <a:blip r:embed="rId8" cstate="screen">
            <a:extLst>
              <a:ext uri="{28A0092B-C50C-407E-A947-70E740481C1C}">
                <a14:useLocalDpi xmlns:a14="http://schemas.microsoft.com/office/drawing/2010/main"/>
              </a:ext>
            </a:extLst>
          </a:blip>
          <a:srcRect l="16086" t="3635" r="19404" b="3859"/>
          <a:stretch/>
        </p:blipFill>
        <p:spPr>
          <a:xfrm>
            <a:off x="1868423" y="2951416"/>
            <a:ext cx="1980001" cy="1893544"/>
          </a:xfrm>
          <a:prstGeom prst="ellipse">
            <a:avLst/>
          </a:prstGeom>
        </p:spPr>
      </p:pic>
      <p:pic>
        <p:nvPicPr>
          <p:cNvPr id="33" name="Picture 32"/>
          <p:cNvPicPr>
            <a:picLocks noChangeAspect="1"/>
          </p:cNvPicPr>
          <p:nvPr/>
        </p:nvPicPr>
        <p:blipFill rotWithShape="1">
          <a:blip r:embed="rId9" cstate="screen">
            <a:extLst>
              <a:ext uri="{28A0092B-C50C-407E-A947-70E740481C1C}">
                <a14:useLocalDpi xmlns:a14="http://schemas.microsoft.com/office/drawing/2010/main"/>
              </a:ext>
            </a:extLst>
          </a:blip>
          <a:srcRect r="31587"/>
          <a:stretch/>
        </p:blipFill>
        <p:spPr>
          <a:xfrm>
            <a:off x="4098606" y="2951416"/>
            <a:ext cx="1980000" cy="1937445"/>
          </a:xfrm>
          <a:prstGeom prst="ellipse">
            <a:avLst/>
          </a:prstGeom>
        </p:spPr>
      </p:pic>
      <p:pic>
        <p:nvPicPr>
          <p:cNvPr id="22" name="Picture 21">
            <a:extLst>
              <a:ext uri="{FF2B5EF4-FFF2-40B4-BE49-F238E27FC236}">
                <a16:creationId xmlns:a16="http://schemas.microsoft.com/office/drawing/2014/main" id="{34BE702C-23C8-4683-8E23-D9CC4F25A2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997" y="5899320"/>
            <a:ext cx="1877208" cy="887232"/>
          </a:xfrm>
          <a:prstGeom prst="rect">
            <a:avLst/>
          </a:prstGeom>
        </p:spPr>
      </p:pic>
    </p:spTree>
    <p:extLst>
      <p:ext uri="{BB962C8B-B14F-4D97-AF65-F5344CB8AC3E}">
        <p14:creationId xmlns:p14="http://schemas.microsoft.com/office/powerpoint/2010/main" val="398955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1097</TotalTime>
  <Words>1076</Words>
  <Application>Microsoft Office PowerPoint</Application>
  <PresentationFormat>On-screen Show (4:3)</PresentationFormat>
  <Paragraphs>153</Paragraphs>
  <Slides>13</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Norfolk Wildlife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 Painter</dc:creator>
  <cp:lastModifiedBy>Abi Bilby</cp:lastModifiedBy>
  <cp:revision>106</cp:revision>
  <dcterms:created xsi:type="dcterms:W3CDTF">2013-07-30T14:34:13Z</dcterms:created>
  <dcterms:modified xsi:type="dcterms:W3CDTF">2023-11-09T09:33:29Z</dcterms:modified>
</cp:coreProperties>
</file>