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9" r:id="rId2"/>
    <p:sldId id="273" r:id="rId3"/>
    <p:sldId id="282" r:id="rId4"/>
    <p:sldId id="314" r:id="rId5"/>
    <p:sldId id="283" r:id="rId6"/>
    <p:sldId id="299" r:id="rId7"/>
    <p:sldId id="311" r:id="rId8"/>
    <p:sldId id="312" r:id="rId9"/>
    <p:sldId id="313" r:id="rId10"/>
    <p:sldId id="290" r:id="rId11"/>
    <p:sldId id="259" r:id="rId12"/>
    <p:sldId id="285" r:id="rId13"/>
    <p:sldId id="300" r:id="rId14"/>
    <p:sldId id="278" r:id="rId15"/>
    <p:sldId id="280" r:id="rId16"/>
    <p:sldId id="28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p15:clr>
            <a:srgbClr val="A4A3A4"/>
          </p15:clr>
        </p15:guide>
        <p15:guide id="2" pos="33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8278" autoAdjust="0"/>
  </p:normalViewPr>
  <p:slideViewPr>
    <p:cSldViewPr>
      <p:cViewPr varScale="1">
        <p:scale>
          <a:sx n="76" d="100"/>
          <a:sy n="76" d="100"/>
        </p:scale>
        <p:origin x="1656" y="62"/>
      </p:cViewPr>
      <p:guideLst>
        <p:guide orient="horz" pos="3113"/>
        <p:guide pos="33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6718C-2906-4BF1-B53B-88ECC184A521}" type="datetimeFigureOut">
              <a:rPr lang="en-GB" smtClean="0"/>
              <a:pPr/>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67E5E-7AF1-4571-B32E-6DB4E12F1206}" type="slidenum">
              <a:rPr lang="en-GB" smtClean="0"/>
              <a:pPr/>
              <a:t>‹#›</a:t>
            </a:fld>
            <a:endParaRPr lang="en-GB"/>
          </a:p>
        </p:txBody>
      </p:sp>
    </p:spTree>
    <p:extLst>
      <p:ext uri="{BB962C8B-B14F-4D97-AF65-F5344CB8AC3E}">
        <p14:creationId xmlns:p14="http://schemas.microsoft.com/office/powerpoint/2010/main" val="132965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Mike Page.</a:t>
            </a:r>
          </a:p>
        </p:txBody>
      </p:sp>
      <p:sp>
        <p:nvSpPr>
          <p:cNvPr id="4" name="Slide Number Placeholder 3"/>
          <p:cNvSpPr>
            <a:spLocks noGrp="1"/>
          </p:cNvSpPr>
          <p:nvPr>
            <p:ph type="sldNum" sz="quarter" idx="10"/>
          </p:nvPr>
        </p:nvSpPr>
        <p:spPr/>
        <p:txBody>
          <a:bodyPr/>
          <a:lstStyle/>
          <a:p>
            <a:fld id="{64667E5E-7AF1-4571-B32E-6DB4E12F1206}" type="slidenum">
              <a:rPr lang="en-GB" smtClean="0"/>
              <a:pPr/>
              <a:t>1</a:t>
            </a:fld>
            <a:endParaRPr lang="en-GB"/>
          </a:p>
        </p:txBody>
      </p:sp>
    </p:spTree>
    <p:extLst>
      <p:ext uri="{BB962C8B-B14F-4D97-AF65-F5344CB8AC3E}">
        <p14:creationId xmlns:p14="http://schemas.microsoft.com/office/powerpoint/2010/main" val="138169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Clockwise from top left: Great</a:t>
            </a:r>
            <a:r>
              <a:rPr lang="en-GB" baseline="0" dirty="0"/>
              <a:t> crested grebes, swallow, grey heron, male mallard, female mallard, black headed gulls.</a:t>
            </a:r>
          </a:p>
          <a:p>
            <a:r>
              <a:rPr lang="en-GB" baseline="0" dirty="0"/>
              <a:t>Photos: Peter Mallet, Elizabeth Dack, Nick </a:t>
            </a:r>
            <a:r>
              <a:rPr lang="en-GB" baseline="0" dirty="0" err="1"/>
              <a:t>Goodrun</a:t>
            </a:r>
            <a:r>
              <a:rPr lang="en-GB" baseline="0" dirty="0"/>
              <a:t>, Maurice Funnell, David Savoury and Robert Powell.</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11</a:t>
            </a:fld>
            <a:endParaRPr lang="en-GB"/>
          </a:p>
        </p:txBody>
      </p:sp>
    </p:spTree>
    <p:extLst>
      <p:ext uri="{BB962C8B-B14F-4D97-AF65-F5344CB8AC3E}">
        <p14:creationId xmlns:p14="http://schemas.microsoft.com/office/powerpoint/2010/main" val="179978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Norfolk Wildlife Trust</a:t>
            </a:r>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a:p>
        </p:txBody>
      </p:sp>
    </p:spTree>
    <p:extLst>
      <p:ext uri="{BB962C8B-B14F-4D97-AF65-F5344CB8AC3E}">
        <p14:creationId xmlns:p14="http://schemas.microsoft.com/office/powerpoint/2010/main" val="21859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14</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15</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a:t>
            </a:r>
            <a:r>
              <a:rPr lang="en-GB"/>
              <a:t>Richard Osbourne</a:t>
            </a:r>
          </a:p>
        </p:txBody>
      </p:sp>
      <p:sp>
        <p:nvSpPr>
          <p:cNvPr id="4" name="Slide Number Placeholder 3"/>
          <p:cNvSpPr>
            <a:spLocks noGrp="1"/>
          </p:cNvSpPr>
          <p:nvPr>
            <p:ph type="sldNum" sz="quarter" idx="10"/>
          </p:nvPr>
        </p:nvSpPr>
        <p:spPr/>
        <p:txBody>
          <a:bodyPr/>
          <a:lstStyle/>
          <a:p>
            <a:fld id="{64667E5E-7AF1-4571-B32E-6DB4E12F1206}" type="slidenum">
              <a:rPr lang="en-GB" smtClean="0"/>
              <a:pPr/>
              <a:t>16</a:t>
            </a:fld>
            <a:endParaRPr lang="en-GB"/>
          </a:p>
        </p:txBody>
      </p:sp>
    </p:spTree>
    <p:extLst>
      <p:ext uri="{BB962C8B-B14F-4D97-AF65-F5344CB8AC3E}">
        <p14:creationId xmlns:p14="http://schemas.microsoft.com/office/powerpoint/2010/main" val="240788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The </a:t>
            </a:r>
            <a:r>
              <a:rPr lang="en-US"/>
              <a:t>Wildlife Trusts </a:t>
            </a:r>
            <a:endParaRPr lang="en-GB"/>
          </a:p>
        </p:txBody>
      </p:sp>
      <p:sp>
        <p:nvSpPr>
          <p:cNvPr id="4" name="Slide Number Placeholder 3"/>
          <p:cNvSpPr>
            <a:spLocks noGrp="1"/>
          </p:cNvSpPr>
          <p:nvPr>
            <p:ph type="sldNum" sz="quarter" idx="5"/>
          </p:nvPr>
        </p:nvSpPr>
        <p:spPr/>
        <p:txBody>
          <a:bodyPr/>
          <a:lstStyle/>
          <a:p>
            <a:fld id="{64667E5E-7AF1-4571-B32E-6DB4E12F1206}" type="slidenum">
              <a:rPr lang="en-GB" smtClean="0"/>
              <a:pPr/>
              <a:t>4</a:t>
            </a:fld>
            <a:endParaRPr lang="en-GB"/>
          </a:p>
        </p:txBody>
      </p:sp>
    </p:spTree>
    <p:extLst>
      <p:ext uri="{BB962C8B-B14F-4D97-AF65-F5344CB8AC3E}">
        <p14:creationId xmlns:p14="http://schemas.microsoft.com/office/powerpoint/2010/main" val="203980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Water vole – rare because it needs muddy, plant-covered river banks</a:t>
            </a:r>
            <a:r>
              <a:rPr lang="en-GB" baseline="0" dirty="0"/>
              <a:t> for its burrow, not concrete!  “Ratty” in “Wind in the Willows” was a water vole</a:t>
            </a:r>
            <a:endParaRPr lang="en-GB" dirty="0"/>
          </a:p>
          <a:p>
            <a:r>
              <a:rPr lang="en-GB" dirty="0"/>
              <a:t>Bittern (rare bird) – very well camouflaged in the reeds</a:t>
            </a:r>
          </a:p>
          <a:p>
            <a:r>
              <a:rPr lang="en-GB" dirty="0"/>
              <a:t>Photos: Steve Bond, Peter Mallet and Ian Simmons.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Could discuss c</a:t>
            </a:r>
            <a:r>
              <a:rPr lang="en-GB" dirty="0"/>
              <a:t>amouflage, in/vertebrates, different vertebrate groups</a:t>
            </a:r>
          </a:p>
          <a:p>
            <a:r>
              <a:rPr lang="en-GB" dirty="0"/>
              <a:t>From top left anticlockwise: robin, speckled</a:t>
            </a:r>
            <a:r>
              <a:rPr lang="en-GB" baseline="0" dirty="0"/>
              <a:t> wood, common toad, woodlouse, roe deer, </a:t>
            </a:r>
            <a:r>
              <a:rPr lang="en-GB" baseline="0" dirty="0" err="1"/>
              <a:t>pipestrelle</a:t>
            </a:r>
            <a:r>
              <a:rPr lang="en-GB" baseline="0" dirty="0"/>
              <a:t> bat.</a:t>
            </a:r>
          </a:p>
          <a:p>
            <a:r>
              <a:rPr lang="en-GB" baseline="0" dirty="0"/>
              <a:t>Photos: Elizabeth Dack, Amy Lewis, Robert Williamson, Alan </a:t>
            </a:r>
            <a:r>
              <a:rPr lang="en-GB" baseline="0" dirty="0" err="1"/>
              <a:t>Pricek</a:t>
            </a:r>
            <a:r>
              <a:rPr lang="en-GB" baseline="0" dirty="0"/>
              <a:t> and Yvonne Jones.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101526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Anticlockwise from top left: Swallowtail</a:t>
            </a:r>
            <a:r>
              <a:rPr lang="en-GB" baseline="0" dirty="0"/>
              <a:t> butterfly, swallowtail caterpillar, reeds, Norfolk hawker dragonfly, willow warbler, marsh harrier</a:t>
            </a:r>
          </a:p>
          <a:p>
            <a:r>
              <a:rPr lang="en-GB" baseline="0" dirty="0"/>
              <a:t>Photos: Elizabeth Dack, Nick Appleton, </a:t>
            </a:r>
            <a:r>
              <a:rPr lang="en-GB" baseline="0" dirty="0" err="1"/>
              <a:t>Wildstock</a:t>
            </a:r>
            <a:r>
              <a:rPr lang="en-GB" baseline="0" dirty="0"/>
              <a:t>, Janine Hawkins and Natural Connections.</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8</a:t>
            </a:fld>
            <a:endParaRPr lang="en-GB"/>
          </a:p>
        </p:txBody>
      </p:sp>
    </p:spTree>
    <p:extLst>
      <p:ext uri="{BB962C8B-B14F-4D97-AF65-F5344CB8AC3E}">
        <p14:creationId xmlns:p14="http://schemas.microsoft.com/office/powerpoint/2010/main" val="155691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 Clockwise from top left: Water scorpion, </a:t>
            </a:r>
            <a:r>
              <a:rPr lang="en-GB" baseline="0" dirty="0"/>
              <a:t>dragonfly nymph, </a:t>
            </a:r>
            <a:r>
              <a:rPr lang="en-GB" dirty="0"/>
              <a:t>great diving beetle, ramshorn snail, greater</a:t>
            </a:r>
            <a:r>
              <a:rPr lang="en-GB" baseline="0" dirty="0"/>
              <a:t> water boatman.</a:t>
            </a:r>
          </a:p>
          <a:p>
            <a:r>
              <a:rPr lang="en-GB" baseline="0" dirty="0"/>
              <a:t>Photos: Elizabeth Dack, Jamie McMillian, Brian Valentine, Richard </a:t>
            </a:r>
            <a:r>
              <a:rPr lang="en-GB" baseline="0" dirty="0" err="1"/>
              <a:t>Burkmarr</a:t>
            </a:r>
            <a:r>
              <a:rPr lang="en-GB" baseline="0" dirty="0"/>
              <a:t> and Isabelle Mudge</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9</a:t>
            </a:fld>
            <a:endParaRPr lang="en-GB"/>
          </a:p>
        </p:txBody>
      </p:sp>
    </p:spTree>
    <p:extLst>
      <p:ext uri="{BB962C8B-B14F-4D97-AF65-F5344CB8AC3E}">
        <p14:creationId xmlns:p14="http://schemas.microsoft.com/office/powerpoint/2010/main" val="266178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Anticlockwise from top </a:t>
            </a:r>
            <a:r>
              <a:rPr lang="en-GB" dirty="0" err="1"/>
              <a:t>left:Willow</a:t>
            </a:r>
            <a:r>
              <a:rPr lang="en-GB" dirty="0"/>
              <a:t> warbler eating spider, common frog, grass snake,</a:t>
            </a:r>
            <a:r>
              <a:rPr lang="en-GB" baseline="0" dirty="0"/>
              <a:t> froghopper, alder,</a:t>
            </a:r>
            <a:endParaRPr lang="en-GB" dirty="0"/>
          </a:p>
          <a:p>
            <a:r>
              <a:rPr lang="en-GB" dirty="0"/>
              <a:t>Grass snakes are completely harmless and very good at swimming.</a:t>
            </a:r>
          </a:p>
          <a:p>
            <a:r>
              <a:rPr lang="en-GB" dirty="0"/>
              <a:t>Photos: </a:t>
            </a:r>
            <a:r>
              <a:rPr lang="en-GB" dirty="0" err="1"/>
              <a:t>Wildstock</a:t>
            </a:r>
            <a:r>
              <a:rPr lang="en-GB" dirty="0"/>
              <a:t>, Elizabeth Dack,</a:t>
            </a:r>
            <a:r>
              <a:rPr lang="en-GB" baseline="0" dirty="0"/>
              <a:t> Brenda Gough, Darren Williams, Julian Thomas and Wendy Pollard.</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10</a:t>
            </a:fld>
            <a:endParaRPr lang="en-GB"/>
          </a:p>
        </p:txBody>
      </p:sp>
    </p:spTree>
    <p:extLst>
      <p:ext uri="{BB962C8B-B14F-4D97-AF65-F5344CB8AC3E}">
        <p14:creationId xmlns:p14="http://schemas.microsoft.com/office/powerpoint/2010/main" val="392797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4.jpeg"/><Relationship Id="rId4" Type="http://schemas.openxmlformats.org/officeDocument/2006/relationships/image" Target="../media/image40.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1.jpeg"/><Relationship Id="rId5" Type="http://schemas.openxmlformats.org/officeDocument/2006/relationships/image" Target="../media/image46.jpeg"/><Relationship Id="rId10" Type="http://schemas.openxmlformats.org/officeDocument/2006/relationships/image" Target="../media/image50.jpeg"/><Relationship Id="rId4" Type="http://schemas.openxmlformats.org/officeDocument/2006/relationships/image" Target="../media/image45.png"/><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3.pn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63.jpeg"/><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1.jpeg"/><Relationship Id="rId10" Type="http://schemas.openxmlformats.org/officeDocument/2006/relationships/image" Target="../media/image3.pn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pn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C5373F-D293-4E11-BA96-482AE67FF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026" name="Picture 2" descr="L:\Teacher packs and timetables\Pre-visit PPT 2015\Ranworth\Ranworth pics\ranworth 100_69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638" y="1159941"/>
            <a:ext cx="6516724" cy="43444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9016" y="320111"/>
            <a:ext cx="9134984" cy="646331"/>
          </a:xfrm>
          <a:prstGeom prst="rect">
            <a:avLst/>
          </a:prstGeom>
          <a:noFill/>
        </p:spPr>
        <p:txBody>
          <a:bodyPr wrap="square" rtlCol="0">
            <a:spAutoFit/>
          </a:bodyPr>
          <a:lstStyle/>
          <a:p>
            <a:pPr algn="ctr"/>
            <a:r>
              <a:rPr lang="en-GB" sz="3600" b="1" dirty="0">
                <a:latin typeface="Arial" pitchFamily="34" charset="0"/>
                <a:cs typeface="Arial" pitchFamily="34" charset="0"/>
              </a:rPr>
              <a:t>Welcome to Ranworth Broad</a:t>
            </a:r>
          </a:p>
        </p:txBody>
      </p:sp>
      <p:pic>
        <p:nvPicPr>
          <p:cNvPr id="11" name="Picture 10">
            <a:extLst>
              <a:ext uri="{FF2B5EF4-FFF2-40B4-BE49-F238E27FC236}">
                <a16:creationId xmlns:a16="http://schemas.microsoft.com/office/drawing/2014/main" id="{ED5F8D18-1141-43F5-B12D-A1C4B464E4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16401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18B323-DB74-461F-94B2-1DAE9FEDB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2992717" y="285926"/>
            <a:ext cx="3240360" cy="584775"/>
          </a:xfrm>
          <a:prstGeom prst="rect">
            <a:avLst/>
          </a:prstGeom>
          <a:noFill/>
        </p:spPr>
        <p:txBody>
          <a:bodyPr wrap="square" rtlCol="0">
            <a:spAutoFit/>
          </a:bodyPr>
          <a:lstStyle/>
          <a:p>
            <a:r>
              <a:rPr lang="en-GB" sz="3200" b="1" dirty="0" err="1">
                <a:latin typeface="Arial" pitchFamily="34" charset="0"/>
                <a:cs typeface="Arial" pitchFamily="34" charset="0"/>
              </a:rPr>
              <a:t>Carr</a:t>
            </a:r>
            <a:r>
              <a:rPr lang="en-GB" sz="3200" b="1" dirty="0">
                <a:latin typeface="Arial" pitchFamily="34" charset="0"/>
                <a:cs typeface="Arial" pitchFamily="34" charset="0"/>
              </a:rPr>
              <a:t> Woodland</a:t>
            </a:r>
          </a:p>
        </p:txBody>
      </p:sp>
      <p:pic>
        <p:nvPicPr>
          <p:cNvPr id="2050" name="Picture 2" descr="L:\#Staff work in progress\Bethan\For work\P80107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0117" y="961496"/>
            <a:ext cx="6583765" cy="49378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Teacher packs and timetables\Pre-visit PPT 2015\Ranworth\Ranworth pics\Frog, Upton Broad, Wendy Pollard, 25 July 2011.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772" t="5457" r="6793"/>
          <a:stretch/>
        </p:blipFill>
        <p:spPr bwMode="auto">
          <a:xfrm>
            <a:off x="2440413" y="2839464"/>
            <a:ext cx="1865612" cy="1818518"/>
          </a:xfrm>
          <a:prstGeom prst="ellipse">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Ranworth\Ranworth pics\Red and Black Froghopper, Brenda Gough Stumpshaw 1 jul 2008, Cercopis vulnerata,.JPG"/>
          <p:cNvPicPr>
            <a:picLocks noChangeAspect="1" noChangeArrowheads="1"/>
          </p:cNvPicPr>
          <p:nvPr/>
        </p:nvPicPr>
        <p:blipFill rotWithShape="1">
          <a:blip r:embed="rId6">
            <a:extLst>
              <a:ext uri="{28A0092B-C50C-407E-A947-70E740481C1C}">
                <a14:useLocalDpi xmlns:a14="http://schemas.microsoft.com/office/drawing/2010/main" val="0"/>
              </a:ext>
            </a:extLst>
          </a:blip>
          <a:srcRect l="36938" t="30706" r="36300" b="30803"/>
          <a:stretch/>
        </p:blipFill>
        <p:spPr bwMode="auto">
          <a:xfrm>
            <a:off x="5492067" y="1137252"/>
            <a:ext cx="1800000" cy="1725960"/>
          </a:xfrm>
          <a:prstGeom prst="ellipse">
            <a:avLst/>
          </a:prstGeom>
          <a:noFill/>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Ranworth\Ranworth pics\Alder cones and catkins, Liz Dack, Salthouse, Holt, 9th May 200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9762"/>
          <a:stretch/>
        </p:blipFill>
        <p:spPr bwMode="auto">
          <a:xfrm>
            <a:off x="3488947" y="1137252"/>
            <a:ext cx="1799999" cy="1720729"/>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a:extLst>
              <a:ext uri="{FF2B5EF4-FFF2-40B4-BE49-F238E27FC236}">
                <a16:creationId xmlns:a16="http://schemas.microsoft.com/office/drawing/2014/main" id="{C09C075A-40F1-4F04-B92B-F7AB49C90A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5" name="Picture 4" descr="L:\Teacher packs and timetables\Pre-visit PPT 2015\Hickling\Hickling pics\Willow warbler 3 WildStock 2007 A.jpg">
            <a:extLst>
              <a:ext uri="{FF2B5EF4-FFF2-40B4-BE49-F238E27FC236}">
                <a16:creationId xmlns:a16="http://schemas.microsoft.com/office/drawing/2014/main" id="{D1E9A4EC-E089-4CC7-8DC0-FE56196277A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107"/>
          <a:stretch/>
        </p:blipFill>
        <p:spPr bwMode="auto">
          <a:xfrm>
            <a:off x="1402905" y="1118734"/>
            <a:ext cx="1800000" cy="1720730"/>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8BE3470-57A4-4277-962B-89C19EEC2D9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8" r="20764"/>
          <a:stretch/>
        </p:blipFill>
        <p:spPr>
          <a:xfrm>
            <a:off x="4551774" y="2857982"/>
            <a:ext cx="1897860" cy="1800000"/>
          </a:xfrm>
          <a:prstGeom prst="ellipse">
            <a:avLst/>
          </a:prstGeom>
        </p:spPr>
      </p:pic>
    </p:spTree>
    <p:extLst>
      <p:ext uri="{BB962C8B-B14F-4D97-AF65-F5344CB8AC3E}">
        <p14:creationId xmlns:p14="http://schemas.microsoft.com/office/powerpoint/2010/main" val="80664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A47F18-6A72-49FB-BD27-D528E0863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7" name="Rectangle 26"/>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2024306" y="219271"/>
            <a:ext cx="4498032"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Open Water</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467" y="948475"/>
            <a:ext cx="6614731" cy="496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L:\Teacher packs and timetables\Pre-visit PPT 2015\Ranworth\Ranworth pics\Great Crested Grebe Courtship Display Woodbastwick 28 Feb 08  Peter Mallett.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127" r="14767"/>
          <a:stretch/>
        </p:blipFill>
        <p:spPr bwMode="auto">
          <a:xfrm>
            <a:off x="1244626" y="1002967"/>
            <a:ext cx="1800000" cy="1718973"/>
          </a:xfrm>
          <a:prstGeom prst="ellipse">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815"/>
          <a:stretch/>
        </p:blipFill>
        <p:spPr bwMode="auto">
          <a:xfrm>
            <a:off x="5282888" y="999527"/>
            <a:ext cx="1800000" cy="168559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descr="L:\Teacher packs and timetables\Pre-visit PPT 2015\Ranworth\Ranworth pics\Black-headed Gulls Barton Broad 23 April 2008 Roberst Powell.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3729"/>
          <a:stretch/>
        </p:blipFill>
        <p:spPr bwMode="auto">
          <a:xfrm>
            <a:off x="2270907" y="2685123"/>
            <a:ext cx="1800000" cy="1718974"/>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68B36BF-C8A6-4DFB-8843-CA6D404278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170AD5E5-0394-4DAC-AD16-972649CD4C8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0116"/>
          <a:stretch/>
        </p:blipFill>
        <p:spPr>
          <a:xfrm>
            <a:off x="3263757" y="1002968"/>
            <a:ext cx="1800000" cy="1722282"/>
          </a:xfrm>
          <a:prstGeom prst="ellipse">
            <a:avLst/>
          </a:prstGeom>
        </p:spPr>
      </p:pic>
      <p:pic>
        <p:nvPicPr>
          <p:cNvPr id="7" name="Picture 6">
            <a:extLst>
              <a:ext uri="{FF2B5EF4-FFF2-40B4-BE49-F238E27FC236}">
                <a16:creationId xmlns:a16="http://schemas.microsoft.com/office/drawing/2014/main" id="{DF75DD3A-85A7-447E-AAB7-C2714C0B1F1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525" r="16666"/>
          <a:stretch/>
        </p:blipFill>
        <p:spPr>
          <a:xfrm>
            <a:off x="4273322" y="2686776"/>
            <a:ext cx="1800000" cy="1718974"/>
          </a:xfrm>
          <a:prstGeom prst="ellipse">
            <a:avLst/>
          </a:prstGeom>
        </p:spPr>
      </p:pic>
      <p:pic>
        <p:nvPicPr>
          <p:cNvPr id="10" name="Picture 9">
            <a:extLst>
              <a:ext uri="{FF2B5EF4-FFF2-40B4-BE49-F238E27FC236}">
                <a16:creationId xmlns:a16="http://schemas.microsoft.com/office/drawing/2014/main" id="{2226D54C-43AF-421F-A5E3-21EDB7235F1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661"/>
          <a:stretch/>
        </p:blipFill>
        <p:spPr>
          <a:xfrm>
            <a:off x="6322853" y="2685123"/>
            <a:ext cx="1800000" cy="1713412"/>
          </a:xfrm>
          <a:prstGeom prst="ellipse">
            <a:avLst/>
          </a:prstGeom>
        </p:spPr>
      </p:pic>
    </p:spTree>
    <p:extLst>
      <p:ext uri="{BB962C8B-B14F-4D97-AF65-F5344CB8AC3E}">
        <p14:creationId xmlns:p14="http://schemas.microsoft.com/office/powerpoint/2010/main" val="293975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B7B1BF-A654-4B82-AF99-7DB4C271C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2" name="Picture 11">
            <a:extLst>
              <a:ext uri="{FF2B5EF4-FFF2-40B4-BE49-F238E27FC236}">
                <a16:creationId xmlns:a16="http://schemas.microsoft.com/office/drawing/2014/main" id="{03D0019D-BF5A-47A1-9EED-86D94CB89E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6" name="TextBox 5"/>
          <p:cNvSpPr txBox="1"/>
          <p:nvPr/>
        </p:nvSpPr>
        <p:spPr>
          <a:xfrm>
            <a:off x="886690" y="458561"/>
            <a:ext cx="7077138" cy="923330"/>
          </a:xfrm>
          <a:prstGeom prst="rect">
            <a:avLst/>
          </a:prstGeom>
          <a:noFill/>
        </p:spPr>
        <p:txBody>
          <a:bodyPr wrap="square" rtlCol="0">
            <a:spAutoFit/>
          </a:bodyPr>
          <a:lstStyle/>
          <a:p>
            <a:pPr algn="ctr"/>
            <a:r>
              <a:rPr lang="en-GB" dirty="0">
                <a:latin typeface="Arial" pitchFamily="34" charset="0"/>
                <a:cs typeface="Arial" pitchFamily="34" charset="0"/>
              </a:rPr>
              <a:t>Your coach will drop you off in </a:t>
            </a:r>
            <a:r>
              <a:rPr lang="en-GB" b="1" dirty="0">
                <a:latin typeface="Arial" pitchFamily="34" charset="0"/>
                <a:cs typeface="Arial" pitchFamily="34" charset="0"/>
              </a:rPr>
              <a:t>Ranworth village </a:t>
            </a:r>
            <a:r>
              <a:rPr lang="en-GB" dirty="0">
                <a:latin typeface="Arial" pitchFamily="34" charset="0"/>
                <a:cs typeface="Arial" pitchFamily="34" charset="0"/>
              </a:rPr>
              <a:t>before we make the </a:t>
            </a:r>
            <a:r>
              <a:rPr lang="en-GB" b="1" dirty="0">
                <a:latin typeface="Arial" pitchFamily="34" charset="0"/>
                <a:cs typeface="Arial" pitchFamily="34" charset="0"/>
              </a:rPr>
              <a:t>short walk </a:t>
            </a:r>
            <a:r>
              <a:rPr lang="en-GB" dirty="0">
                <a:latin typeface="Arial" pitchFamily="34" charset="0"/>
                <a:cs typeface="Arial" pitchFamily="34" charset="0"/>
              </a:rPr>
              <a:t>to the nature reserve. You’ll be able to use the </a:t>
            </a:r>
            <a:r>
              <a:rPr lang="en-GB" b="1" dirty="0">
                <a:latin typeface="Arial" pitchFamily="34" charset="0"/>
                <a:cs typeface="Arial" pitchFamily="34" charset="0"/>
              </a:rPr>
              <a:t>toilets</a:t>
            </a:r>
            <a:r>
              <a:rPr lang="en-GB" dirty="0">
                <a:latin typeface="Arial" pitchFamily="34" charset="0"/>
                <a:cs typeface="Arial" pitchFamily="34" charset="0"/>
              </a:rPr>
              <a:t> when you arrive, at lunch time and before you leave.</a:t>
            </a:r>
          </a:p>
        </p:txBody>
      </p:sp>
      <p:pic>
        <p:nvPicPr>
          <p:cNvPr id="3074" name="Picture 2" descr="L:\Teacher packs and timetables\Pre-visit PPT 2015\Ranworth\Ranworth pics\Ranworth Reserve entrance.JPG"/>
          <p:cNvPicPr>
            <a:picLocks noChangeAspect="1" noChangeArrowheads="1"/>
          </p:cNvPicPr>
          <p:nvPr/>
        </p:nvPicPr>
        <p:blipFill rotWithShape="1">
          <a:blip r:embed="rId5">
            <a:extLst>
              <a:ext uri="{28A0092B-C50C-407E-A947-70E740481C1C}">
                <a14:useLocalDpi xmlns:a14="http://schemas.microsoft.com/office/drawing/2010/main" val="0"/>
              </a:ext>
            </a:extLst>
          </a:blip>
          <a:srcRect t="9353"/>
          <a:stretch/>
        </p:blipFill>
        <p:spPr bwMode="auto">
          <a:xfrm>
            <a:off x="1050899" y="1572142"/>
            <a:ext cx="7042201" cy="42557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322447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BC82EA9-D91D-402F-8E48-CE1F5BE8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7D9F84F-7A02-4869-8B6B-AABDB372A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itle 1"/>
          <p:cNvSpPr txBox="1">
            <a:spLocks/>
          </p:cNvSpPr>
          <p:nvPr/>
        </p:nvSpPr>
        <p:spPr>
          <a:xfrm>
            <a:off x="930076" y="243489"/>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44" y="272544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4441" y="272544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70350" y="2893857"/>
            <a:ext cx="3315850" cy="830997"/>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74254" y="2725444"/>
            <a:ext cx="2828018"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432849" y="3855872"/>
            <a:ext cx="2111475"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94210" y="4686456"/>
            <a:ext cx="2053767"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79881" y="5473512"/>
            <a:ext cx="2829300"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522768" y="4296920"/>
            <a:ext cx="2372832" cy="584775"/>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347F83-3D90-4AD1-9D24-4F9107D51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6146" name="Picture 2" descr="L:\Teacher packs and timetables\Pre-visit PPT 2015\Hickling\Hickling pics\Otter 2, Elizabeh Dack, Norfolk, 7 march 20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9019" y="1147897"/>
            <a:ext cx="6332988" cy="4192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0816" y="5373312"/>
            <a:ext cx="6215163" cy="461665"/>
          </a:xfrm>
          <a:prstGeom prst="rect">
            <a:avLst/>
          </a:prstGeom>
        </p:spPr>
        <p:txBody>
          <a:bodyPr wrap="none">
            <a:spAutoFit/>
          </a:bodyPr>
          <a:lstStyle/>
          <a:p>
            <a:r>
              <a:rPr lang="en-GB" sz="2400" b="1" dirty="0">
                <a:latin typeface="Arial" pitchFamily="34" charset="0"/>
                <a:cs typeface="Arial" pitchFamily="34" charset="0"/>
              </a:rPr>
              <a:t>Can you each come up with 2 questions?</a:t>
            </a:r>
          </a:p>
        </p:txBody>
      </p:sp>
      <p:sp>
        <p:nvSpPr>
          <p:cNvPr id="12" name="Rectangle 11"/>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571500" y="87910"/>
            <a:ext cx="8001000" cy="1631216"/>
          </a:xfrm>
          <a:prstGeom prst="rect">
            <a:avLst/>
          </a:prstGeom>
          <a:noFill/>
        </p:spPr>
        <p:txBody>
          <a:bodyPr wrap="square" rtlCol="0">
            <a:spAutoFit/>
          </a:bodyPr>
          <a:lstStyle/>
          <a:p>
            <a:pPr algn="ctr"/>
            <a:r>
              <a:rPr lang="en-GB" sz="3200" b="1" dirty="0">
                <a:latin typeface="Arial" pitchFamily="34" charset="0"/>
                <a:cs typeface="Arial" pitchFamily="34" charset="0"/>
              </a:rPr>
              <a:t>What would you like to find out </a:t>
            </a:r>
          </a:p>
          <a:p>
            <a:pPr algn="ctr"/>
            <a:r>
              <a:rPr lang="en-GB" sz="3200" b="1" dirty="0">
                <a:latin typeface="Arial" pitchFamily="34" charset="0"/>
                <a:cs typeface="Arial" pitchFamily="34" charset="0"/>
              </a:rPr>
              <a:t>about Hickling’s wildlife?</a:t>
            </a:r>
          </a:p>
          <a:p>
            <a:pPr algn="ctr"/>
            <a:endParaRPr lang="en-GB" sz="3600" dirty="0">
              <a:latin typeface="Arial" pitchFamily="34" charset="0"/>
              <a:cs typeface="Arial" pitchFamily="34" charset="0"/>
            </a:endParaRPr>
          </a:p>
        </p:txBody>
      </p:sp>
      <p:pic>
        <p:nvPicPr>
          <p:cNvPr id="10" name="Picture 9">
            <a:extLst>
              <a:ext uri="{FF2B5EF4-FFF2-40B4-BE49-F238E27FC236}">
                <a16:creationId xmlns:a16="http://schemas.microsoft.com/office/drawing/2014/main" id="{01DCF36F-B110-4480-8E1A-9C36F351F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406109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DED50D-D3B8-4547-BC16-543ECC03A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9" name="Picture 8">
            <a:extLst>
              <a:ext uri="{FF2B5EF4-FFF2-40B4-BE49-F238E27FC236}">
                <a16:creationId xmlns:a16="http://schemas.microsoft.com/office/drawing/2014/main" id="{FE9B9F17-8A3C-4CA9-A31E-ECF604EAA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2050" name="Picture 2" descr="L:\Teacher packs and timetables\Pre-visit PPT 2015\Ranworth\Ranworth pics\Ranworth Broad credit Richard Osbourne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999" y="1411320"/>
            <a:ext cx="6732001" cy="448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15" y="548271"/>
            <a:ext cx="9134985" cy="707886"/>
          </a:xfrm>
          <a:prstGeom prst="rect">
            <a:avLst/>
          </a:prstGeom>
          <a:noFill/>
        </p:spPr>
        <p:txBody>
          <a:bodyPr wrap="square" rtlCol="0">
            <a:spAutoFit/>
          </a:bodyPr>
          <a:lstStyle/>
          <a:p>
            <a:pPr algn="ctr"/>
            <a:r>
              <a:rPr lang="en-GB" sz="4000" b="1" dirty="0">
                <a:latin typeface="Arial" pitchFamily="34" charset="0"/>
                <a:cs typeface="Arial" pitchFamily="34" charset="0"/>
              </a:rPr>
              <a:t>See you soon!</a:t>
            </a:r>
          </a:p>
        </p:txBody>
      </p:sp>
      <p:sp>
        <p:nvSpPr>
          <p:cNvPr id="11" name="Rectangle 10"/>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87490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7B12AE-4927-4304-9146-6D436E0A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444564" y="444654"/>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1007603" y="1141657"/>
            <a:ext cx="7128793" cy="4858382"/>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63" y="2636277"/>
                <a:ext cx="252000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9" name="Rectangle 28"/>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C2C86C-8289-4763-AB32-52EC4F6A3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A0084-5E5E-4622-A17E-F5A48159B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3DFB7203-7F31-4269-8992-9B1A0710A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D975CF83-E8DD-44A0-ACD1-0031E7F63F78}"/>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169165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D04BB261-7F4D-494A-ACE5-9C087388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81" name="Rectangle 80">
            <a:extLst>
              <a:ext uri="{FF2B5EF4-FFF2-40B4-BE49-F238E27FC236}">
                <a16:creationId xmlns:a16="http://schemas.microsoft.com/office/drawing/2014/main" id="{EF6D1F36-FF33-4AB7-9037-6CDDD7C5A3E8}"/>
              </a:ext>
            </a:extLst>
          </p:cNvPr>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4DF4F7-FFF8-4197-B98F-A2FF1C24B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69810" y="541034"/>
            <a:ext cx="4699755" cy="1200329"/>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pic>
        <p:nvPicPr>
          <p:cNvPr id="5122" name="Picture 2" descr="L:\Teacher packs and timetables\Pre-visit PPT 2015\Cley\cley pics\Bearded tit, NWT Cley Marshes, Steve Bond, 05 October 20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24" b="25689"/>
          <a:stretch/>
        </p:blipFill>
        <p:spPr bwMode="auto">
          <a:xfrm>
            <a:off x="5434429" y="201741"/>
            <a:ext cx="2160000" cy="2073469"/>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9134" y="2499601"/>
            <a:ext cx="5112568"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plants</a:t>
            </a:r>
            <a:r>
              <a:rPr lang="en-GB" sz="2400" dirty="0">
                <a:latin typeface="Arial" pitchFamily="34" charset="0"/>
                <a:cs typeface="Arial" pitchFamily="34" charset="0"/>
              </a:rPr>
              <a:t> and some </a:t>
            </a:r>
            <a:r>
              <a:rPr lang="en-GB" sz="2400" b="1" dirty="0">
                <a:latin typeface="Arial" pitchFamily="34" charset="0"/>
                <a:cs typeface="Arial" pitchFamily="34" charset="0"/>
              </a:rPr>
              <a:t>small animals</a:t>
            </a:r>
            <a:r>
              <a:rPr lang="en-GB" sz="2400" dirty="0">
                <a:latin typeface="Arial" pitchFamily="34" charset="0"/>
                <a:cs typeface="Arial" pitchFamily="34" charset="0"/>
              </a:rPr>
              <a:t>,</a:t>
            </a:r>
            <a:r>
              <a:rPr lang="en-GB" sz="2400" b="1" dirty="0">
                <a:latin typeface="Arial" pitchFamily="34" charset="0"/>
                <a:cs typeface="Arial" pitchFamily="34" charset="0"/>
              </a:rPr>
              <a:t> </a:t>
            </a:r>
            <a:r>
              <a:rPr lang="en-GB" sz="2400" dirty="0">
                <a:latin typeface="Arial" pitchFamily="34" charset="0"/>
                <a:cs typeface="Arial" pitchFamily="34" charset="0"/>
              </a:rPr>
              <a:t>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714" y="2019765"/>
            <a:ext cx="2277493"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5124" name="Picture 4" descr="L:\Teacher packs and timetables\Pre-visit PPT 2015\Cley\cley pics\Bittern, Ian Simons.jpg"/>
          <p:cNvPicPr>
            <a:picLocks noChangeAspect="1" noChangeArrowheads="1"/>
          </p:cNvPicPr>
          <p:nvPr/>
        </p:nvPicPr>
        <p:blipFill rotWithShape="1">
          <a:blip r:embed="rId6">
            <a:extLst>
              <a:ext uri="{28A0092B-C50C-407E-A947-70E740481C1C}">
                <a14:useLocalDpi xmlns:a14="http://schemas.microsoft.com/office/drawing/2010/main" val="0"/>
              </a:ext>
            </a:extLst>
          </a:blip>
          <a:srcRect l="6303" r="9572" b="25917"/>
          <a:stretch/>
        </p:blipFill>
        <p:spPr bwMode="auto">
          <a:xfrm>
            <a:off x="5434429" y="3973843"/>
            <a:ext cx="2160000" cy="2186261"/>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EAC23D5-4B80-4BAC-844E-119FF4A55D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3" name="TextBox 12">
            <a:extLst>
              <a:ext uri="{FF2B5EF4-FFF2-40B4-BE49-F238E27FC236}">
                <a16:creationId xmlns:a16="http://schemas.microsoft.com/office/drawing/2014/main" id="{391EFF9C-2E41-4B08-9A3A-00DD2B5A6426}"/>
              </a:ext>
            </a:extLst>
          </p:cNvPr>
          <p:cNvSpPr txBox="1"/>
          <p:nvPr/>
        </p:nvSpPr>
        <p:spPr>
          <a:xfrm>
            <a:off x="369810" y="4466808"/>
            <a:ext cx="5245224" cy="1200329"/>
          </a:xfrm>
          <a:prstGeom prst="rect">
            <a:avLst/>
          </a:prstGeom>
          <a:noFill/>
        </p:spPr>
        <p:txBody>
          <a:bodyPr wrap="square" rtlCol="0">
            <a:spAutoFit/>
          </a:bodyPr>
          <a:lstStyle/>
          <a:p>
            <a:r>
              <a:rPr lang="en-GB" sz="2400" dirty="0">
                <a:latin typeface="Arial" pitchFamily="34" charset="0"/>
                <a:cs typeface="Arial" pitchFamily="34" charset="0"/>
              </a:rPr>
              <a:t>We’ll explore different </a:t>
            </a:r>
            <a:r>
              <a:rPr lang="en-GB" sz="2400" b="1" dirty="0">
                <a:latin typeface="Arial" pitchFamily="34" charset="0"/>
                <a:cs typeface="Arial" pitchFamily="34" charset="0"/>
              </a:rPr>
              <a:t>habitats</a:t>
            </a:r>
            <a:r>
              <a:rPr lang="en-GB" sz="2400" dirty="0">
                <a:latin typeface="Arial" pitchFamily="34" charset="0"/>
                <a:cs typeface="Arial" pitchFamily="34" charset="0"/>
              </a:rPr>
              <a:t> at Hickling, each with its own different </a:t>
            </a:r>
            <a:r>
              <a:rPr lang="en-GB" sz="2400" b="1" dirty="0">
                <a:latin typeface="Arial" pitchFamily="34" charset="0"/>
                <a:cs typeface="Arial" pitchFamily="34" charset="0"/>
              </a:rPr>
              <a:t>species</a:t>
            </a:r>
          </a:p>
        </p:txBody>
      </p:sp>
    </p:spTree>
    <p:extLst>
      <p:ext uri="{BB962C8B-B14F-4D97-AF65-F5344CB8AC3E}">
        <p14:creationId xmlns:p14="http://schemas.microsoft.com/office/powerpoint/2010/main" val="79252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8FAC96F-7C59-4FC0-ACDE-4FB7395F9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 descr="L:\#Staff work in progress\Bethan\For work\P80107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3904" y="1047951"/>
            <a:ext cx="6596192" cy="49471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9872" y="386974"/>
            <a:ext cx="2304256" cy="584775"/>
          </a:xfrm>
          <a:prstGeom prst="rect">
            <a:avLst/>
          </a:prstGeom>
          <a:noFill/>
        </p:spPr>
        <p:txBody>
          <a:bodyPr wrap="square" rtlCol="0">
            <a:spAutoFit/>
          </a:bodyPr>
          <a:lstStyle/>
          <a:p>
            <a:r>
              <a:rPr lang="en-GB" sz="3200" b="1" dirty="0">
                <a:latin typeface="Arial" pitchFamily="34" charset="0"/>
                <a:cs typeface="Arial" pitchFamily="34" charset="0"/>
              </a:rPr>
              <a:t>Woodland</a:t>
            </a:r>
          </a:p>
        </p:txBody>
      </p:sp>
      <p:pic>
        <p:nvPicPr>
          <p:cNvPr id="2050" name="Picture 2" descr="L:\Teacher packs and timetables\Pre-visit PPT 2015\Hickling\Hickling pics\Robin, Elizabeth Dack, Norfolk, 25 October 201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153"/>
          <a:stretch/>
        </p:blipFill>
        <p:spPr bwMode="auto">
          <a:xfrm>
            <a:off x="704309" y="1144714"/>
            <a:ext cx="1800000" cy="1706438"/>
          </a:xfrm>
          <a:prstGeom prst="ellipse">
            <a:avLst/>
          </a:prstGeom>
          <a:noFill/>
          <a:extLst>
            <a:ext uri="{909E8E84-426E-40DD-AFC4-6F175D3DCCD1}">
              <a14:hiddenFill xmlns:a14="http://schemas.microsoft.com/office/drawing/2010/main">
                <a:solidFill>
                  <a:srgbClr val="FFFFFF"/>
                </a:solidFill>
              </a14:hiddenFill>
            </a:ext>
          </a:extLst>
        </p:spPr>
      </p:pic>
      <p:pic>
        <p:nvPicPr>
          <p:cNvPr id="2053" name="Picture 5" descr="L:\Teacher packs and timetables\Pre-visit PPT 2015\Hickling\Hickling pics\Roe Deer Woodland, 23 June 2008, Dersingham Bog, Robert Williamso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38" r="23065"/>
          <a:stretch/>
        </p:blipFill>
        <p:spPr bwMode="auto">
          <a:xfrm>
            <a:off x="5819876" y="2834662"/>
            <a:ext cx="1866289" cy="1735375"/>
          </a:xfrm>
          <a:prstGeom prst="ellipse">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Hickling\Hickling pics\49  Woodlouse.t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0590"/>
          <a:stretch/>
        </p:blipFill>
        <p:spPr bwMode="auto">
          <a:xfrm>
            <a:off x="4724558" y="1141168"/>
            <a:ext cx="1831121" cy="1751321"/>
          </a:xfrm>
          <a:prstGeom prst="ellipse">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Hickling\Hickling pics\Common toad on path in Thetford Forest, Yvonne Jones, 7 August 201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12" r="14462"/>
          <a:stretch/>
        </p:blipFill>
        <p:spPr bwMode="auto">
          <a:xfrm>
            <a:off x="3769659" y="2900768"/>
            <a:ext cx="1800000" cy="1669270"/>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Hickling\Hickling pics\speckled wood first, Jessica Riedere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07"/>
          <a:stretch/>
        </p:blipFill>
        <p:spPr bwMode="auto">
          <a:xfrm>
            <a:off x="2674342" y="1141169"/>
            <a:ext cx="1800000" cy="1757062"/>
          </a:xfrm>
          <a:prstGeom prst="ellipse">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6" name="Picture 15">
            <a:extLst>
              <a:ext uri="{FF2B5EF4-FFF2-40B4-BE49-F238E27FC236}">
                <a16:creationId xmlns:a16="http://schemas.microsoft.com/office/drawing/2014/main" id="{8DE1A9A1-A4CE-4B7F-8F9E-222545346B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C06A7F89-7444-4CD4-A02F-23DF18740C8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2439"/>
          <a:stretch/>
        </p:blipFill>
        <p:spPr>
          <a:xfrm>
            <a:off x="1745844" y="2834663"/>
            <a:ext cx="1800000" cy="1735375"/>
          </a:xfrm>
          <a:prstGeom prst="ellipse">
            <a:avLst/>
          </a:prstGeom>
        </p:spPr>
      </p:pic>
    </p:spTree>
    <p:extLst>
      <p:ext uri="{BB962C8B-B14F-4D97-AF65-F5344CB8AC3E}">
        <p14:creationId xmlns:p14="http://schemas.microsoft.com/office/powerpoint/2010/main" val="2909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60EFB7-4961-44A2-BDFD-22AF62589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80652" y="347351"/>
            <a:ext cx="2114135" cy="584775"/>
          </a:xfrm>
          <a:prstGeom prst="rect">
            <a:avLst/>
          </a:prstGeom>
          <a:noFill/>
        </p:spPr>
        <p:txBody>
          <a:bodyPr wrap="square" rtlCol="0">
            <a:spAutoFit/>
          </a:bodyPr>
          <a:lstStyle/>
          <a:p>
            <a:r>
              <a:rPr lang="en-GB" sz="3200" b="1" dirty="0">
                <a:latin typeface="Arial" pitchFamily="34" charset="0"/>
                <a:cs typeface="Arial" pitchFamily="34" charset="0"/>
              </a:rPr>
              <a:t>Reed bed</a:t>
            </a:r>
          </a:p>
        </p:txBody>
      </p:sp>
      <p:pic>
        <p:nvPicPr>
          <p:cNvPr id="8" name="Picture 3" descr="V:\Images\Professional Photographers\Free to Use - Credit Photographer\Richard Osbourne\Ranworth\Ranworth Broad credit Richard Osbourne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965412"/>
            <a:ext cx="7020272" cy="46801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Teacher packs and timetables\Pre-visit PPT 2015\Hickling\Hickling pics\Marsh Harrier male, Nick Appleton, Cley marshes, 27th Jan 2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52" r="9946"/>
          <a:stretch/>
        </p:blipFill>
        <p:spPr bwMode="auto">
          <a:xfrm>
            <a:off x="2915630" y="991800"/>
            <a:ext cx="1800000" cy="1773611"/>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Hickling\Hickling pics\Willow warbler 3 WildStock 2007 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07"/>
          <a:stretch/>
        </p:blipFill>
        <p:spPr bwMode="auto">
          <a:xfrm>
            <a:off x="4880915" y="998697"/>
            <a:ext cx="1882922" cy="1800000"/>
          </a:xfrm>
          <a:prstGeom prst="ellipse">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Hickling\Hickling pics\Norfolk Hawker 2, Strumpshaw Fen, Elizabeth Dack, 26 June 20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0583"/>
          <a:stretch/>
        </p:blipFill>
        <p:spPr bwMode="auto">
          <a:xfrm>
            <a:off x="5998093" y="2765411"/>
            <a:ext cx="1800000" cy="1720730"/>
          </a:xfrm>
          <a:prstGeom prst="ellipse">
            <a:avLst/>
          </a:prstGeom>
          <a:noFill/>
          <a:extLst>
            <a:ext uri="{909E8E84-426E-40DD-AFC4-6F175D3DCCD1}">
              <a14:hiddenFill xmlns:a14="http://schemas.microsoft.com/office/drawing/2010/main">
                <a:solidFill>
                  <a:srgbClr val="FFFFFF"/>
                </a:solidFill>
              </a14:hiddenFill>
            </a:ext>
          </a:extLst>
        </p:spPr>
      </p:pic>
      <p:pic>
        <p:nvPicPr>
          <p:cNvPr id="3078" name="Picture 6" descr="L:\Teacher packs and timetables\Pre-visit PPT 2015\Hickling\Hickling pics\Reeds, Juanita Hawkins, NWT Cley Marshes, 31.12.201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8604"/>
          <a:stretch/>
        </p:blipFill>
        <p:spPr bwMode="auto">
          <a:xfrm>
            <a:off x="3921266" y="2798696"/>
            <a:ext cx="1800000" cy="1720729"/>
          </a:xfrm>
          <a:prstGeom prst="ellipse">
            <a:avLst/>
          </a:prstGeom>
          <a:noFill/>
          <a:extLst>
            <a:ext uri="{909E8E84-426E-40DD-AFC4-6F175D3DCCD1}">
              <a14:hiddenFill xmlns:a14="http://schemas.microsoft.com/office/drawing/2010/main">
                <a:solidFill>
                  <a:srgbClr val="FFFFFF"/>
                </a:solidFill>
              </a14:hiddenFill>
            </a:ext>
          </a:extLst>
        </p:spPr>
      </p:pic>
      <p:pic>
        <p:nvPicPr>
          <p:cNvPr id="3079" name="Picture 7" descr="L:\Teacher packs and timetables\Pre-visit PPT 2015\Hickling\Hickling pics\Swallowtail caterpillar, Norfolk, 8 August 201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694"/>
          <a:stretch/>
        </p:blipFill>
        <p:spPr bwMode="auto">
          <a:xfrm>
            <a:off x="1886363" y="2798697"/>
            <a:ext cx="1800000" cy="1722748"/>
          </a:xfrm>
          <a:prstGeom prst="ellipse">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5" name="Picture 14">
            <a:extLst>
              <a:ext uri="{FF2B5EF4-FFF2-40B4-BE49-F238E27FC236}">
                <a16:creationId xmlns:a16="http://schemas.microsoft.com/office/drawing/2014/main" id="{9FD3AE6F-7CC5-4731-92DD-A06CB2C8F6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22" name="Picture 21">
            <a:extLst>
              <a:ext uri="{FF2B5EF4-FFF2-40B4-BE49-F238E27FC236}">
                <a16:creationId xmlns:a16="http://schemas.microsoft.com/office/drawing/2014/main" id="{8F4C0016-48FF-4C0E-8359-DA1231F787B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137" r="15352"/>
          <a:stretch/>
        </p:blipFill>
        <p:spPr>
          <a:xfrm>
            <a:off x="937995" y="965412"/>
            <a:ext cx="1848368" cy="1800000"/>
          </a:xfrm>
          <a:prstGeom prst="ellipse">
            <a:avLst/>
          </a:prstGeom>
        </p:spPr>
      </p:pic>
    </p:spTree>
    <p:extLst>
      <p:ext uri="{BB962C8B-B14F-4D97-AF65-F5344CB8AC3E}">
        <p14:creationId xmlns:p14="http://schemas.microsoft.com/office/powerpoint/2010/main" val="311199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3C7F66-282A-4235-B368-49E80364C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5" name="Rectangle 2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26" name="Picture 2" descr="V:\Images\Nature Reserves\Hickling\Reprofiled dyke and new bund 20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727"/>
          <a:stretch/>
        </p:blipFill>
        <p:spPr bwMode="auto">
          <a:xfrm>
            <a:off x="1086197" y="765310"/>
            <a:ext cx="6768752" cy="5327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37785" y="165920"/>
            <a:ext cx="3465575" cy="584775"/>
          </a:xfrm>
          <a:prstGeom prst="rect">
            <a:avLst/>
          </a:prstGeom>
          <a:noFill/>
        </p:spPr>
        <p:txBody>
          <a:bodyPr wrap="square" rtlCol="0">
            <a:spAutoFit/>
          </a:bodyPr>
          <a:lstStyle/>
          <a:p>
            <a:r>
              <a:rPr lang="en-GB" sz="3200" b="1" dirty="0">
                <a:latin typeface="Arial" pitchFamily="34" charset="0"/>
                <a:cs typeface="Arial" pitchFamily="34" charset="0"/>
              </a:rPr>
              <a:t>Freshwater Dyke</a:t>
            </a:r>
          </a:p>
        </p:txBody>
      </p:sp>
      <p:pic>
        <p:nvPicPr>
          <p:cNvPr id="4099" name="Picture 3" descr="L:\Teacher packs and timetables\Pre-visit PPT 2015\Hickling\Hickling pics\DSCN022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56105" y="2453803"/>
            <a:ext cx="1868708" cy="1780888"/>
          </a:xfrm>
          <a:prstGeom prst="ellipse">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Hickling\Hickling pics\burkmarr water beetle 01050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11410"/>
          <a:stretch/>
        </p:blipFill>
        <p:spPr bwMode="auto">
          <a:xfrm>
            <a:off x="4195790" y="2563325"/>
            <a:ext cx="1871341" cy="1731347"/>
          </a:xfrm>
          <a:prstGeom prst="ellipse">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Hickling\Hickling pics\Ramshorn snail, Brian Valentine, 4 June 200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7786" r="7951"/>
          <a:stretch/>
        </p:blipFill>
        <p:spPr bwMode="auto">
          <a:xfrm>
            <a:off x="5166685" y="765310"/>
            <a:ext cx="1800000" cy="1818933"/>
          </a:xfrm>
          <a:prstGeom prst="ellipse">
            <a:avLst/>
          </a:prstGeom>
          <a:noFill/>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Hickling\Hickling pics\Greater water boatmen, Dorset, Jamie McMillan, May 2012.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064" t="14122" r="-1064" b="9291"/>
          <a:stretch/>
        </p:blipFill>
        <p:spPr bwMode="auto">
          <a:xfrm>
            <a:off x="3121531" y="765310"/>
            <a:ext cx="1896958" cy="1800000"/>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9CFE71A-05D8-4C52-9C12-8B1E398B72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CA3A0C8C-3BCE-4B67-BBF4-4D3296485A1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000" r="7500"/>
          <a:stretch/>
        </p:blipFill>
        <p:spPr>
          <a:xfrm>
            <a:off x="1150554" y="765310"/>
            <a:ext cx="1800000" cy="1780888"/>
          </a:xfrm>
          <a:prstGeom prst="ellipse">
            <a:avLst/>
          </a:prstGeom>
        </p:spPr>
      </p:pic>
    </p:spTree>
    <p:extLst>
      <p:ext uri="{BB962C8B-B14F-4D97-AF65-F5344CB8AC3E}">
        <p14:creationId xmlns:p14="http://schemas.microsoft.com/office/powerpoint/2010/main" val="281583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2983</TotalTime>
  <Words>1190</Words>
  <Application>Microsoft Office PowerPoint</Application>
  <PresentationFormat>On-screen Show (4:3)</PresentationFormat>
  <Paragraphs>165</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Abi Bilby</cp:lastModifiedBy>
  <cp:revision>171</cp:revision>
  <dcterms:created xsi:type="dcterms:W3CDTF">2013-07-30T14:34:13Z</dcterms:created>
  <dcterms:modified xsi:type="dcterms:W3CDTF">2023-11-09T09:27:38Z</dcterms:modified>
</cp:coreProperties>
</file>