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75" r:id="rId3"/>
    <p:sldId id="282" r:id="rId4"/>
    <p:sldId id="314" r:id="rId5"/>
    <p:sldId id="270" r:id="rId6"/>
    <p:sldId id="273" r:id="rId7"/>
    <p:sldId id="272" r:id="rId8"/>
    <p:sldId id="271" r:id="rId9"/>
    <p:sldId id="274" r:id="rId10"/>
    <p:sldId id="283" r:id="rId11"/>
    <p:sldId id="300" r:id="rId12"/>
    <p:sldId id="280"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540" autoAdjust="0"/>
  </p:normalViewPr>
  <p:slideViewPr>
    <p:cSldViewPr>
      <p:cViewPr varScale="1">
        <p:scale>
          <a:sx n="93" d="100"/>
          <a:sy n="93" d="100"/>
        </p:scale>
        <p:origin x="212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273748-32BC-471E-A662-A9F2803CE715}" type="datetimeFigureOut">
              <a:rPr lang="en-GB" smtClean="0"/>
              <a:t>09/11/2023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D94751-3897-4601-8C39-D81CAD0A2529}" type="slidenum">
              <a:rPr lang="en-GB" smtClean="0"/>
              <a:t>‹#›</a:t>
            </a:fld>
            <a:endParaRPr lang="en-GB"/>
          </a:p>
        </p:txBody>
      </p:sp>
    </p:spTree>
    <p:extLst>
      <p:ext uri="{BB962C8B-B14F-4D97-AF65-F5344CB8AC3E}">
        <p14:creationId xmlns:p14="http://schemas.microsoft.com/office/powerpoint/2010/main" val="466297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Different animals and plants need different sorts of places to live.</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Photos: Richard Osbourne, Ray Jones, Tasha North, Nick Carter, </a:t>
            </a:r>
            <a:r>
              <a:rPr lang="en-GB" dirty="0" err="1"/>
              <a:t>Wildstock</a:t>
            </a:r>
            <a:r>
              <a:rPr lang="en-GB" dirty="0"/>
              <a:t> and Russel </a:t>
            </a:r>
            <a:r>
              <a:rPr lang="en-GB" dirty="0" err="1"/>
              <a:t>Bayell</a:t>
            </a:r>
            <a:r>
              <a:rPr lang="en-GB" dirty="0"/>
              <a:t>.</a:t>
            </a:r>
          </a:p>
          <a:p>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2</a:t>
            </a:fld>
            <a:endParaRPr lang="en-GB"/>
          </a:p>
        </p:txBody>
      </p:sp>
    </p:spTree>
    <p:extLst>
      <p:ext uri="{BB962C8B-B14F-4D97-AF65-F5344CB8AC3E}">
        <p14:creationId xmlns:p14="http://schemas.microsoft.com/office/powerpoint/2010/main" val="2001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Copper Beech Natural Playgrounds</a:t>
            </a:r>
            <a:endParaRPr lang="en-GB" dirty="0"/>
          </a:p>
        </p:txBody>
      </p:sp>
      <p:sp>
        <p:nvSpPr>
          <p:cNvPr id="4" name="Slide Number Placeholder 3"/>
          <p:cNvSpPr>
            <a:spLocks noGrp="1"/>
          </p:cNvSpPr>
          <p:nvPr>
            <p:ph type="sldNum" sz="quarter" idx="5"/>
          </p:nvPr>
        </p:nvSpPr>
        <p:spPr/>
        <p:txBody>
          <a:bodyPr/>
          <a:lstStyle/>
          <a:p>
            <a:fld id="{87D94751-3897-4601-8C39-D81CAD0A2529}" type="slidenum">
              <a:rPr lang="en-GB" smtClean="0"/>
              <a:t>13</a:t>
            </a:fld>
            <a:endParaRPr lang="en-GB"/>
          </a:p>
        </p:txBody>
      </p:sp>
    </p:spTree>
    <p:extLst>
      <p:ext uri="{BB962C8B-B14F-4D97-AF65-F5344CB8AC3E}">
        <p14:creationId xmlns:p14="http://schemas.microsoft.com/office/powerpoint/2010/main" val="2150325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areas aren’t immaculately</a:t>
            </a:r>
            <a:r>
              <a:rPr lang="en-GB" baseline="0" dirty="0"/>
              <a:t> tidy, which is great for wildlife.  Some grass is long, there is a pond and the species are native to Britain.</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a:t>Photos: Richard Burkmarr and  David North</a:t>
            </a:r>
            <a:endParaRPr lang="en-GB"/>
          </a:p>
          <a:p>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3</a:t>
            </a:fld>
            <a:endParaRPr lang="en-GB"/>
          </a:p>
        </p:txBody>
      </p:sp>
    </p:spTree>
    <p:extLst>
      <p:ext uri="{BB962C8B-B14F-4D97-AF65-F5344CB8AC3E}">
        <p14:creationId xmlns:p14="http://schemas.microsoft.com/office/powerpoint/2010/main" val="433245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Diagram: The Wildlife Trusts </a:t>
            </a:r>
            <a:endParaRPr lang="en-GB" dirty="0"/>
          </a:p>
        </p:txBody>
      </p:sp>
      <p:sp>
        <p:nvSpPr>
          <p:cNvPr id="4" name="Slide Number Placeholder 3"/>
          <p:cNvSpPr>
            <a:spLocks noGrp="1"/>
          </p:cNvSpPr>
          <p:nvPr>
            <p:ph type="sldNum" sz="quarter" idx="5"/>
          </p:nvPr>
        </p:nvSpPr>
        <p:spPr/>
        <p:txBody>
          <a:bodyPr/>
          <a:lstStyle/>
          <a:p>
            <a:fld id="{64667E5E-7AF1-4571-B32E-6DB4E12F1206}" type="slidenum">
              <a:rPr lang="en-GB" smtClean="0"/>
              <a:pPr/>
              <a:t>4</a:t>
            </a:fld>
            <a:endParaRPr lang="en-GB"/>
          </a:p>
        </p:txBody>
      </p:sp>
    </p:spTree>
    <p:extLst>
      <p:ext uri="{BB962C8B-B14F-4D97-AF65-F5344CB8AC3E}">
        <p14:creationId xmlns:p14="http://schemas.microsoft.com/office/powerpoint/2010/main" val="2039809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Habitats</a:t>
            </a:r>
            <a:r>
              <a:rPr lang="en-GB" baseline="0" dirty="0"/>
              <a:t> come in all shapes and sizes, from large woodlands to a small patch of flowers. How many of these habitats do you have on your school grounds?</a:t>
            </a:r>
          </a:p>
          <a:p>
            <a:endParaRPr lang="en-US" baseline="0" dirty="0"/>
          </a:p>
          <a:p>
            <a:r>
              <a:rPr lang="en-US" baseline="0" dirty="0"/>
              <a:t>P</a:t>
            </a:r>
            <a:r>
              <a:rPr lang="en-GB" baseline="0" dirty="0" err="1"/>
              <a:t>hotos</a:t>
            </a:r>
            <a:r>
              <a:rPr lang="en-GB" baseline="0" dirty="0"/>
              <a:t>: Matthew Tebbutt, Sutton Primary, Mark Burr, Birmingham Mail, Elizabeth Dack, Gemma Walker</a:t>
            </a:r>
          </a:p>
          <a:p>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5</a:t>
            </a:fld>
            <a:endParaRPr lang="en-GB"/>
          </a:p>
        </p:txBody>
      </p:sp>
    </p:spTree>
    <p:extLst>
      <p:ext uri="{BB962C8B-B14F-4D97-AF65-F5344CB8AC3E}">
        <p14:creationId xmlns:p14="http://schemas.microsoft.com/office/powerpoint/2010/main" val="433245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Your playing field is full of life, especially if some of the grass has been left to grow long. Can you name these species? </a:t>
            </a:r>
            <a:r>
              <a:rPr lang="en-GB" i="1" baseline="0" dirty="0"/>
              <a:t>Clockwise from top left: Fox, bumble bee (buff tailed), butterfly (peacock), earthworm, daisy, buttercup.</a:t>
            </a:r>
          </a:p>
          <a:p>
            <a:endParaRPr lang="en-US" i="1" baseline="0" dirty="0"/>
          </a:p>
          <a:p>
            <a:r>
              <a:rPr lang="en-US" i="1" baseline="0" dirty="0"/>
              <a:t>P</a:t>
            </a:r>
            <a:r>
              <a:rPr lang="en-GB" i="1" baseline="0" dirty="0" err="1"/>
              <a:t>hotos</a:t>
            </a:r>
            <a:r>
              <a:rPr lang="en-GB" i="1" baseline="0" dirty="0"/>
              <a:t>: Brian Macfarlane, David Rose, David Goodrum, Ian Davis, Elizabeth Dack, Mark Burr</a:t>
            </a:r>
          </a:p>
          <a:p>
            <a:endParaRPr lang="en-GB" baseline="0" dirty="0"/>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6</a:t>
            </a:fld>
            <a:endParaRPr lang="en-GB"/>
          </a:p>
        </p:txBody>
      </p:sp>
    </p:spTree>
    <p:extLst>
      <p:ext uri="{BB962C8B-B14F-4D97-AF65-F5344CB8AC3E}">
        <p14:creationId xmlns:p14="http://schemas.microsoft.com/office/powerpoint/2010/main" val="433245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Hedges used to criss-cross the whole of</a:t>
            </a:r>
            <a:r>
              <a:rPr lang="en-GB" baseline="0" dirty="0"/>
              <a:t> Britain, due to the intensification of farming and the construction of towns and roads, there are far fewer today. Some of them can be hundreds of years old! Can you name these species? </a:t>
            </a:r>
            <a:r>
              <a:rPr lang="en-GB" i="1" baseline="0" dirty="0"/>
              <a:t>Clockwise from top left: Robin, blackbird, blackberries, ladybird, hedgehog.</a:t>
            </a:r>
            <a:endParaRPr lang="en-GB" i="1" dirty="0"/>
          </a:p>
          <a:p>
            <a:endParaRPr lang="en-GB" baseline="0" dirty="0"/>
          </a:p>
          <a:p>
            <a:r>
              <a:rPr lang="en-US" baseline="0" dirty="0"/>
              <a:t>Photos: Leigh Gallant, Peter Mallet, Elizabeth Dack, Howard Stone</a:t>
            </a:r>
            <a:endParaRPr lang="en-GB" baseline="0" dirty="0"/>
          </a:p>
          <a:p>
            <a:endParaRPr lang="en-GB" baseline="0" dirty="0"/>
          </a:p>
          <a:p>
            <a:endParaRPr lang="en-GB" baseline="0" dirty="0"/>
          </a:p>
          <a:p>
            <a:endParaRPr lang="en-GB" baseline="0" dirty="0"/>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7</a:t>
            </a:fld>
            <a:endParaRPr lang="en-GB"/>
          </a:p>
        </p:txBody>
      </p:sp>
    </p:spTree>
    <p:extLst>
      <p:ext uri="{BB962C8B-B14F-4D97-AF65-F5344CB8AC3E}">
        <p14:creationId xmlns:p14="http://schemas.microsoft.com/office/powerpoint/2010/main" val="433245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Many</a:t>
            </a:r>
            <a:r>
              <a:rPr lang="en-GB" baseline="0" dirty="0"/>
              <a:t> species of freshwater minibeasts spend most of their lives underwater as nymphs before leaving the pond as adults. Can you name some of these species?</a:t>
            </a:r>
            <a:r>
              <a:rPr lang="en-GB" i="1" baseline="0" dirty="0"/>
              <a:t> Clockwise from top left: Pond skater, dragonfly nymph, lesser water boatman, pond snail, smooth newt.</a:t>
            </a:r>
            <a:endParaRPr lang="en-GB" i="1" dirty="0"/>
          </a:p>
          <a:p>
            <a:endParaRPr lang="en-GB" baseline="0" dirty="0"/>
          </a:p>
          <a:p>
            <a:r>
              <a:rPr lang="en-US" baseline="0" dirty="0"/>
              <a:t>Photos: RVA News, Jessica </a:t>
            </a:r>
            <a:r>
              <a:rPr lang="en-US" baseline="0" dirty="0" err="1"/>
              <a:t>Reiderer</a:t>
            </a:r>
            <a:r>
              <a:rPr lang="en-US" baseline="0" dirty="0"/>
              <a:t>, FSC Guides, Hazel Munt, Cliff Baldwin, Pat Adams, Isabelle Mudge</a:t>
            </a:r>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8</a:t>
            </a:fld>
            <a:endParaRPr lang="en-GB"/>
          </a:p>
        </p:txBody>
      </p:sp>
    </p:spTree>
    <p:extLst>
      <p:ext uri="{BB962C8B-B14F-4D97-AF65-F5344CB8AC3E}">
        <p14:creationId xmlns:p14="http://schemas.microsoft.com/office/powerpoint/2010/main" val="433245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Everyone can help by doing a little bit for wildlife. All of those little bits add up to make a living landscape. What things could you do around your school to help wildlife? </a:t>
            </a:r>
            <a:r>
              <a:rPr lang="en-GB" i="1" baseline="0" dirty="0"/>
              <a:t>Clockwise from top left: Plant trees, plant wildflowers, build a pond, put up bird boxes, make bird feeders, make a bug hotel. </a:t>
            </a:r>
            <a:r>
              <a:rPr lang="en-GB" i="0" baseline="0" dirty="0"/>
              <a:t>How many ideas did you come up with? Can you think of any which aren’t included on this slide?</a:t>
            </a:r>
            <a:endParaRPr lang="en-GB" i="1" baseline="0" dirty="0"/>
          </a:p>
          <a:p>
            <a:endParaRPr lang="en-US" baseline="0" dirty="0"/>
          </a:p>
          <a:p>
            <a:r>
              <a:rPr lang="en-US" baseline="0" dirty="0"/>
              <a:t>Photos: RVA News, wildflowers.uk.com, Pinterest, Nature Cameras, Icon Home Design, Gemma Walker</a:t>
            </a:r>
            <a:endParaRPr lang="en-GB" baseline="0" dirty="0"/>
          </a:p>
          <a:p>
            <a:endParaRPr lang="en-GB" baseline="0" dirty="0"/>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9</a:t>
            </a:fld>
            <a:endParaRPr lang="en-GB"/>
          </a:p>
        </p:txBody>
      </p:sp>
    </p:spTree>
    <p:extLst>
      <p:ext uri="{BB962C8B-B14F-4D97-AF65-F5344CB8AC3E}">
        <p14:creationId xmlns:p14="http://schemas.microsoft.com/office/powerpoint/2010/main" val="433245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don’t necessarily</a:t>
            </a:r>
            <a:r>
              <a:rPr lang="en-GB" baseline="0" dirty="0"/>
              <a:t> have to be answerable.</a:t>
            </a:r>
          </a:p>
          <a:p>
            <a:r>
              <a:rPr lang="en-GB" baseline="0" dirty="0"/>
              <a:t>Photo; Elizabeth Dack.</a:t>
            </a:r>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12</a:t>
            </a:fld>
            <a:endParaRPr lang="en-GB"/>
          </a:p>
        </p:txBody>
      </p:sp>
    </p:spTree>
    <p:extLst>
      <p:ext uri="{BB962C8B-B14F-4D97-AF65-F5344CB8AC3E}">
        <p14:creationId xmlns:p14="http://schemas.microsoft.com/office/powerpoint/2010/main" val="1221721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7550C49-8763-49C8-8CAC-BAFA3BCA2858}" type="datetimeFigureOut">
              <a:rPr lang="en-GB" smtClean="0"/>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8D6482-A3BD-4E43-BE23-76D67E05E776}" type="slidenum">
              <a:rPr lang="en-GB" smtClean="0"/>
              <a:t>‹#›</a:t>
            </a:fld>
            <a:endParaRPr lang="en-GB"/>
          </a:p>
        </p:txBody>
      </p:sp>
    </p:spTree>
    <p:extLst>
      <p:ext uri="{BB962C8B-B14F-4D97-AF65-F5344CB8AC3E}">
        <p14:creationId xmlns:p14="http://schemas.microsoft.com/office/powerpoint/2010/main" val="2004018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7550C49-8763-49C8-8CAC-BAFA3BCA2858}" type="datetimeFigureOut">
              <a:rPr lang="en-GB" smtClean="0"/>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8D6482-A3BD-4E43-BE23-76D67E05E776}" type="slidenum">
              <a:rPr lang="en-GB" smtClean="0"/>
              <a:t>‹#›</a:t>
            </a:fld>
            <a:endParaRPr lang="en-GB"/>
          </a:p>
        </p:txBody>
      </p:sp>
    </p:spTree>
    <p:extLst>
      <p:ext uri="{BB962C8B-B14F-4D97-AF65-F5344CB8AC3E}">
        <p14:creationId xmlns:p14="http://schemas.microsoft.com/office/powerpoint/2010/main" val="429730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7550C49-8763-49C8-8CAC-BAFA3BCA2858}" type="datetimeFigureOut">
              <a:rPr lang="en-GB" smtClean="0"/>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8D6482-A3BD-4E43-BE23-76D67E05E776}" type="slidenum">
              <a:rPr lang="en-GB" smtClean="0"/>
              <a:t>‹#›</a:t>
            </a:fld>
            <a:endParaRPr lang="en-GB"/>
          </a:p>
        </p:txBody>
      </p:sp>
    </p:spTree>
    <p:extLst>
      <p:ext uri="{BB962C8B-B14F-4D97-AF65-F5344CB8AC3E}">
        <p14:creationId xmlns:p14="http://schemas.microsoft.com/office/powerpoint/2010/main" val="3257524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7550C49-8763-49C8-8CAC-BAFA3BCA2858}" type="datetimeFigureOut">
              <a:rPr lang="en-GB" smtClean="0"/>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8D6482-A3BD-4E43-BE23-76D67E05E776}" type="slidenum">
              <a:rPr lang="en-GB" smtClean="0"/>
              <a:t>‹#›</a:t>
            </a:fld>
            <a:endParaRPr lang="en-GB"/>
          </a:p>
        </p:txBody>
      </p:sp>
    </p:spTree>
    <p:extLst>
      <p:ext uri="{BB962C8B-B14F-4D97-AF65-F5344CB8AC3E}">
        <p14:creationId xmlns:p14="http://schemas.microsoft.com/office/powerpoint/2010/main" val="1988266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550C49-8763-49C8-8CAC-BAFA3BCA2858}" type="datetimeFigureOut">
              <a:rPr lang="en-GB" smtClean="0"/>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8D6482-A3BD-4E43-BE23-76D67E05E776}" type="slidenum">
              <a:rPr lang="en-GB" smtClean="0"/>
              <a:t>‹#›</a:t>
            </a:fld>
            <a:endParaRPr lang="en-GB"/>
          </a:p>
        </p:txBody>
      </p:sp>
    </p:spTree>
    <p:extLst>
      <p:ext uri="{BB962C8B-B14F-4D97-AF65-F5344CB8AC3E}">
        <p14:creationId xmlns:p14="http://schemas.microsoft.com/office/powerpoint/2010/main" val="1414940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7550C49-8763-49C8-8CAC-BAFA3BCA2858}" type="datetimeFigureOut">
              <a:rPr lang="en-GB" smtClean="0"/>
              <a:t>09/11/2023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8D6482-A3BD-4E43-BE23-76D67E05E776}" type="slidenum">
              <a:rPr lang="en-GB" smtClean="0"/>
              <a:t>‹#›</a:t>
            </a:fld>
            <a:endParaRPr lang="en-GB"/>
          </a:p>
        </p:txBody>
      </p:sp>
    </p:spTree>
    <p:extLst>
      <p:ext uri="{BB962C8B-B14F-4D97-AF65-F5344CB8AC3E}">
        <p14:creationId xmlns:p14="http://schemas.microsoft.com/office/powerpoint/2010/main" val="4017532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7550C49-8763-49C8-8CAC-BAFA3BCA2858}" type="datetimeFigureOut">
              <a:rPr lang="en-GB" smtClean="0"/>
              <a:t>09/11/2023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B8D6482-A3BD-4E43-BE23-76D67E05E776}" type="slidenum">
              <a:rPr lang="en-GB" smtClean="0"/>
              <a:t>‹#›</a:t>
            </a:fld>
            <a:endParaRPr lang="en-GB"/>
          </a:p>
        </p:txBody>
      </p:sp>
    </p:spTree>
    <p:extLst>
      <p:ext uri="{BB962C8B-B14F-4D97-AF65-F5344CB8AC3E}">
        <p14:creationId xmlns:p14="http://schemas.microsoft.com/office/powerpoint/2010/main" val="3513041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550C49-8763-49C8-8CAC-BAFA3BCA2858}" type="datetimeFigureOut">
              <a:rPr lang="en-GB" smtClean="0"/>
              <a:t>09/11/2023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B8D6482-A3BD-4E43-BE23-76D67E05E776}" type="slidenum">
              <a:rPr lang="en-GB" smtClean="0"/>
              <a:t>‹#›</a:t>
            </a:fld>
            <a:endParaRPr lang="en-GB"/>
          </a:p>
        </p:txBody>
      </p:sp>
    </p:spTree>
    <p:extLst>
      <p:ext uri="{BB962C8B-B14F-4D97-AF65-F5344CB8AC3E}">
        <p14:creationId xmlns:p14="http://schemas.microsoft.com/office/powerpoint/2010/main" val="1390523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550C49-8763-49C8-8CAC-BAFA3BCA2858}" type="datetimeFigureOut">
              <a:rPr lang="en-GB" smtClean="0"/>
              <a:t>09/11/2023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B8D6482-A3BD-4E43-BE23-76D67E05E776}" type="slidenum">
              <a:rPr lang="en-GB" smtClean="0"/>
              <a:t>‹#›</a:t>
            </a:fld>
            <a:endParaRPr lang="en-GB"/>
          </a:p>
        </p:txBody>
      </p:sp>
    </p:spTree>
    <p:extLst>
      <p:ext uri="{BB962C8B-B14F-4D97-AF65-F5344CB8AC3E}">
        <p14:creationId xmlns:p14="http://schemas.microsoft.com/office/powerpoint/2010/main" val="2302218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550C49-8763-49C8-8CAC-BAFA3BCA2858}" type="datetimeFigureOut">
              <a:rPr lang="en-GB" smtClean="0"/>
              <a:t>09/11/2023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8D6482-A3BD-4E43-BE23-76D67E05E776}" type="slidenum">
              <a:rPr lang="en-GB" smtClean="0"/>
              <a:t>‹#›</a:t>
            </a:fld>
            <a:endParaRPr lang="en-GB"/>
          </a:p>
        </p:txBody>
      </p:sp>
    </p:spTree>
    <p:extLst>
      <p:ext uri="{BB962C8B-B14F-4D97-AF65-F5344CB8AC3E}">
        <p14:creationId xmlns:p14="http://schemas.microsoft.com/office/powerpoint/2010/main" val="904374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550C49-8763-49C8-8CAC-BAFA3BCA2858}" type="datetimeFigureOut">
              <a:rPr lang="en-GB" smtClean="0"/>
              <a:t>09/11/2023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8D6482-A3BD-4E43-BE23-76D67E05E776}" type="slidenum">
              <a:rPr lang="en-GB" smtClean="0"/>
              <a:t>‹#›</a:t>
            </a:fld>
            <a:endParaRPr lang="en-GB"/>
          </a:p>
        </p:txBody>
      </p:sp>
    </p:spTree>
    <p:extLst>
      <p:ext uri="{BB962C8B-B14F-4D97-AF65-F5344CB8AC3E}">
        <p14:creationId xmlns:p14="http://schemas.microsoft.com/office/powerpoint/2010/main" val="3528495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550C49-8763-49C8-8CAC-BAFA3BCA2858}" type="datetimeFigureOut">
              <a:rPr lang="en-GB" smtClean="0"/>
              <a:t>09/11/2023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8D6482-A3BD-4E43-BE23-76D67E05E776}" type="slidenum">
              <a:rPr lang="en-GB" smtClean="0"/>
              <a:t>‹#›</a:t>
            </a:fld>
            <a:endParaRPr lang="en-GB"/>
          </a:p>
        </p:txBody>
      </p:sp>
    </p:spTree>
    <p:extLst>
      <p:ext uri="{BB962C8B-B14F-4D97-AF65-F5344CB8AC3E}">
        <p14:creationId xmlns:p14="http://schemas.microsoft.com/office/powerpoint/2010/main" val="225659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52.jpeg"/><Relationship Id="rId13" Type="http://schemas.openxmlformats.org/officeDocument/2006/relationships/image" Target="../media/image3.png"/><Relationship Id="rId3" Type="http://schemas.openxmlformats.org/officeDocument/2006/relationships/image" Target="../media/image47.jpeg"/><Relationship Id="rId7" Type="http://schemas.openxmlformats.org/officeDocument/2006/relationships/image" Target="../media/image51.jpeg"/><Relationship Id="rId12" Type="http://schemas.openxmlformats.org/officeDocument/2006/relationships/image" Target="../media/image12.e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0.jpeg"/><Relationship Id="rId11" Type="http://schemas.openxmlformats.org/officeDocument/2006/relationships/image" Target="../media/image55.jpeg"/><Relationship Id="rId5" Type="http://schemas.openxmlformats.org/officeDocument/2006/relationships/image" Target="../media/image49.jpeg"/><Relationship Id="rId10" Type="http://schemas.openxmlformats.org/officeDocument/2006/relationships/image" Target="../media/image54.jpeg"/><Relationship Id="rId4" Type="http://schemas.openxmlformats.org/officeDocument/2006/relationships/image" Target="../media/image48.jpeg"/><Relationship Id="rId9" Type="http://schemas.openxmlformats.org/officeDocument/2006/relationships/image" Target="../media/image53.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6.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57.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7.jpeg"/><Relationship Id="rId12" Type="http://schemas.openxmlformats.org/officeDocument/2006/relationships/image" Target="../media/image12.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png"/><Relationship Id="rId7"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3.png"/><Relationship Id="rId9" Type="http://schemas.openxmlformats.org/officeDocument/2006/relationships/image" Target="../media/image21.jpeg"/></Relationships>
</file>

<file path=ppt/slides/_rels/slide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1.png"/><Relationship Id="rId7"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1.jpeg"/><Relationship Id="rId10" Type="http://schemas.openxmlformats.org/officeDocument/2006/relationships/image" Target="../media/image27.jpeg"/><Relationship Id="rId4" Type="http://schemas.openxmlformats.org/officeDocument/2006/relationships/image" Target="../media/image3.png"/><Relationship Id="rId9" Type="http://schemas.openxmlformats.org/officeDocument/2006/relationships/image" Target="../media/image26.jpeg"/></Relationships>
</file>

<file path=ppt/slides/_rels/slide7.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1.png"/><Relationship Id="rId7"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3.png"/><Relationship Id="rId9" Type="http://schemas.openxmlformats.org/officeDocument/2006/relationships/image" Target="../media/image33.jpeg"/></Relationships>
</file>

<file path=ppt/slides/_rels/slide8.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1.png"/><Relationship Id="rId7"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png"/><Relationship Id="rId9" Type="http://schemas.openxmlformats.org/officeDocument/2006/relationships/image" Target="../media/image39.jpeg"/></Relationships>
</file>

<file path=ppt/slides/_rels/slide9.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1.png"/><Relationship Id="rId7" Type="http://schemas.openxmlformats.org/officeDocument/2006/relationships/image" Target="../media/image42.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1.jpeg"/><Relationship Id="rId11" Type="http://schemas.openxmlformats.org/officeDocument/2006/relationships/image" Target="../media/image46.jpeg"/><Relationship Id="rId5" Type="http://schemas.openxmlformats.org/officeDocument/2006/relationships/image" Target="../media/image12.emf"/><Relationship Id="rId10" Type="http://schemas.openxmlformats.org/officeDocument/2006/relationships/image" Target="../media/image45.jpeg"/><Relationship Id="rId4" Type="http://schemas.openxmlformats.org/officeDocument/2006/relationships/image" Target="../media/image3.png"/><Relationship Id="rId9" Type="http://schemas.openxmlformats.org/officeDocument/2006/relationships/image" Target="../media/image4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0DE4838-E8B9-446F-AEF6-A6BF7B9BC3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sp>
        <p:nvSpPr>
          <p:cNvPr id="5" name="Rectangle 4"/>
          <p:cNvSpPr/>
          <p:nvPr/>
        </p:nvSpPr>
        <p:spPr>
          <a:xfrm>
            <a:off x="6253660" y="653013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
        <p:nvSpPr>
          <p:cNvPr id="9" name="Text Box 2"/>
          <p:cNvSpPr txBox="1">
            <a:spLocks noChangeArrowheads="1"/>
          </p:cNvSpPr>
          <p:nvPr/>
        </p:nvSpPr>
        <p:spPr bwMode="auto">
          <a:xfrm>
            <a:off x="6267712" y="6415873"/>
            <a:ext cx="3895725" cy="490134"/>
          </a:xfrm>
          <a:prstGeom prst="rect">
            <a:avLst/>
          </a:prstGeom>
          <a:noFill/>
          <a:ln w="9525">
            <a:noFill/>
            <a:miter lim="800000"/>
            <a:headEnd/>
            <a:tailEnd/>
          </a:ln>
        </p:spPr>
        <p:txBody>
          <a:bodyPr rot="0" vert="horz" wrap="square" lIns="91440" tIns="45720" rIns="91440" bIns="45720" anchor="t" anchorCtr="0">
            <a:spAutoFit/>
          </a:bodyPr>
          <a:lstStyle/>
          <a:p>
            <a:pPr>
              <a:lnSpc>
                <a:spcPct val="120000"/>
              </a:lnSpc>
              <a:spcAft>
                <a:spcPts val="0"/>
              </a:spcAft>
            </a:pPr>
            <a:r>
              <a:rPr lang="en-GB" sz="1100" dirty="0">
                <a:solidFill>
                  <a:schemeClr val="bg1"/>
                </a:solidFill>
                <a:effectLst/>
                <a:latin typeface="Arial" panose="020B0604020202020204" pitchFamily="34" charset="0"/>
                <a:ea typeface="Calibri"/>
                <a:cs typeface="Arial" panose="020B0604020202020204" pitchFamily="34" charset="0"/>
              </a:rPr>
              <a:t>Saving </a:t>
            </a:r>
            <a:r>
              <a:rPr lang="en-GB" sz="1100" b="1" dirty="0">
                <a:solidFill>
                  <a:schemeClr val="bg1"/>
                </a:solidFill>
                <a:effectLst/>
                <a:latin typeface="Arial" panose="020B0604020202020204" pitchFamily="34" charset="0"/>
                <a:ea typeface="Calibri"/>
                <a:cs typeface="Arial" panose="020B0604020202020204" pitchFamily="34" charset="0"/>
              </a:rPr>
              <a:t>Norfolk’s Wildlife</a:t>
            </a:r>
            <a:r>
              <a:rPr lang="en-GB" sz="1100" dirty="0">
                <a:solidFill>
                  <a:schemeClr val="bg1"/>
                </a:solidFill>
                <a:effectLst/>
                <a:latin typeface="Arial" panose="020B0604020202020204" pitchFamily="34" charset="0"/>
                <a:ea typeface="Calibri"/>
                <a:cs typeface="Arial" panose="020B0604020202020204" pitchFamily="34" charset="0"/>
              </a:rPr>
              <a:t> for the Future</a:t>
            </a:r>
          </a:p>
          <a:p>
            <a:pPr>
              <a:lnSpc>
                <a:spcPct val="115000"/>
              </a:lnSpc>
              <a:spcAft>
                <a:spcPts val="1000"/>
              </a:spcAft>
            </a:pPr>
            <a:r>
              <a:rPr lang="en-GB" sz="1100" dirty="0">
                <a:effectLst/>
                <a:latin typeface="Calibri"/>
                <a:ea typeface="Calibri"/>
                <a:cs typeface="Times New Roman"/>
              </a:rPr>
              <a:t> </a:t>
            </a:r>
          </a:p>
        </p:txBody>
      </p:sp>
      <p:sp>
        <p:nvSpPr>
          <p:cNvPr id="4" name="TextBox 3"/>
          <p:cNvSpPr txBox="1"/>
          <p:nvPr/>
        </p:nvSpPr>
        <p:spPr>
          <a:xfrm>
            <a:off x="0" y="69498"/>
            <a:ext cx="9143999" cy="1077218"/>
          </a:xfrm>
          <a:prstGeom prst="rect">
            <a:avLst/>
          </a:prstGeom>
          <a:noFill/>
        </p:spPr>
        <p:txBody>
          <a:bodyPr wrap="square" rtlCol="0">
            <a:spAutoFit/>
          </a:bodyPr>
          <a:lstStyle/>
          <a:p>
            <a:pPr algn="ctr"/>
            <a:r>
              <a:rPr lang="en-GB" sz="3200" b="1" dirty="0">
                <a:latin typeface="Arial" panose="020B0604020202020204" pitchFamily="34" charset="0"/>
                <a:cs typeface="Arial" panose="020B0604020202020204" pitchFamily="34" charset="0"/>
              </a:rPr>
              <a:t>The Norfolk Wildlife Trust is</a:t>
            </a:r>
          </a:p>
          <a:p>
            <a:pPr algn="ctr"/>
            <a:r>
              <a:rPr lang="en-GB" sz="3200" b="1" dirty="0">
                <a:latin typeface="Arial" panose="020B0604020202020204" pitchFamily="34" charset="0"/>
                <a:cs typeface="Arial" panose="020B0604020202020204" pitchFamily="34" charset="0"/>
              </a:rPr>
              <a:t> visiting your school!</a:t>
            </a:r>
          </a:p>
        </p:txBody>
      </p:sp>
      <p:pic>
        <p:nvPicPr>
          <p:cNvPr id="1026" name="Picture 2" descr="\\192.168.16.40\photo\Natural Connections - Photo Gallery\School Grounds Wildlife\Swanton Morley Primary School Pond 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029" y="1202091"/>
            <a:ext cx="6170306" cy="414007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AA582B83-BD4D-46CA-B444-DF8E4F4667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Tree>
    <p:extLst>
      <p:ext uri="{BB962C8B-B14F-4D97-AF65-F5344CB8AC3E}">
        <p14:creationId xmlns:p14="http://schemas.microsoft.com/office/powerpoint/2010/main" val="1634734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a:extLst>
              <a:ext uri="{FF2B5EF4-FFF2-40B4-BE49-F238E27FC236}">
                <a16:creationId xmlns:a16="http://schemas.microsoft.com/office/drawing/2014/main" id="{D04BB261-7F4D-494A-ACE5-9C087388B6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sp>
        <p:nvSpPr>
          <p:cNvPr id="6" name="TextBox 5"/>
          <p:cNvSpPr txBox="1"/>
          <p:nvPr/>
        </p:nvSpPr>
        <p:spPr>
          <a:xfrm>
            <a:off x="323528" y="188640"/>
            <a:ext cx="7056784" cy="830997"/>
          </a:xfrm>
          <a:prstGeom prst="rect">
            <a:avLst/>
          </a:prstGeom>
          <a:noFill/>
        </p:spPr>
        <p:txBody>
          <a:bodyPr wrap="square" rtlCol="0">
            <a:spAutoFit/>
          </a:bodyPr>
          <a:lstStyle/>
          <a:p>
            <a:r>
              <a:rPr lang="en-GB" sz="2400" dirty="0">
                <a:latin typeface="Arial" pitchFamily="34" charset="0"/>
                <a:cs typeface="Arial" pitchFamily="34" charset="0"/>
              </a:rPr>
              <a:t>These are words we might use during your visit.  </a:t>
            </a:r>
            <a:r>
              <a:rPr lang="en-GB" sz="2400" b="1" dirty="0">
                <a:latin typeface="Arial" pitchFamily="34" charset="0"/>
                <a:cs typeface="Arial" pitchFamily="34" charset="0"/>
              </a:rPr>
              <a:t>Can you work out what they are?</a:t>
            </a:r>
          </a:p>
        </p:txBody>
      </p:sp>
      <p:sp>
        <p:nvSpPr>
          <p:cNvPr id="7" name="TextBox 6"/>
          <p:cNvSpPr txBox="1"/>
          <p:nvPr/>
        </p:nvSpPr>
        <p:spPr>
          <a:xfrm>
            <a:off x="276008" y="1175022"/>
            <a:ext cx="4183261" cy="646331"/>
          </a:xfrm>
          <a:prstGeom prst="rect">
            <a:avLst/>
          </a:prstGeom>
          <a:noFill/>
        </p:spPr>
        <p:txBody>
          <a:bodyPr wrap="square" rtlCol="0">
            <a:spAutoFit/>
          </a:bodyPr>
          <a:lstStyle/>
          <a:p>
            <a:r>
              <a:rPr lang="en-GB" i="1" dirty="0">
                <a:solidFill>
                  <a:srgbClr val="0070C0"/>
                </a:solidFill>
                <a:latin typeface="Arial" pitchFamily="34" charset="0"/>
                <a:cs typeface="Arial" pitchFamily="34" charset="0"/>
              </a:rPr>
              <a:t>1) A place where plants and animals can live</a:t>
            </a:r>
            <a:endParaRPr lang="en-GB" i="1" dirty="0">
              <a:latin typeface="Arial" pitchFamily="34" charset="0"/>
              <a:cs typeface="Arial" pitchFamily="34" charset="0"/>
            </a:endParaRPr>
          </a:p>
        </p:txBody>
      </p:sp>
      <p:sp>
        <p:nvSpPr>
          <p:cNvPr id="9" name="TextBox 8"/>
          <p:cNvSpPr txBox="1"/>
          <p:nvPr/>
        </p:nvSpPr>
        <p:spPr>
          <a:xfrm>
            <a:off x="4940424" y="1349152"/>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0" name="TextBox 9"/>
          <p:cNvSpPr txBox="1"/>
          <p:nvPr/>
        </p:nvSpPr>
        <p:spPr>
          <a:xfrm>
            <a:off x="5092824" y="1501552"/>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1" name="TextBox 10"/>
          <p:cNvSpPr txBox="1"/>
          <p:nvPr/>
        </p:nvSpPr>
        <p:spPr>
          <a:xfrm>
            <a:off x="6101153" y="1287097"/>
            <a:ext cx="288032" cy="369332"/>
          </a:xfrm>
          <a:prstGeom prst="rect">
            <a:avLst/>
          </a:prstGeom>
          <a:noFill/>
        </p:spPr>
        <p:txBody>
          <a:bodyPr wrap="square" rtlCol="0">
            <a:spAutoFit/>
          </a:bodyPr>
          <a:lstStyle/>
          <a:p>
            <a:r>
              <a:rPr lang="en-GB" dirty="0">
                <a:solidFill>
                  <a:srgbClr val="0070C0"/>
                </a:solidFill>
                <a:latin typeface="Arial" pitchFamily="34" charset="0"/>
                <a:cs typeface="Arial" pitchFamily="34" charset="0"/>
              </a:rPr>
              <a:t>I</a:t>
            </a:r>
          </a:p>
        </p:txBody>
      </p:sp>
      <p:sp>
        <p:nvSpPr>
          <p:cNvPr id="12" name="TextBox 11"/>
          <p:cNvSpPr txBox="1"/>
          <p:nvPr/>
        </p:nvSpPr>
        <p:spPr>
          <a:xfrm>
            <a:off x="4419923" y="1834428"/>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3" name="TextBox 12"/>
          <p:cNvSpPr txBox="1"/>
          <p:nvPr/>
        </p:nvSpPr>
        <p:spPr>
          <a:xfrm>
            <a:off x="6380064" y="2328084"/>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4" name="TextBox 13"/>
          <p:cNvSpPr txBox="1"/>
          <p:nvPr/>
        </p:nvSpPr>
        <p:spPr>
          <a:xfrm>
            <a:off x="4550581" y="1183555"/>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5" name="TextBox 14"/>
          <p:cNvSpPr txBox="1"/>
          <p:nvPr/>
        </p:nvSpPr>
        <p:spPr>
          <a:xfrm>
            <a:off x="5394496" y="1287097"/>
            <a:ext cx="288032" cy="369332"/>
          </a:xfrm>
          <a:prstGeom prst="rect">
            <a:avLst/>
          </a:prstGeom>
          <a:noFill/>
        </p:spPr>
        <p:txBody>
          <a:bodyPr wrap="square" rtlCol="0">
            <a:spAutoFit/>
          </a:bodyPr>
          <a:lstStyle/>
          <a:p>
            <a:r>
              <a:rPr lang="en-GB" dirty="0">
                <a:solidFill>
                  <a:srgbClr val="0070C0"/>
                </a:solidFill>
                <a:latin typeface="Arial" pitchFamily="34" charset="0"/>
                <a:cs typeface="Arial" pitchFamily="34" charset="0"/>
              </a:rPr>
              <a:t>H</a:t>
            </a:r>
          </a:p>
        </p:txBody>
      </p:sp>
      <p:sp>
        <p:nvSpPr>
          <p:cNvPr id="16" name="Rectangle 15"/>
          <p:cNvSpPr/>
          <p:nvPr/>
        </p:nvSpPr>
        <p:spPr>
          <a:xfrm>
            <a:off x="5652120" y="1287097"/>
            <a:ext cx="338554" cy="369332"/>
          </a:xfrm>
          <a:prstGeom prst="rect">
            <a:avLst/>
          </a:prstGeom>
        </p:spPr>
        <p:txBody>
          <a:bodyPr wrap="none">
            <a:spAutoFit/>
          </a:bodyPr>
          <a:lstStyle/>
          <a:p>
            <a:r>
              <a:rPr lang="en-GB" dirty="0">
                <a:solidFill>
                  <a:srgbClr val="0070C0"/>
                </a:solidFill>
                <a:latin typeface="Arial" pitchFamily="34" charset="0"/>
                <a:cs typeface="Arial" pitchFamily="34" charset="0"/>
              </a:rPr>
              <a:t>A</a:t>
            </a:r>
          </a:p>
        </p:txBody>
      </p:sp>
      <p:sp>
        <p:nvSpPr>
          <p:cNvPr id="17" name="Rectangle 16"/>
          <p:cNvSpPr/>
          <p:nvPr/>
        </p:nvSpPr>
        <p:spPr>
          <a:xfrm>
            <a:off x="5868144" y="1287097"/>
            <a:ext cx="338554" cy="369332"/>
          </a:xfrm>
          <a:prstGeom prst="rect">
            <a:avLst/>
          </a:prstGeom>
        </p:spPr>
        <p:txBody>
          <a:bodyPr wrap="none">
            <a:spAutoFit/>
          </a:bodyPr>
          <a:lstStyle/>
          <a:p>
            <a:r>
              <a:rPr lang="en-GB" dirty="0">
                <a:solidFill>
                  <a:srgbClr val="0070C0"/>
                </a:solidFill>
                <a:latin typeface="Arial" pitchFamily="34" charset="0"/>
                <a:cs typeface="Arial" pitchFamily="34" charset="0"/>
              </a:rPr>
              <a:t>B</a:t>
            </a:r>
          </a:p>
        </p:txBody>
      </p:sp>
      <p:sp>
        <p:nvSpPr>
          <p:cNvPr id="18" name="Rectangle 17"/>
          <p:cNvSpPr/>
          <p:nvPr/>
        </p:nvSpPr>
        <p:spPr>
          <a:xfrm>
            <a:off x="6819062" y="1291101"/>
            <a:ext cx="325730" cy="369332"/>
          </a:xfrm>
          <a:prstGeom prst="rect">
            <a:avLst/>
          </a:prstGeom>
        </p:spPr>
        <p:txBody>
          <a:bodyPr wrap="none">
            <a:spAutoFit/>
          </a:bodyPr>
          <a:lstStyle/>
          <a:p>
            <a:r>
              <a:rPr lang="en-GB" dirty="0">
                <a:solidFill>
                  <a:srgbClr val="0070C0"/>
                </a:solidFill>
                <a:latin typeface="Arial" pitchFamily="34" charset="0"/>
                <a:cs typeface="Arial" pitchFamily="34" charset="0"/>
              </a:rPr>
              <a:t>T</a:t>
            </a:r>
          </a:p>
        </p:txBody>
      </p:sp>
      <p:sp>
        <p:nvSpPr>
          <p:cNvPr id="20" name="Rectangle 19"/>
          <p:cNvSpPr/>
          <p:nvPr/>
        </p:nvSpPr>
        <p:spPr>
          <a:xfrm>
            <a:off x="6259011" y="1290519"/>
            <a:ext cx="325730" cy="369332"/>
          </a:xfrm>
          <a:prstGeom prst="rect">
            <a:avLst/>
          </a:prstGeom>
        </p:spPr>
        <p:txBody>
          <a:bodyPr wrap="none">
            <a:spAutoFit/>
          </a:bodyPr>
          <a:lstStyle/>
          <a:p>
            <a:r>
              <a:rPr lang="en-GB" dirty="0">
                <a:solidFill>
                  <a:srgbClr val="0070C0"/>
                </a:solidFill>
                <a:latin typeface="Arial" pitchFamily="34" charset="0"/>
                <a:cs typeface="Arial" pitchFamily="34" charset="0"/>
              </a:rPr>
              <a:t>T</a:t>
            </a:r>
          </a:p>
        </p:txBody>
      </p:sp>
      <p:sp>
        <p:nvSpPr>
          <p:cNvPr id="21" name="Rectangle 20"/>
          <p:cNvSpPr/>
          <p:nvPr/>
        </p:nvSpPr>
        <p:spPr>
          <a:xfrm>
            <a:off x="6541555" y="1287097"/>
            <a:ext cx="338554" cy="369332"/>
          </a:xfrm>
          <a:prstGeom prst="rect">
            <a:avLst/>
          </a:prstGeom>
        </p:spPr>
        <p:txBody>
          <a:bodyPr wrap="none">
            <a:spAutoFit/>
          </a:bodyPr>
          <a:lstStyle/>
          <a:p>
            <a:r>
              <a:rPr lang="en-GB" dirty="0">
                <a:solidFill>
                  <a:srgbClr val="0070C0"/>
                </a:solidFill>
                <a:latin typeface="Arial" pitchFamily="34" charset="0"/>
                <a:cs typeface="Arial" pitchFamily="34" charset="0"/>
              </a:rPr>
              <a:t>A</a:t>
            </a:r>
          </a:p>
        </p:txBody>
      </p:sp>
      <p:sp>
        <p:nvSpPr>
          <p:cNvPr id="25" name="Rectangle 24"/>
          <p:cNvSpPr/>
          <p:nvPr/>
        </p:nvSpPr>
        <p:spPr>
          <a:xfrm>
            <a:off x="6156450" y="1878463"/>
            <a:ext cx="351378" cy="369332"/>
          </a:xfrm>
          <a:prstGeom prst="rect">
            <a:avLst/>
          </a:prstGeom>
        </p:spPr>
        <p:txBody>
          <a:bodyPr wrap="none">
            <a:spAutoFit/>
          </a:bodyPr>
          <a:lstStyle/>
          <a:p>
            <a:r>
              <a:rPr lang="en-GB" dirty="0">
                <a:solidFill>
                  <a:srgbClr val="7030A0"/>
                </a:solidFill>
                <a:latin typeface="Arial" pitchFamily="34" charset="0"/>
                <a:cs typeface="Arial" pitchFamily="34" charset="0"/>
              </a:rPr>
              <a:t>C</a:t>
            </a:r>
          </a:p>
        </p:txBody>
      </p:sp>
      <p:sp>
        <p:nvSpPr>
          <p:cNvPr id="27" name="Rectangle 26"/>
          <p:cNvSpPr/>
          <p:nvPr/>
        </p:nvSpPr>
        <p:spPr>
          <a:xfrm>
            <a:off x="5685025" y="1874310"/>
            <a:ext cx="338554" cy="369332"/>
          </a:xfrm>
          <a:prstGeom prst="rect">
            <a:avLst/>
          </a:prstGeom>
        </p:spPr>
        <p:txBody>
          <a:bodyPr wrap="none">
            <a:spAutoFit/>
          </a:bodyPr>
          <a:lstStyle/>
          <a:p>
            <a:r>
              <a:rPr lang="en-GB" dirty="0">
                <a:solidFill>
                  <a:srgbClr val="7030A0"/>
                </a:solidFill>
                <a:latin typeface="Arial" pitchFamily="34" charset="0"/>
                <a:cs typeface="Arial" pitchFamily="34" charset="0"/>
              </a:rPr>
              <a:t>P</a:t>
            </a:r>
          </a:p>
        </p:txBody>
      </p:sp>
      <p:sp>
        <p:nvSpPr>
          <p:cNvPr id="28" name="Rectangle 27"/>
          <p:cNvSpPr/>
          <p:nvPr/>
        </p:nvSpPr>
        <p:spPr>
          <a:xfrm>
            <a:off x="5891088" y="1870884"/>
            <a:ext cx="338554" cy="369332"/>
          </a:xfrm>
          <a:prstGeom prst="rect">
            <a:avLst/>
          </a:prstGeom>
        </p:spPr>
        <p:txBody>
          <a:bodyPr wrap="none">
            <a:spAutoFit/>
          </a:bodyPr>
          <a:lstStyle/>
          <a:p>
            <a:r>
              <a:rPr lang="en-GB" dirty="0">
                <a:solidFill>
                  <a:srgbClr val="7030A0"/>
                </a:solidFill>
                <a:latin typeface="Arial" pitchFamily="34" charset="0"/>
                <a:cs typeface="Arial" pitchFamily="34" charset="0"/>
              </a:rPr>
              <a:t>E</a:t>
            </a:r>
          </a:p>
        </p:txBody>
      </p:sp>
      <p:sp>
        <p:nvSpPr>
          <p:cNvPr id="29" name="Rectangle 28"/>
          <p:cNvSpPr/>
          <p:nvPr/>
        </p:nvSpPr>
        <p:spPr>
          <a:xfrm>
            <a:off x="5394496" y="1874310"/>
            <a:ext cx="338554" cy="369332"/>
          </a:xfrm>
          <a:prstGeom prst="rect">
            <a:avLst/>
          </a:prstGeom>
        </p:spPr>
        <p:txBody>
          <a:bodyPr wrap="none">
            <a:spAutoFit/>
          </a:bodyPr>
          <a:lstStyle/>
          <a:p>
            <a:r>
              <a:rPr lang="en-GB" dirty="0">
                <a:solidFill>
                  <a:srgbClr val="7030A0"/>
                </a:solidFill>
                <a:latin typeface="Arial" pitchFamily="34" charset="0"/>
                <a:cs typeface="Arial" pitchFamily="34" charset="0"/>
              </a:rPr>
              <a:t>S</a:t>
            </a:r>
          </a:p>
        </p:txBody>
      </p:sp>
      <p:sp>
        <p:nvSpPr>
          <p:cNvPr id="30" name="Rectangle 29"/>
          <p:cNvSpPr/>
          <p:nvPr/>
        </p:nvSpPr>
        <p:spPr>
          <a:xfrm>
            <a:off x="6419310" y="1882418"/>
            <a:ext cx="248786" cy="369332"/>
          </a:xfrm>
          <a:prstGeom prst="rect">
            <a:avLst/>
          </a:prstGeom>
        </p:spPr>
        <p:txBody>
          <a:bodyPr wrap="none">
            <a:spAutoFit/>
          </a:bodyPr>
          <a:lstStyle/>
          <a:p>
            <a:r>
              <a:rPr lang="en-GB" dirty="0">
                <a:solidFill>
                  <a:srgbClr val="7030A0"/>
                </a:solidFill>
                <a:latin typeface="Arial" pitchFamily="34" charset="0"/>
                <a:cs typeface="Arial" pitchFamily="34" charset="0"/>
              </a:rPr>
              <a:t>I</a:t>
            </a:r>
          </a:p>
        </p:txBody>
      </p:sp>
      <p:sp>
        <p:nvSpPr>
          <p:cNvPr id="31" name="Rectangle 30"/>
          <p:cNvSpPr/>
          <p:nvPr/>
        </p:nvSpPr>
        <p:spPr>
          <a:xfrm>
            <a:off x="6563174" y="1874310"/>
            <a:ext cx="338554" cy="369332"/>
          </a:xfrm>
          <a:prstGeom prst="rect">
            <a:avLst/>
          </a:prstGeom>
        </p:spPr>
        <p:txBody>
          <a:bodyPr wrap="none">
            <a:spAutoFit/>
          </a:bodyPr>
          <a:lstStyle/>
          <a:p>
            <a:r>
              <a:rPr lang="en-GB" dirty="0">
                <a:solidFill>
                  <a:srgbClr val="7030A0"/>
                </a:solidFill>
                <a:latin typeface="Arial" pitchFamily="34" charset="0"/>
                <a:cs typeface="Arial" pitchFamily="34" charset="0"/>
              </a:rPr>
              <a:t>E</a:t>
            </a:r>
          </a:p>
        </p:txBody>
      </p:sp>
      <p:sp>
        <p:nvSpPr>
          <p:cNvPr id="32" name="Rectangle 31"/>
          <p:cNvSpPr/>
          <p:nvPr/>
        </p:nvSpPr>
        <p:spPr>
          <a:xfrm>
            <a:off x="6794065" y="1883175"/>
            <a:ext cx="338554" cy="369332"/>
          </a:xfrm>
          <a:prstGeom prst="rect">
            <a:avLst/>
          </a:prstGeom>
        </p:spPr>
        <p:txBody>
          <a:bodyPr wrap="none">
            <a:spAutoFit/>
          </a:bodyPr>
          <a:lstStyle/>
          <a:p>
            <a:r>
              <a:rPr lang="en-GB" dirty="0">
                <a:solidFill>
                  <a:srgbClr val="7030A0"/>
                </a:solidFill>
                <a:latin typeface="Arial" pitchFamily="34" charset="0"/>
                <a:cs typeface="Arial" pitchFamily="34" charset="0"/>
              </a:rPr>
              <a:t>S</a:t>
            </a:r>
          </a:p>
        </p:txBody>
      </p:sp>
      <p:sp>
        <p:nvSpPr>
          <p:cNvPr id="34" name="Rectangle 33"/>
          <p:cNvSpPr/>
          <p:nvPr/>
        </p:nvSpPr>
        <p:spPr>
          <a:xfrm>
            <a:off x="7804902" y="2470149"/>
            <a:ext cx="338554" cy="369332"/>
          </a:xfrm>
          <a:prstGeom prst="rect">
            <a:avLst/>
          </a:prstGeom>
        </p:spPr>
        <p:txBody>
          <a:bodyPr wrap="none">
            <a:spAutoFit/>
          </a:bodyPr>
          <a:lstStyle/>
          <a:p>
            <a:r>
              <a:rPr lang="en-GB" dirty="0">
                <a:solidFill>
                  <a:srgbClr val="00B050"/>
                </a:solidFill>
                <a:latin typeface="Arial" pitchFamily="34" charset="0"/>
                <a:cs typeface="Arial" pitchFamily="34" charset="0"/>
              </a:rPr>
              <a:t>E</a:t>
            </a:r>
          </a:p>
        </p:txBody>
      </p:sp>
      <p:sp>
        <p:nvSpPr>
          <p:cNvPr id="35" name="Rectangle 34"/>
          <p:cNvSpPr/>
          <p:nvPr/>
        </p:nvSpPr>
        <p:spPr>
          <a:xfrm>
            <a:off x="5376912" y="3541040"/>
            <a:ext cx="338554" cy="369332"/>
          </a:xfrm>
          <a:prstGeom prst="rect">
            <a:avLst/>
          </a:prstGeom>
        </p:spPr>
        <p:txBody>
          <a:bodyPr wrap="none">
            <a:spAutoFit/>
          </a:bodyPr>
          <a:lstStyle/>
          <a:p>
            <a:r>
              <a:rPr lang="en-GB" dirty="0">
                <a:solidFill>
                  <a:schemeClr val="accent6">
                    <a:lumMod val="75000"/>
                  </a:schemeClr>
                </a:solidFill>
                <a:latin typeface="Arial" pitchFamily="34" charset="0"/>
                <a:cs typeface="Arial" pitchFamily="34" charset="0"/>
              </a:rPr>
              <a:t>A</a:t>
            </a:r>
          </a:p>
        </p:txBody>
      </p:sp>
      <p:sp>
        <p:nvSpPr>
          <p:cNvPr id="36" name="Rectangle 35"/>
          <p:cNvSpPr/>
          <p:nvPr/>
        </p:nvSpPr>
        <p:spPr>
          <a:xfrm>
            <a:off x="8461670" y="2470149"/>
            <a:ext cx="338554" cy="369332"/>
          </a:xfrm>
          <a:prstGeom prst="rect">
            <a:avLst/>
          </a:prstGeom>
        </p:spPr>
        <p:txBody>
          <a:bodyPr wrap="none">
            <a:spAutoFit/>
          </a:bodyPr>
          <a:lstStyle/>
          <a:p>
            <a:r>
              <a:rPr lang="en-GB" dirty="0">
                <a:solidFill>
                  <a:srgbClr val="00B050"/>
                </a:solidFill>
                <a:latin typeface="Arial" pitchFamily="34" charset="0"/>
                <a:cs typeface="Arial" pitchFamily="34" charset="0"/>
              </a:rPr>
              <a:t>E</a:t>
            </a:r>
          </a:p>
        </p:txBody>
      </p:sp>
      <p:sp>
        <p:nvSpPr>
          <p:cNvPr id="37" name="Rectangle 36"/>
          <p:cNvSpPr/>
          <p:nvPr/>
        </p:nvSpPr>
        <p:spPr>
          <a:xfrm>
            <a:off x="7359520" y="2474095"/>
            <a:ext cx="338554" cy="369332"/>
          </a:xfrm>
          <a:prstGeom prst="rect">
            <a:avLst/>
          </a:prstGeom>
        </p:spPr>
        <p:txBody>
          <a:bodyPr wrap="none">
            <a:spAutoFit/>
          </a:bodyPr>
          <a:lstStyle/>
          <a:p>
            <a:r>
              <a:rPr lang="en-GB" dirty="0">
                <a:solidFill>
                  <a:srgbClr val="00B050"/>
                </a:solidFill>
                <a:latin typeface="Arial" pitchFamily="34" charset="0"/>
                <a:cs typeface="Arial" pitchFamily="34" charset="0"/>
              </a:rPr>
              <a:t>E</a:t>
            </a:r>
          </a:p>
        </p:txBody>
      </p:sp>
      <p:sp>
        <p:nvSpPr>
          <p:cNvPr id="38" name="Rectangle 37"/>
          <p:cNvSpPr/>
          <p:nvPr/>
        </p:nvSpPr>
        <p:spPr>
          <a:xfrm>
            <a:off x="8023225" y="2470149"/>
            <a:ext cx="351378" cy="369332"/>
          </a:xfrm>
          <a:prstGeom prst="rect">
            <a:avLst/>
          </a:prstGeom>
        </p:spPr>
        <p:txBody>
          <a:bodyPr wrap="none">
            <a:spAutoFit/>
          </a:bodyPr>
          <a:lstStyle/>
          <a:p>
            <a:r>
              <a:rPr lang="en-GB" dirty="0">
                <a:solidFill>
                  <a:srgbClr val="00B050"/>
                </a:solidFill>
                <a:latin typeface="Arial" pitchFamily="34" charset="0"/>
                <a:cs typeface="Arial" pitchFamily="34" charset="0"/>
              </a:rPr>
              <a:t>R</a:t>
            </a:r>
          </a:p>
        </p:txBody>
      </p:sp>
      <p:sp>
        <p:nvSpPr>
          <p:cNvPr id="39" name="Rectangle 38"/>
          <p:cNvSpPr/>
          <p:nvPr/>
        </p:nvSpPr>
        <p:spPr>
          <a:xfrm>
            <a:off x="8235265" y="2469682"/>
            <a:ext cx="338554" cy="369332"/>
          </a:xfrm>
          <a:prstGeom prst="rect">
            <a:avLst/>
          </a:prstGeom>
        </p:spPr>
        <p:txBody>
          <a:bodyPr wrap="none">
            <a:spAutoFit/>
          </a:bodyPr>
          <a:lstStyle/>
          <a:p>
            <a:r>
              <a:rPr lang="en-GB" dirty="0">
                <a:solidFill>
                  <a:srgbClr val="00B050"/>
                </a:solidFill>
                <a:latin typeface="Arial" pitchFamily="34" charset="0"/>
                <a:cs typeface="Arial" pitchFamily="34" charset="0"/>
              </a:rPr>
              <a:t>V</a:t>
            </a:r>
          </a:p>
        </p:txBody>
      </p:sp>
      <p:sp>
        <p:nvSpPr>
          <p:cNvPr id="40" name="Rectangle 39"/>
          <p:cNvSpPr/>
          <p:nvPr/>
        </p:nvSpPr>
        <p:spPr>
          <a:xfrm>
            <a:off x="7148083" y="2474095"/>
            <a:ext cx="351378" cy="369332"/>
          </a:xfrm>
          <a:prstGeom prst="rect">
            <a:avLst/>
          </a:prstGeom>
        </p:spPr>
        <p:txBody>
          <a:bodyPr wrap="none">
            <a:spAutoFit/>
          </a:bodyPr>
          <a:lstStyle/>
          <a:p>
            <a:r>
              <a:rPr lang="en-GB" dirty="0">
                <a:solidFill>
                  <a:srgbClr val="00B050"/>
                </a:solidFill>
                <a:latin typeface="Arial" pitchFamily="34" charset="0"/>
                <a:cs typeface="Arial" pitchFamily="34" charset="0"/>
              </a:rPr>
              <a:t>R</a:t>
            </a:r>
          </a:p>
        </p:txBody>
      </p:sp>
      <p:sp>
        <p:nvSpPr>
          <p:cNvPr id="41" name="Rectangle 40"/>
          <p:cNvSpPr/>
          <p:nvPr/>
        </p:nvSpPr>
        <p:spPr>
          <a:xfrm>
            <a:off x="6624788" y="2469682"/>
            <a:ext cx="338554" cy="369332"/>
          </a:xfrm>
          <a:prstGeom prst="rect">
            <a:avLst/>
          </a:prstGeom>
        </p:spPr>
        <p:txBody>
          <a:bodyPr wrap="none">
            <a:spAutoFit/>
          </a:bodyPr>
          <a:lstStyle/>
          <a:p>
            <a:r>
              <a:rPr lang="en-GB" dirty="0">
                <a:solidFill>
                  <a:srgbClr val="00B050"/>
                </a:solidFill>
                <a:latin typeface="Arial" pitchFamily="34" charset="0"/>
                <a:cs typeface="Arial" pitchFamily="34" charset="0"/>
              </a:rPr>
              <a:t>E</a:t>
            </a:r>
          </a:p>
        </p:txBody>
      </p:sp>
      <p:sp>
        <p:nvSpPr>
          <p:cNvPr id="42" name="Rectangle 41"/>
          <p:cNvSpPr/>
          <p:nvPr/>
        </p:nvSpPr>
        <p:spPr>
          <a:xfrm>
            <a:off x="6388856" y="2460851"/>
            <a:ext cx="351378" cy="369332"/>
          </a:xfrm>
          <a:prstGeom prst="rect">
            <a:avLst/>
          </a:prstGeom>
        </p:spPr>
        <p:txBody>
          <a:bodyPr wrap="none">
            <a:spAutoFit/>
          </a:bodyPr>
          <a:lstStyle/>
          <a:p>
            <a:r>
              <a:rPr lang="en-GB" dirty="0">
                <a:solidFill>
                  <a:srgbClr val="00B050"/>
                </a:solidFill>
                <a:latin typeface="Arial" pitchFamily="34" charset="0"/>
                <a:cs typeface="Arial" pitchFamily="34" charset="0"/>
              </a:rPr>
              <a:t>R</a:t>
            </a:r>
          </a:p>
        </p:txBody>
      </p:sp>
      <p:sp>
        <p:nvSpPr>
          <p:cNvPr id="43" name="Rectangle 42"/>
          <p:cNvSpPr/>
          <p:nvPr/>
        </p:nvSpPr>
        <p:spPr>
          <a:xfrm>
            <a:off x="6137811" y="2468216"/>
            <a:ext cx="351378" cy="369332"/>
          </a:xfrm>
          <a:prstGeom prst="rect">
            <a:avLst/>
          </a:prstGeom>
        </p:spPr>
        <p:txBody>
          <a:bodyPr wrap="none">
            <a:spAutoFit/>
          </a:bodyPr>
          <a:lstStyle/>
          <a:p>
            <a:r>
              <a:rPr lang="en-GB" dirty="0">
                <a:solidFill>
                  <a:srgbClr val="00B050"/>
                </a:solidFill>
                <a:latin typeface="Arial" pitchFamily="34" charset="0"/>
                <a:cs typeface="Arial" pitchFamily="34" charset="0"/>
              </a:rPr>
              <a:t>U</a:t>
            </a:r>
          </a:p>
        </p:txBody>
      </p:sp>
      <p:sp>
        <p:nvSpPr>
          <p:cNvPr id="44" name="Rectangle 43"/>
          <p:cNvSpPr/>
          <p:nvPr/>
        </p:nvSpPr>
        <p:spPr>
          <a:xfrm>
            <a:off x="5907574" y="2466750"/>
            <a:ext cx="325730" cy="369332"/>
          </a:xfrm>
          <a:prstGeom prst="rect">
            <a:avLst/>
          </a:prstGeom>
        </p:spPr>
        <p:txBody>
          <a:bodyPr wrap="none">
            <a:spAutoFit/>
          </a:bodyPr>
          <a:lstStyle/>
          <a:p>
            <a:r>
              <a:rPr lang="en-GB" dirty="0">
                <a:solidFill>
                  <a:srgbClr val="00B050"/>
                </a:solidFill>
                <a:latin typeface="Arial" pitchFamily="34" charset="0"/>
                <a:cs typeface="Arial" pitchFamily="34" charset="0"/>
              </a:rPr>
              <a:t>T</a:t>
            </a:r>
          </a:p>
        </p:txBody>
      </p:sp>
      <p:sp>
        <p:nvSpPr>
          <p:cNvPr id="45" name="Rectangle 44"/>
          <p:cNvSpPr/>
          <p:nvPr/>
        </p:nvSpPr>
        <p:spPr>
          <a:xfrm>
            <a:off x="5663479" y="2474613"/>
            <a:ext cx="338554" cy="369332"/>
          </a:xfrm>
          <a:prstGeom prst="rect">
            <a:avLst/>
          </a:prstGeom>
        </p:spPr>
        <p:txBody>
          <a:bodyPr wrap="none">
            <a:spAutoFit/>
          </a:bodyPr>
          <a:lstStyle/>
          <a:p>
            <a:r>
              <a:rPr lang="en-GB" dirty="0">
                <a:solidFill>
                  <a:srgbClr val="00B050"/>
                </a:solidFill>
                <a:latin typeface="Arial" pitchFamily="34" charset="0"/>
                <a:cs typeface="Arial" pitchFamily="34" charset="0"/>
              </a:rPr>
              <a:t>A</a:t>
            </a:r>
          </a:p>
        </p:txBody>
      </p:sp>
      <p:sp>
        <p:nvSpPr>
          <p:cNvPr id="46" name="Rectangle 45"/>
          <p:cNvSpPr/>
          <p:nvPr/>
        </p:nvSpPr>
        <p:spPr>
          <a:xfrm>
            <a:off x="5411639" y="2469682"/>
            <a:ext cx="351378" cy="369332"/>
          </a:xfrm>
          <a:prstGeom prst="rect">
            <a:avLst/>
          </a:prstGeom>
        </p:spPr>
        <p:txBody>
          <a:bodyPr wrap="none">
            <a:spAutoFit/>
          </a:bodyPr>
          <a:lstStyle/>
          <a:p>
            <a:r>
              <a:rPr lang="en-GB" dirty="0">
                <a:solidFill>
                  <a:srgbClr val="00B050"/>
                </a:solidFill>
                <a:latin typeface="Arial" pitchFamily="34" charset="0"/>
                <a:cs typeface="Arial" pitchFamily="34" charset="0"/>
              </a:rPr>
              <a:t>N</a:t>
            </a:r>
          </a:p>
        </p:txBody>
      </p:sp>
      <p:sp>
        <p:nvSpPr>
          <p:cNvPr id="47" name="Rectangle 46"/>
          <p:cNvSpPr/>
          <p:nvPr/>
        </p:nvSpPr>
        <p:spPr>
          <a:xfrm>
            <a:off x="7596335" y="2459414"/>
            <a:ext cx="338554" cy="369332"/>
          </a:xfrm>
          <a:prstGeom prst="rect">
            <a:avLst/>
          </a:prstGeom>
        </p:spPr>
        <p:txBody>
          <a:bodyPr wrap="none">
            <a:spAutoFit/>
          </a:bodyPr>
          <a:lstStyle/>
          <a:p>
            <a:r>
              <a:rPr lang="en-GB" dirty="0">
                <a:solidFill>
                  <a:srgbClr val="00B050"/>
                </a:solidFill>
                <a:latin typeface="Arial" pitchFamily="34" charset="0"/>
                <a:cs typeface="Arial" pitchFamily="34" charset="0"/>
              </a:rPr>
              <a:t>S</a:t>
            </a:r>
          </a:p>
        </p:txBody>
      </p:sp>
      <p:sp>
        <p:nvSpPr>
          <p:cNvPr id="48" name="Rectangle 47"/>
          <p:cNvSpPr/>
          <p:nvPr/>
        </p:nvSpPr>
        <p:spPr>
          <a:xfrm>
            <a:off x="7528797" y="4484569"/>
            <a:ext cx="338554" cy="369332"/>
          </a:xfrm>
          <a:prstGeom prst="rect">
            <a:avLst/>
          </a:prstGeom>
        </p:spPr>
        <p:txBody>
          <a:bodyPr wrap="none">
            <a:spAutoFit/>
          </a:bodyPr>
          <a:lstStyle/>
          <a:p>
            <a:r>
              <a:rPr lang="en-GB" dirty="0">
                <a:solidFill>
                  <a:srgbClr val="C00000"/>
                </a:solidFill>
                <a:latin typeface="Arial" pitchFamily="34" charset="0"/>
                <a:cs typeface="Arial" pitchFamily="34" charset="0"/>
              </a:rPr>
              <a:t>Y</a:t>
            </a:r>
          </a:p>
        </p:txBody>
      </p:sp>
      <p:sp>
        <p:nvSpPr>
          <p:cNvPr id="49" name="Rectangle 48"/>
          <p:cNvSpPr/>
          <p:nvPr/>
        </p:nvSpPr>
        <p:spPr>
          <a:xfrm>
            <a:off x="5797545" y="3541040"/>
            <a:ext cx="338554" cy="369332"/>
          </a:xfrm>
          <a:prstGeom prst="rect">
            <a:avLst/>
          </a:prstGeom>
        </p:spPr>
        <p:txBody>
          <a:bodyPr wrap="none">
            <a:spAutoFit/>
          </a:bodyPr>
          <a:lstStyle/>
          <a:p>
            <a:r>
              <a:rPr lang="en-GB" dirty="0">
                <a:solidFill>
                  <a:schemeClr val="accent6">
                    <a:lumMod val="75000"/>
                  </a:schemeClr>
                </a:solidFill>
                <a:latin typeface="Arial" pitchFamily="34" charset="0"/>
                <a:cs typeface="Arial" pitchFamily="34" charset="0"/>
              </a:rPr>
              <a:t>A</a:t>
            </a:r>
          </a:p>
        </p:txBody>
      </p:sp>
      <p:sp>
        <p:nvSpPr>
          <p:cNvPr id="50" name="Rectangle 49"/>
          <p:cNvSpPr/>
          <p:nvPr/>
        </p:nvSpPr>
        <p:spPr>
          <a:xfrm>
            <a:off x="6041510" y="3541040"/>
            <a:ext cx="338554" cy="369332"/>
          </a:xfrm>
          <a:prstGeom prst="rect">
            <a:avLst/>
          </a:prstGeom>
        </p:spPr>
        <p:txBody>
          <a:bodyPr wrap="none">
            <a:spAutoFit/>
          </a:bodyPr>
          <a:lstStyle/>
          <a:p>
            <a:r>
              <a:rPr lang="en-GB" dirty="0">
                <a:solidFill>
                  <a:schemeClr val="accent6">
                    <a:lumMod val="75000"/>
                  </a:schemeClr>
                </a:solidFill>
                <a:latin typeface="Arial" pitchFamily="34" charset="0"/>
                <a:cs typeface="Arial" pitchFamily="34" charset="0"/>
              </a:rPr>
              <a:t>P</a:t>
            </a:r>
          </a:p>
        </p:txBody>
      </p:sp>
      <p:sp>
        <p:nvSpPr>
          <p:cNvPr id="51" name="Rectangle 50"/>
          <p:cNvSpPr/>
          <p:nvPr/>
        </p:nvSpPr>
        <p:spPr>
          <a:xfrm>
            <a:off x="5368329" y="4492810"/>
            <a:ext cx="288738" cy="369332"/>
          </a:xfrm>
          <a:prstGeom prst="rect">
            <a:avLst/>
          </a:prstGeom>
        </p:spPr>
        <p:txBody>
          <a:bodyPr wrap="square">
            <a:spAutoFit/>
          </a:bodyPr>
          <a:lstStyle/>
          <a:p>
            <a:r>
              <a:rPr lang="en-GB" dirty="0">
                <a:solidFill>
                  <a:srgbClr val="C00000"/>
                </a:solidFill>
                <a:latin typeface="Arial" pitchFamily="34" charset="0"/>
                <a:cs typeface="Arial" pitchFamily="34" charset="0"/>
              </a:rPr>
              <a:t>B</a:t>
            </a:r>
          </a:p>
        </p:txBody>
      </p:sp>
      <p:sp>
        <p:nvSpPr>
          <p:cNvPr id="52" name="Rectangle 51"/>
          <p:cNvSpPr/>
          <p:nvPr/>
        </p:nvSpPr>
        <p:spPr>
          <a:xfrm>
            <a:off x="5691543" y="4492810"/>
            <a:ext cx="364202" cy="369332"/>
          </a:xfrm>
          <a:prstGeom prst="rect">
            <a:avLst/>
          </a:prstGeom>
        </p:spPr>
        <p:txBody>
          <a:bodyPr wrap="none">
            <a:spAutoFit/>
          </a:bodyPr>
          <a:lstStyle/>
          <a:p>
            <a:r>
              <a:rPr lang="en-GB" dirty="0">
                <a:solidFill>
                  <a:srgbClr val="C00000"/>
                </a:solidFill>
                <a:latin typeface="Arial" pitchFamily="34" charset="0"/>
                <a:cs typeface="Arial" pitchFamily="34" charset="0"/>
              </a:rPr>
              <a:t>O</a:t>
            </a:r>
          </a:p>
        </p:txBody>
      </p:sp>
      <p:sp>
        <p:nvSpPr>
          <p:cNvPr id="53" name="Rectangle 52"/>
          <p:cNvSpPr/>
          <p:nvPr/>
        </p:nvSpPr>
        <p:spPr>
          <a:xfrm>
            <a:off x="5565672" y="4492810"/>
            <a:ext cx="195613" cy="369332"/>
          </a:xfrm>
          <a:prstGeom prst="rect">
            <a:avLst/>
          </a:prstGeom>
        </p:spPr>
        <p:txBody>
          <a:bodyPr wrap="square">
            <a:spAutoFit/>
          </a:bodyPr>
          <a:lstStyle/>
          <a:p>
            <a:r>
              <a:rPr lang="en-GB" dirty="0">
                <a:solidFill>
                  <a:srgbClr val="C00000"/>
                </a:solidFill>
                <a:latin typeface="Arial" pitchFamily="34" charset="0"/>
                <a:cs typeface="Arial" pitchFamily="34" charset="0"/>
              </a:rPr>
              <a:t>I</a:t>
            </a:r>
          </a:p>
        </p:txBody>
      </p:sp>
      <p:sp>
        <p:nvSpPr>
          <p:cNvPr id="54" name="Rectangle 53"/>
          <p:cNvSpPr/>
          <p:nvPr/>
        </p:nvSpPr>
        <p:spPr>
          <a:xfrm>
            <a:off x="5938063" y="4492810"/>
            <a:ext cx="351378" cy="369332"/>
          </a:xfrm>
          <a:prstGeom prst="rect">
            <a:avLst/>
          </a:prstGeom>
        </p:spPr>
        <p:txBody>
          <a:bodyPr wrap="none">
            <a:spAutoFit/>
          </a:bodyPr>
          <a:lstStyle/>
          <a:p>
            <a:r>
              <a:rPr lang="en-GB" dirty="0">
                <a:solidFill>
                  <a:srgbClr val="C00000"/>
                </a:solidFill>
                <a:latin typeface="Arial" pitchFamily="34" charset="0"/>
                <a:cs typeface="Arial" pitchFamily="34" charset="0"/>
              </a:rPr>
              <a:t>D</a:t>
            </a:r>
          </a:p>
        </p:txBody>
      </p:sp>
      <p:sp>
        <p:nvSpPr>
          <p:cNvPr id="55" name="Rectangle 54"/>
          <p:cNvSpPr/>
          <p:nvPr/>
        </p:nvSpPr>
        <p:spPr>
          <a:xfrm>
            <a:off x="6256445" y="3552606"/>
            <a:ext cx="325730" cy="369332"/>
          </a:xfrm>
          <a:prstGeom prst="rect">
            <a:avLst/>
          </a:prstGeom>
        </p:spPr>
        <p:txBody>
          <a:bodyPr wrap="none">
            <a:spAutoFit/>
          </a:bodyPr>
          <a:lstStyle/>
          <a:p>
            <a:r>
              <a:rPr lang="en-GB" dirty="0">
                <a:solidFill>
                  <a:schemeClr val="accent6">
                    <a:lumMod val="75000"/>
                  </a:schemeClr>
                </a:solidFill>
                <a:latin typeface="Arial" pitchFamily="34" charset="0"/>
                <a:cs typeface="Arial" pitchFamily="34" charset="0"/>
              </a:rPr>
              <a:t>T</a:t>
            </a:r>
          </a:p>
        </p:txBody>
      </p:sp>
      <p:sp>
        <p:nvSpPr>
          <p:cNvPr id="56" name="Rectangle 55"/>
          <p:cNvSpPr/>
          <p:nvPr/>
        </p:nvSpPr>
        <p:spPr>
          <a:xfrm>
            <a:off x="7305585" y="4484569"/>
            <a:ext cx="325730" cy="369332"/>
          </a:xfrm>
          <a:prstGeom prst="rect">
            <a:avLst/>
          </a:prstGeom>
        </p:spPr>
        <p:txBody>
          <a:bodyPr wrap="none">
            <a:spAutoFit/>
          </a:bodyPr>
          <a:lstStyle/>
          <a:p>
            <a:r>
              <a:rPr lang="en-GB" dirty="0">
                <a:solidFill>
                  <a:srgbClr val="C00000"/>
                </a:solidFill>
                <a:latin typeface="Arial" pitchFamily="34" charset="0"/>
                <a:cs typeface="Arial" pitchFamily="34" charset="0"/>
              </a:rPr>
              <a:t>T</a:t>
            </a:r>
          </a:p>
        </p:txBody>
      </p:sp>
      <p:sp>
        <p:nvSpPr>
          <p:cNvPr id="57" name="Rectangle 56"/>
          <p:cNvSpPr/>
          <p:nvPr/>
        </p:nvSpPr>
        <p:spPr>
          <a:xfrm>
            <a:off x="6167739" y="4492810"/>
            <a:ext cx="248786" cy="369332"/>
          </a:xfrm>
          <a:prstGeom prst="rect">
            <a:avLst/>
          </a:prstGeom>
        </p:spPr>
        <p:txBody>
          <a:bodyPr wrap="none">
            <a:spAutoFit/>
          </a:bodyPr>
          <a:lstStyle/>
          <a:p>
            <a:r>
              <a:rPr lang="en-GB" dirty="0">
                <a:solidFill>
                  <a:srgbClr val="C00000"/>
                </a:solidFill>
                <a:latin typeface="Arial" pitchFamily="34" charset="0"/>
                <a:cs typeface="Arial" pitchFamily="34" charset="0"/>
              </a:rPr>
              <a:t>I</a:t>
            </a:r>
          </a:p>
        </p:txBody>
      </p:sp>
      <p:sp>
        <p:nvSpPr>
          <p:cNvPr id="58" name="Rectangle 57"/>
          <p:cNvSpPr/>
          <p:nvPr/>
        </p:nvSpPr>
        <p:spPr>
          <a:xfrm>
            <a:off x="6498819" y="4492810"/>
            <a:ext cx="338554" cy="369332"/>
          </a:xfrm>
          <a:prstGeom prst="rect">
            <a:avLst/>
          </a:prstGeom>
        </p:spPr>
        <p:txBody>
          <a:bodyPr wrap="none">
            <a:spAutoFit/>
          </a:bodyPr>
          <a:lstStyle/>
          <a:p>
            <a:r>
              <a:rPr lang="en-GB" dirty="0">
                <a:solidFill>
                  <a:srgbClr val="C00000"/>
                </a:solidFill>
                <a:latin typeface="Arial" pitchFamily="34" charset="0"/>
                <a:cs typeface="Arial" pitchFamily="34" charset="0"/>
              </a:rPr>
              <a:t>E</a:t>
            </a:r>
          </a:p>
        </p:txBody>
      </p:sp>
      <p:sp>
        <p:nvSpPr>
          <p:cNvPr id="59" name="Rectangle 58"/>
          <p:cNvSpPr/>
          <p:nvPr/>
        </p:nvSpPr>
        <p:spPr>
          <a:xfrm>
            <a:off x="6728645" y="4492810"/>
            <a:ext cx="351378" cy="369332"/>
          </a:xfrm>
          <a:prstGeom prst="rect">
            <a:avLst/>
          </a:prstGeom>
        </p:spPr>
        <p:txBody>
          <a:bodyPr wrap="none">
            <a:spAutoFit/>
          </a:bodyPr>
          <a:lstStyle/>
          <a:p>
            <a:r>
              <a:rPr lang="en-GB" dirty="0">
                <a:solidFill>
                  <a:srgbClr val="C00000"/>
                </a:solidFill>
                <a:latin typeface="Arial" pitchFamily="34" charset="0"/>
                <a:cs typeface="Arial" pitchFamily="34" charset="0"/>
              </a:rPr>
              <a:t>R</a:t>
            </a:r>
          </a:p>
        </p:txBody>
      </p:sp>
      <p:sp>
        <p:nvSpPr>
          <p:cNvPr id="60" name="Rectangle 59"/>
          <p:cNvSpPr/>
          <p:nvPr/>
        </p:nvSpPr>
        <p:spPr>
          <a:xfrm>
            <a:off x="6956930" y="4492810"/>
            <a:ext cx="338554" cy="369332"/>
          </a:xfrm>
          <a:prstGeom prst="rect">
            <a:avLst/>
          </a:prstGeom>
        </p:spPr>
        <p:txBody>
          <a:bodyPr wrap="none">
            <a:spAutoFit/>
          </a:bodyPr>
          <a:lstStyle/>
          <a:p>
            <a:r>
              <a:rPr lang="en-GB" dirty="0">
                <a:solidFill>
                  <a:srgbClr val="C00000"/>
                </a:solidFill>
                <a:latin typeface="Arial" pitchFamily="34" charset="0"/>
                <a:cs typeface="Arial" pitchFamily="34" charset="0"/>
              </a:rPr>
              <a:t>S</a:t>
            </a:r>
          </a:p>
        </p:txBody>
      </p:sp>
      <p:sp>
        <p:nvSpPr>
          <p:cNvPr id="61" name="Rectangle 60"/>
          <p:cNvSpPr/>
          <p:nvPr/>
        </p:nvSpPr>
        <p:spPr>
          <a:xfrm>
            <a:off x="7177240" y="4492810"/>
            <a:ext cx="248786" cy="369332"/>
          </a:xfrm>
          <a:prstGeom prst="rect">
            <a:avLst/>
          </a:prstGeom>
        </p:spPr>
        <p:txBody>
          <a:bodyPr wrap="none">
            <a:spAutoFit/>
          </a:bodyPr>
          <a:lstStyle/>
          <a:p>
            <a:r>
              <a:rPr lang="en-GB" dirty="0">
                <a:solidFill>
                  <a:srgbClr val="C00000"/>
                </a:solidFill>
                <a:latin typeface="Arial" pitchFamily="34" charset="0"/>
                <a:cs typeface="Arial" pitchFamily="34" charset="0"/>
              </a:rPr>
              <a:t>I</a:t>
            </a:r>
          </a:p>
        </p:txBody>
      </p:sp>
      <p:sp>
        <p:nvSpPr>
          <p:cNvPr id="62" name="Rectangle 61"/>
          <p:cNvSpPr/>
          <p:nvPr/>
        </p:nvSpPr>
        <p:spPr>
          <a:xfrm>
            <a:off x="6282921" y="4492810"/>
            <a:ext cx="338554" cy="369332"/>
          </a:xfrm>
          <a:prstGeom prst="rect">
            <a:avLst/>
          </a:prstGeom>
        </p:spPr>
        <p:txBody>
          <a:bodyPr wrap="none">
            <a:spAutoFit/>
          </a:bodyPr>
          <a:lstStyle/>
          <a:p>
            <a:r>
              <a:rPr lang="en-GB" dirty="0">
                <a:solidFill>
                  <a:srgbClr val="C00000"/>
                </a:solidFill>
                <a:latin typeface="Arial" pitchFamily="34" charset="0"/>
                <a:cs typeface="Arial" pitchFamily="34" charset="0"/>
              </a:rPr>
              <a:t>V</a:t>
            </a:r>
          </a:p>
        </p:txBody>
      </p:sp>
      <p:sp>
        <p:nvSpPr>
          <p:cNvPr id="63" name="Rectangle 62"/>
          <p:cNvSpPr/>
          <p:nvPr/>
        </p:nvSpPr>
        <p:spPr>
          <a:xfrm>
            <a:off x="5580556" y="3541040"/>
            <a:ext cx="351378" cy="369332"/>
          </a:xfrm>
          <a:prstGeom prst="rect">
            <a:avLst/>
          </a:prstGeom>
        </p:spPr>
        <p:txBody>
          <a:bodyPr wrap="none">
            <a:spAutoFit/>
          </a:bodyPr>
          <a:lstStyle/>
          <a:p>
            <a:r>
              <a:rPr lang="en-GB" dirty="0">
                <a:solidFill>
                  <a:schemeClr val="accent6">
                    <a:lumMod val="75000"/>
                  </a:schemeClr>
                </a:solidFill>
                <a:latin typeface="Arial" pitchFamily="34" charset="0"/>
                <a:cs typeface="Arial" pitchFamily="34" charset="0"/>
              </a:rPr>
              <a:t>D</a:t>
            </a:r>
          </a:p>
        </p:txBody>
      </p:sp>
      <p:sp>
        <p:nvSpPr>
          <p:cNvPr id="64" name="Rectangle 63"/>
          <p:cNvSpPr/>
          <p:nvPr/>
        </p:nvSpPr>
        <p:spPr>
          <a:xfrm>
            <a:off x="5347381" y="5225559"/>
            <a:ext cx="402674" cy="369332"/>
          </a:xfrm>
          <a:prstGeom prst="rect">
            <a:avLst/>
          </a:prstGeom>
        </p:spPr>
        <p:txBody>
          <a:bodyPr wrap="none">
            <a:spAutoFit/>
          </a:bodyPr>
          <a:lstStyle/>
          <a:p>
            <a:r>
              <a:rPr lang="en-GB" dirty="0">
                <a:solidFill>
                  <a:schemeClr val="tx2">
                    <a:lumMod val="50000"/>
                  </a:schemeClr>
                </a:solidFill>
                <a:latin typeface="Arial" pitchFamily="34" charset="0"/>
                <a:cs typeface="Arial" pitchFamily="34" charset="0"/>
              </a:rPr>
              <a:t>W</a:t>
            </a:r>
          </a:p>
        </p:txBody>
      </p:sp>
      <p:sp>
        <p:nvSpPr>
          <p:cNvPr id="65" name="Rectangle 64"/>
          <p:cNvSpPr/>
          <p:nvPr/>
        </p:nvSpPr>
        <p:spPr>
          <a:xfrm>
            <a:off x="5654192" y="5218548"/>
            <a:ext cx="338554" cy="369332"/>
          </a:xfrm>
          <a:prstGeom prst="rect">
            <a:avLst/>
          </a:prstGeom>
        </p:spPr>
        <p:txBody>
          <a:bodyPr wrap="none">
            <a:spAutoFit/>
          </a:bodyPr>
          <a:lstStyle/>
          <a:p>
            <a:r>
              <a:rPr lang="en-GB" dirty="0">
                <a:solidFill>
                  <a:schemeClr val="tx2">
                    <a:lumMod val="50000"/>
                  </a:schemeClr>
                </a:solidFill>
                <a:latin typeface="Arial" pitchFamily="34" charset="0"/>
                <a:cs typeface="Arial" pitchFamily="34" charset="0"/>
              </a:rPr>
              <a:t>A</a:t>
            </a:r>
          </a:p>
        </p:txBody>
      </p:sp>
      <p:sp>
        <p:nvSpPr>
          <p:cNvPr id="66" name="Rectangle 65"/>
          <p:cNvSpPr/>
          <p:nvPr/>
        </p:nvSpPr>
        <p:spPr>
          <a:xfrm>
            <a:off x="5878264" y="5225559"/>
            <a:ext cx="351378" cy="369332"/>
          </a:xfrm>
          <a:prstGeom prst="rect">
            <a:avLst/>
          </a:prstGeom>
        </p:spPr>
        <p:txBody>
          <a:bodyPr wrap="none">
            <a:spAutoFit/>
          </a:bodyPr>
          <a:lstStyle/>
          <a:p>
            <a:r>
              <a:rPr lang="en-GB" dirty="0">
                <a:solidFill>
                  <a:schemeClr val="tx2">
                    <a:lumMod val="50000"/>
                  </a:schemeClr>
                </a:solidFill>
                <a:latin typeface="Arial" pitchFamily="34" charset="0"/>
                <a:cs typeface="Arial" pitchFamily="34" charset="0"/>
              </a:rPr>
              <a:t>R</a:t>
            </a:r>
          </a:p>
        </p:txBody>
      </p:sp>
      <p:sp>
        <p:nvSpPr>
          <p:cNvPr id="67" name="Rectangle 66"/>
          <p:cNvSpPr/>
          <p:nvPr/>
        </p:nvSpPr>
        <p:spPr>
          <a:xfrm>
            <a:off x="6107232" y="5218548"/>
            <a:ext cx="351378" cy="369332"/>
          </a:xfrm>
          <a:prstGeom prst="rect">
            <a:avLst/>
          </a:prstGeom>
        </p:spPr>
        <p:txBody>
          <a:bodyPr wrap="none">
            <a:spAutoFit/>
          </a:bodyPr>
          <a:lstStyle/>
          <a:p>
            <a:r>
              <a:rPr lang="en-GB" dirty="0">
                <a:solidFill>
                  <a:schemeClr val="tx2">
                    <a:lumMod val="50000"/>
                  </a:schemeClr>
                </a:solidFill>
                <a:latin typeface="Arial" pitchFamily="34" charset="0"/>
                <a:cs typeface="Arial" pitchFamily="34" charset="0"/>
              </a:rPr>
              <a:t>D</a:t>
            </a:r>
          </a:p>
        </p:txBody>
      </p:sp>
      <p:sp>
        <p:nvSpPr>
          <p:cNvPr id="68" name="Rectangle 67"/>
          <p:cNvSpPr/>
          <p:nvPr/>
        </p:nvSpPr>
        <p:spPr>
          <a:xfrm>
            <a:off x="6354803" y="5225559"/>
            <a:ext cx="338554" cy="369332"/>
          </a:xfrm>
          <a:prstGeom prst="rect">
            <a:avLst/>
          </a:prstGeom>
        </p:spPr>
        <p:txBody>
          <a:bodyPr wrap="none">
            <a:spAutoFit/>
          </a:bodyPr>
          <a:lstStyle/>
          <a:p>
            <a:r>
              <a:rPr lang="en-GB" dirty="0">
                <a:solidFill>
                  <a:schemeClr val="tx2">
                    <a:lumMod val="50000"/>
                  </a:schemeClr>
                </a:solidFill>
                <a:latin typeface="Arial" pitchFamily="34" charset="0"/>
                <a:cs typeface="Arial" pitchFamily="34" charset="0"/>
              </a:rPr>
              <a:t>E</a:t>
            </a:r>
          </a:p>
        </p:txBody>
      </p:sp>
      <p:sp>
        <p:nvSpPr>
          <p:cNvPr id="69" name="Rectangle 68"/>
          <p:cNvSpPr/>
          <p:nvPr/>
        </p:nvSpPr>
        <p:spPr>
          <a:xfrm>
            <a:off x="6582175" y="5234618"/>
            <a:ext cx="351378" cy="369332"/>
          </a:xfrm>
          <a:prstGeom prst="rect">
            <a:avLst/>
          </a:prstGeom>
        </p:spPr>
        <p:txBody>
          <a:bodyPr wrap="none">
            <a:spAutoFit/>
          </a:bodyPr>
          <a:lstStyle/>
          <a:p>
            <a:r>
              <a:rPr lang="en-GB" dirty="0">
                <a:solidFill>
                  <a:schemeClr val="tx2">
                    <a:lumMod val="50000"/>
                  </a:schemeClr>
                </a:solidFill>
                <a:latin typeface="Arial" pitchFamily="34" charset="0"/>
                <a:cs typeface="Arial" pitchFamily="34" charset="0"/>
              </a:rPr>
              <a:t>N</a:t>
            </a:r>
          </a:p>
        </p:txBody>
      </p:sp>
      <p:sp>
        <p:nvSpPr>
          <p:cNvPr id="70" name="TextBox 69"/>
          <p:cNvSpPr txBox="1"/>
          <p:nvPr/>
        </p:nvSpPr>
        <p:spPr>
          <a:xfrm>
            <a:off x="266695" y="1901470"/>
            <a:ext cx="4032448" cy="369332"/>
          </a:xfrm>
          <a:prstGeom prst="rect">
            <a:avLst/>
          </a:prstGeom>
          <a:noFill/>
        </p:spPr>
        <p:txBody>
          <a:bodyPr wrap="square" rtlCol="0">
            <a:spAutoFit/>
          </a:bodyPr>
          <a:lstStyle/>
          <a:p>
            <a:r>
              <a:rPr lang="en-GB" i="1" dirty="0">
                <a:solidFill>
                  <a:srgbClr val="7030A0"/>
                </a:solidFill>
                <a:latin typeface="Arial" pitchFamily="34" charset="0"/>
                <a:cs typeface="Arial" pitchFamily="34" charset="0"/>
              </a:rPr>
              <a:t>2) An exact type of animal or plant</a:t>
            </a:r>
          </a:p>
        </p:txBody>
      </p:sp>
      <p:sp>
        <p:nvSpPr>
          <p:cNvPr id="72" name="TextBox 71"/>
          <p:cNvSpPr txBox="1"/>
          <p:nvPr/>
        </p:nvSpPr>
        <p:spPr>
          <a:xfrm>
            <a:off x="266695" y="2424882"/>
            <a:ext cx="3823853" cy="646331"/>
          </a:xfrm>
          <a:prstGeom prst="rect">
            <a:avLst/>
          </a:prstGeom>
          <a:noFill/>
        </p:spPr>
        <p:txBody>
          <a:bodyPr wrap="square" rtlCol="0">
            <a:spAutoFit/>
          </a:bodyPr>
          <a:lstStyle/>
          <a:p>
            <a:r>
              <a:rPr lang="en-GB" i="1" dirty="0">
                <a:solidFill>
                  <a:srgbClr val="00B050"/>
                </a:solidFill>
                <a:latin typeface="Arial" pitchFamily="34" charset="0"/>
                <a:cs typeface="Arial" pitchFamily="34" charset="0"/>
              </a:rPr>
              <a:t>3) An area which is protected for wildlife</a:t>
            </a:r>
          </a:p>
        </p:txBody>
      </p:sp>
      <p:sp>
        <p:nvSpPr>
          <p:cNvPr id="73" name="TextBox 72"/>
          <p:cNvSpPr txBox="1"/>
          <p:nvPr/>
        </p:nvSpPr>
        <p:spPr>
          <a:xfrm>
            <a:off x="266695" y="3266949"/>
            <a:ext cx="4322505" cy="923330"/>
          </a:xfrm>
          <a:prstGeom prst="rect">
            <a:avLst/>
          </a:prstGeom>
          <a:noFill/>
        </p:spPr>
        <p:txBody>
          <a:bodyPr wrap="square" rtlCol="0">
            <a:spAutoFit/>
          </a:bodyPr>
          <a:lstStyle/>
          <a:p>
            <a:r>
              <a:rPr lang="en-GB" i="1" dirty="0">
                <a:solidFill>
                  <a:schemeClr val="accent6">
                    <a:lumMod val="75000"/>
                  </a:schemeClr>
                </a:solidFill>
                <a:latin typeface="Arial" pitchFamily="34" charset="0"/>
                <a:cs typeface="Arial" pitchFamily="34" charset="0"/>
              </a:rPr>
              <a:t>4) Something plants and animals have done over time so that they can live in their habitat</a:t>
            </a:r>
            <a:endParaRPr lang="en-GB" dirty="0"/>
          </a:p>
        </p:txBody>
      </p:sp>
      <p:sp>
        <p:nvSpPr>
          <p:cNvPr id="74" name="TextBox 73"/>
          <p:cNvSpPr txBox="1"/>
          <p:nvPr/>
        </p:nvSpPr>
        <p:spPr>
          <a:xfrm>
            <a:off x="259317" y="4437112"/>
            <a:ext cx="3959808" cy="646331"/>
          </a:xfrm>
          <a:prstGeom prst="rect">
            <a:avLst/>
          </a:prstGeom>
          <a:noFill/>
        </p:spPr>
        <p:txBody>
          <a:bodyPr wrap="square" rtlCol="0">
            <a:spAutoFit/>
          </a:bodyPr>
          <a:lstStyle/>
          <a:p>
            <a:r>
              <a:rPr lang="en-GB" i="1" dirty="0">
                <a:solidFill>
                  <a:srgbClr val="C00000"/>
                </a:solidFill>
                <a:latin typeface="Arial" pitchFamily="34" charset="0"/>
                <a:cs typeface="Arial" pitchFamily="34" charset="0"/>
              </a:rPr>
              <a:t>5) The number of </a:t>
            </a:r>
            <a:r>
              <a:rPr lang="en-GB" b="1" i="1" u="sng" dirty="0">
                <a:solidFill>
                  <a:srgbClr val="C00000"/>
                </a:solidFill>
                <a:latin typeface="Arial" pitchFamily="34" charset="0"/>
                <a:cs typeface="Arial" pitchFamily="34" charset="0"/>
              </a:rPr>
              <a:t>different</a:t>
            </a:r>
            <a:r>
              <a:rPr lang="en-GB" i="1" dirty="0">
                <a:solidFill>
                  <a:srgbClr val="C00000"/>
                </a:solidFill>
                <a:latin typeface="Arial" pitchFamily="34" charset="0"/>
                <a:cs typeface="Arial" pitchFamily="34" charset="0"/>
              </a:rPr>
              <a:t> plant and animal species in an area</a:t>
            </a:r>
            <a:endParaRPr lang="en-GB" dirty="0"/>
          </a:p>
        </p:txBody>
      </p:sp>
      <p:sp>
        <p:nvSpPr>
          <p:cNvPr id="75" name="TextBox 74"/>
          <p:cNvSpPr txBox="1"/>
          <p:nvPr/>
        </p:nvSpPr>
        <p:spPr>
          <a:xfrm>
            <a:off x="250004" y="5203129"/>
            <a:ext cx="3959808" cy="646331"/>
          </a:xfrm>
          <a:prstGeom prst="rect">
            <a:avLst/>
          </a:prstGeom>
          <a:noFill/>
        </p:spPr>
        <p:txBody>
          <a:bodyPr wrap="square" rtlCol="0">
            <a:spAutoFit/>
          </a:bodyPr>
          <a:lstStyle/>
          <a:p>
            <a:r>
              <a:rPr lang="en-GB" i="1" dirty="0">
                <a:solidFill>
                  <a:schemeClr val="tx2">
                    <a:lumMod val="50000"/>
                  </a:schemeClr>
                </a:solidFill>
                <a:latin typeface="Arial" pitchFamily="34" charset="0"/>
                <a:cs typeface="Arial" pitchFamily="34" charset="0"/>
              </a:rPr>
              <a:t>6) A person who looks after a nature reserve</a:t>
            </a:r>
          </a:p>
        </p:txBody>
      </p:sp>
      <p:pic>
        <p:nvPicPr>
          <p:cNvPr id="76" name="Picture 7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662" y="6235536"/>
            <a:ext cx="446906" cy="467360"/>
          </a:xfrm>
          <a:prstGeom prst="rect">
            <a:avLst/>
          </a:prstGeom>
          <a:noFill/>
          <a:ln>
            <a:noFill/>
          </a:ln>
        </p:spPr>
      </p:pic>
      <p:pic>
        <p:nvPicPr>
          <p:cNvPr id="79" name="Picture 78">
            <a:extLst>
              <a:ext uri="{FF2B5EF4-FFF2-40B4-BE49-F238E27FC236}">
                <a16:creationId xmlns:a16="http://schemas.microsoft.com/office/drawing/2014/main" id="{0F4CEF32-A169-4A9F-8494-6D22FC6E22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
        <p:nvSpPr>
          <p:cNvPr id="81" name="Rectangle 80">
            <a:extLst>
              <a:ext uri="{FF2B5EF4-FFF2-40B4-BE49-F238E27FC236}">
                <a16:creationId xmlns:a16="http://schemas.microsoft.com/office/drawing/2014/main" id="{EF6D1F36-FF33-4AB7-9037-6CDDD7C5A3E8}"/>
              </a:ext>
            </a:extLst>
          </p:cNvPr>
          <p:cNvSpPr/>
          <p:nvPr/>
        </p:nvSpPr>
        <p:spPr>
          <a:xfrm>
            <a:off x="6250942" y="6608886"/>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Tree>
    <p:extLst>
      <p:ext uri="{BB962C8B-B14F-4D97-AF65-F5344CB8AC3E}">
        <p14:creationId xmlns:p14="http://schemas.microsoft.com/office/powerpoint/2010/main" val="274456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fade">
                                      <p:cBhvr>
                                        <p:cTn id="47" dur="500"/>
                                        <p:tgtEl>
                                          <p:spTgt spid="7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5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72"/>
                                        </p:tgtEl>
                                        <p:attrNameLst>
                                          <p:attrName>style.visibility</p:attrName>
                                        </p:attrNameLst>
                                      </p:cBhvr>
                                      <p:to>
                                        <p:strVal val="visible"/>
                                      </p:to>
                                    </p:set>
                                    <p:animEffect transition="in" filter="fade">
                                      <p:cBhvr>
                                        <p:cTn id="87" dur="500"/>
                                        <p:tgtEl>
                                          <p:spTgt spid="7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500"/>
                                        <p:tgtEl>
                                          <p:spTgt spid="46"/>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500"/>
                                        <p:tgtEl>
                                          <p:spTgt spid="40"/>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500"/>
                                        <p:tgtEl>
                                          <p:spTgt spid="44"/>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47"/>
                                        </p:tgtEl>
                                        <p:attrNameLst>
                                          <p:attrName>style.visibility</p:attrName>
                                        </p:attrNameLst>
                                      </p:cBhvr>
                                      <p:to>
                                        <p:strVal val="visible"/>
                                      </p:to>
                                    </p:set>
                                    <p:animEffect transition="in" filter="fade">
                                      <p:cBhvr>
                                        <p:cTn id="107" dur="500"/>
                                        <p:tgtEl>
                                          <p:spTgt spid="47"/>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fade">
                                      <p:cBhvr>
                                        <p:cTn id="112" dur="500"/>
                                        <p:tgtEl>
                                          <p:spTgt spid="39"/>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500"/>
                                        <p:tgtEl>
                                          <p:spTgt spid="45"/>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42"/>
                                        </p:tgtEl>
                                        <p:attrNameLst>
                                          <p:attrName>style.visibility</p:attrName>
                                        </p:attrNameLst>
                                      </p:cBhvr>
                                      <p:to>
                                        <p:strVal val="visible"/>
                                      </p:to>
                                    </p:set>
                                    <p:animEffect transition="in" filter="fade">
                                      <p:cBhvr>
                                        <p:cTn id="122" dur="500"/>
                                        <p:tgtEl>
                                          <p:spTgt spid="42"/>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43"/>
                                        </p:tgtEl>
                                        <p:attrNameLst>
                                          <p:attrName>style.visibility</p:attrName>
                                        </p:attrNameLst>
                                      </p:cBhvr>
                                      <p:to>
                                        <p:strVal val="visible"/>
                                      </p:to>
                                    </p:set>
                                    <p:animEffect transition="in" filter="fade">
                                      <p:cBhvr>
                                        <p:cTn id="127" dur="500"/>
                                        <p:tgtEl>
                                          <p:spTgt spid="43"/>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37"/>
                                        </p:tgtEl>
                                        <p:attrNameLst>
                                          <p:attrName>style.visibility</p:attrName>
                                        </p:attrNameLst>
                                      </p:cBhvr>
                                      <p:to>
                                        <p:strVal val="visible"/>
                                      </p:to>
                                    </p:set>
                                    <p:animEffect transition="in" filter="fade">
                                      <p:cBhvr>
                                        <p:cTn id="132" dur="500"/>
                                        <p:tgtEl>
                                          <p:spTgt spid="37"/>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34"/>
                                        </p:tgtEl>
                                        <p:attrNameLst>
                                          <p:attrName>style.visibility</p:attrName>
                                        </p:attrNameLst>
                                      </p:cBhvr>
                                      <p:to>
                                        <p:strVal val="visible"/>
                                      </p:to>
                                    </p:set>
                                    <p:animEffect transition="in" filter="fade">
                                      <p:cBhvr>
                                        <p:cTn id="137" dur="500"/>
                                        <p:tgtEl>
                                          <p:spTgt spid="34"/>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36"/>
                                        </p:tgtEl>
                                        <p:attrNameLst>
                                          <p:attrName>style.visibility</p:attrName>
                                        </p:attrNameLst>
                                      </p:cBhvr>
                                      <p:to>
                                        <p:strVal val="visible"/>
                                      </p:to>
                                    </p:set>
                                    <p:animEffect transition="in" filter="fade">
                                      <p:cBhvr>
                                        <p:cTn id="142" dur="500"/>
                                        <p:tgtEl>
                                          <p:spTgt spid="36"/>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38"/>
                                        </p:tgtEl>
                                        <p:attrNameLst>
                                          <p:attrName>style.visibility</p:attrName>
                                        </p:attrNameLst>
                                      </p:cBhvr>
                                      <p:to>
                                        <p:strVal val="visible"/>
                                      </p:to>
                                    </p:set>
                                    <p:animEffect transition="in" filter="fade">
                                      <p:cBhvr>
                                        <p:cTn id="147" dur="500"/>
                                        <p:tgtEl>
                                          <p:spTgt spid="38"/>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fade">
                                      <p:cBhvr>
                                        <p:cTn id="152" dur="500"/>
                                        <p:tgtEl>
                                          <p:spTgt spid="41"/>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73"/>
                                        </p:tgtEl>
                                        <p:attrNameLst>
                                          <p:attrName>style.visibility</p:attrName>
                                        </p:attrNameLst>
                                      </p:cBhvr>
                                      <p:to>
                                        <p:strVal val="visible"/>
                                      </p:to>
                                    </p:set>
                                    <p:animEffect transition="in" filter="fade">
                                      <p:cBhvr>
                                        <p:cTn id="157" dur="500"/>
                                        <p:tgtEl>
                                          <p:spTgt spid="73"/>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35"/>
                                        </p:tgtEl>
                                        <p:attrNameLst>
                                          <p:attrName>style.visibility</p:attrName>
                                        </p:attrNameLst>
                                      </p:cBhvr>
                                      <p:to>
                                        <p:strVal val="visible"/>
                                      </p:to>
                                    </p:set>
                                    <p:animEffect transition="in" filter="fade">
                                      <p:cBhvr>
                                        <p:cTn id="162" dur="500"/>
                                        <p:tgtEl>
                                          <p:spTgt spid="35"/>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fade">
                                      <p:cBhvr>
                                        <p:cTn id="167" dur="500"/>
                                        <p:tgtEl>
                                          <p:spTgt spid="55"/>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63"/>
                                        </p:tgtEl>
                                        <p:attrNameLst>
                                          <p:attrName>style.visibility</p:attrName>
                                        </p:attrNameLst>
                                      </p:cBhvr>
                                      <p:to>
                                        <p:strVal val="visible"/>
                                      </p:to>
                                    </p:set>
                                    <p:animEffect transition="in" filter="fade">
                                      <p:cBhvr>
                                        <p:cTn id="172" dur="500"/>
                                        <p:tgtEl>
                                          <p:spTgt spid="63"/>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50"/>
                                        </p:tgtEl>
                                        <p:attrNameLst>
                                          <p:attrName>style.visibility</p:attrName>
                                        </p:attrNameLst>
                                      </p:cBhvr>
                                      <p:to>
                                        <p:strVal val="visible"/>
                                      </p:to>
                                    </p:set>
                                    <p:animEffect transition="in" filter="fade">
                                      <p:cBhvr>
                                        <p:cTn id="177" dur="500"/>
                                        <p:tgtEl>
                                          <p:spTgt spid="50"/>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49"/>
                                        </p:tgtEl>
                                        <p:attrNameLst>
                                          <p:attrName>style.visibility</p:attrName>
                                        </p:attrNameLst>
                                      </p:cBhvr>
                                      <p:to>
                                        <p:strVal val="visible"/>
                                      </p:to>
                                    </p:set>
                                    <p:animEffect transition="in" filter="fade">
                                      <p:cBhvr>
                                        <p:cTn id="182" dur="500"/>
                                        <p:tgtEl>
                                          <p:spTgt spid="49"/>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74"/>
                                        </p:tgtEl>
                                        <p:attrNameLst>
                                          <p:attrName>style.visibility</p:attrName>
                                        </p:attrNameLst>
                                      </p:cBhvr>
                                      <p:to>
                                        <p:strVal val="visible"/>
                                      </p:to>
                                    </p:set>
                                    <p:animEffect transition="in" filter="fade">
                                      <p:cBhvr>
                                        <p:cTn id="187" dur="500"/>
                                        <p:tgtEl>
                                          <p:spTgt spid="74"/>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51"/>
                                        </p:tgtEl>
                                        <p:attrNameLst>
                                          <p:attrName>style.visibility</p:attrName>
                                        </p:attrNameLst>
                                      </p:cBhvr>
                                      <p:to>
                                        <p:strVal val="visible"/>
                                      </p:to>
                                    </p:set>
                                    <p:animEffect transition="in" filter="fade">
                                      <p:cBhvr>
                                        <p:cTn id="192" dur="500"/>
                                        <p:tgtEl>
                                          <p:spTgt spid="51"/>
                                        </p:tgtEl>
                                      </p:cBhvr>
                                    </p:animEffect>
                                  </p:childTnLst>
                                </p:cTn>
                              </p:par>
                            </p:childTnLst>
                          </p:cTn>
                        </p:par>
                      </p:childTnLst>
                    </p:cTn>
                  </p:par>
                  <p:par>
                    <p:cTn id="193" fill="hold">
                      <p:stCondLst>
                        <p:cond delay="indefinite"/>
                      </p:stCondLst>
                      <p:childTnLst>
                        <p:par>
                          <p:cTn id="194" fill="hold">
                            <p:stCondLst>
                              <p:cond delay="0"/>
                            </p:stCondLst>
                            <p:childTnLst>
                              <p:par>
                                <p:cTn id="195" presetID="10" presetClass="entr" presetSubtype="0" fill="hold" grpId="0" nodeType="clickEffect">
                                  <p:stCondLst>
                                    <p:cond delay="0"/>
                                  </p:stCondLst>
                                  <p:childTnLst>
                                    <p:set>
                                      <p:cBhvr>
                                        <p:cTn id="196" dur="1" fill="hold">
                                          <p:stCondLst>
                                            <p:cond delay="0"/>
                                          </p:stCondLst>
                                        </p:cTn>
                                        <p:tgtEl>
                                          <p:spTgt spid="53"/>
                                        </p:tgtEl>
                                        <p:attrNameLst>
                                          <p:attrName>style.visibility</p:attrName>
                                        </p:attrNameLst>
                                      </p:cBhvr>
                                      <p:to>
                                        <p:strVal val="visible"/>
                                      </p:to>
                                    </p:set>
                                    <p:animEffect transition="in" filter="fade">
                                      <p:cBhvr>
                                        <p:cTn id="197" dur="500"/>
                                        <p:tgtEl>
                                          <p:spTgt spid="53"/>
                                        </p:tgtEl>
                                      </p:cBhvr>
                                    </p:animEffect>
                                  </p:child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grpId="0" nodeType="clickEffect">
                                  <p:stCondLst>
                                    <p:cond delay="0"/>
                                  </p:stCondLst>
                                  <p:childTnLst>
                                    <p:set>
                                      <p:cBhvr>
                                        <p:cTn id="201" dur="1" fill="hold">
                                          <p:stCondLst>
                                            <p:cond delay="0"/>
                                          </p:stCondLst>
                                        </p:cTn>
                                        <p:tgtEl>
                                          <p:spTgt spid="52"/>
                                        </p:tgtEl>
                                        <p:attrNameLst>
                                          <p:attrName>style.visibility</p:attrName>
                                        </p:attrNameLst>
                                      </p:cBhvr>
                                      <p:to>
                                        <p:strVal val="visible"/>
                                      </p:to>
                                    </p:set>
                                    <p:animEffect transition="in" filter="fade">
                                      <p:cBhvr>
                                        <p:cTn id="202" dur="500"/>
                                        <p:tgtEl>
                                          <p:spTgt spid="52"/>
                                        </p:tgtEl>
                                      </p:cBhvr>
                                    </p:animEffect>
                                  </p:childTnLst>
                                </p:cTn>
                              </p:par>
                            </p:childTnLst>
                          </p:cTn>
                        </p:par>
                      </p:childTnLst>
                    </p:cTn>
                  </p:par>
                  <p:par>
                    <p:cTn id="203" fill="hold">
                      <p:stCondLst>
                        <p:cond delay="indefinite"/>
                      </p:stCondLst>
                      <p:childTnLst>
                        <p:par>
                          <p:cTn id="204" fill="hold">
                            <p:stCondLst>
                              <p:cond delay="0"/>
                            </p:stCondLst>
                            <p:childTnLst>
                              <p:par>
                                <p:cTn id="205" presetID="10" presetClass="entr" presetSubtype="0" fill="hold" grpId="0" nodeType="clickEffect">
                                  <p:stCondLst>
                                    <p:cond delay="0"/>
                                  </p:stCondLst>
                                  <p:childTnLst>
                                    <p:set>
                                      <p:cBhvr>
                                        <p:cTn id="206" dur="1" fill="hold">
                                          <p:stCondLst>
                                            <p:cond delay="0"/>
                                          </p:stCondLst>
                                        </p:cTn>
                                        <p:tgtEl>
                                          <p:spTgt spid="54"/>
                                        </p:tgtEl>
                                        <p:attrNameLst>
                                          <p:attrName>style.visibility</p:attrName>
                                        </p:attrNameLst>
                                      </p:cBhvr>
                                      <p:to>
                                        <p:strVal val="visible"/>
                                      </p:to>
                                    </p:set>
                                    <p:animEffect transition="in" filter="fade">
                                      <p:cBhvr>
                                        <p:cTn id="207" dur="500"/>
                                        <p:tgtEl>
                                          <p:spTgt spid="54"/>
                                        </p:tgtEl>
                                      </p:cBhvr>
                                    </p:animEffect>
                                  </p:childTnLst>
                                </p:cTn>
                              </p:par>
                            </p:childTnLst>
                          </p:cTn>
                        </p:par>
                      </p:childTnLst>
                    </p:cTn>
                  </p:par>
                  <p:par>
                    <p:cTn id="208" fill="hold">
                      <p:stCondLst>
                        <p:cond delay="indefinite"/>
                      </p:stCondLst>
                      <p:childTnLst>
                        <p:par>
                          <p:cTn id="209" fill="hold">
                            <p:stCondLst>
                              <p:cond delay="0"/>
                            </p:stCondLst>
                            <p:childTnLst>
                              <p:par>
                                <p:cTn id="210" presetID="10" presetClass="entr" presetSubtype="0" fill="hold" grpId="0" nodeType="clickEffect">
                                  <p:stCondLst>
                                    <p:cond delay="0"/>
                                  </p:stCondLst>
                                  <p:childTnLst>
                                    <p:set>
                                      <p:cBhvr>
                                        <p:cTn id="211" dur="1" fill="hold">
                                          <p:stCondLst>
                                            <p:cond delay="0"/>
                                          </p:stCondLst>
                                        </p:cTn>
                                        <p:tgtEl>
                                          <p:spTgt spid="57"/>
                                        </p:tgtEl>
                                        <p:attrNameLst>
                                          <p:attrName>style.visibility</p:attrName>
                                        </p:attrNameLst>
                                      </p:cBhvr>
                                      <p:to>
                                        <p:strVal val="visible"/>
                                      </p:to>
                                    </p:set>
                                    <p:animEffect transition="in" filter="fade">
                                      <p:cBhvr>
                                        <p:cTn id="212" dur="500"/>
                                        <p:tgtEl>
                                          <p:spTgt spid="57"/>
                                        </p:tgtEl>
                                      </p:cBhvr>
                                    </p:animEffect>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grpId="0" nodeType="clickEffect">
                                  <p:stCondLst>
                                    <p:cond delay="0"/>
                                  </p:stCondLst>
                                  <p:childTnLst>
                                    <p:set>
                                      <p:cBhvr>
                                        <p:cTn id="216" dur="1" fill="hold">
                                          <p:stCondLst>
                                            <p:cond delay="0"/>
                                          </p:stCondLst>
                                        </p:cTn>
                                        <p:tgtEl>
                                          <p:spTgt spid="62"/>
                                        </p:tgtEl>
                                        <p:attrNameLst>
                                          <p:attrName>style.visibility</p:attrName>
                                        </p:attrNameLst>
                                      </p:cBhvr>
                                      <p:to>
                                        <p:strVal val="visible"/>
                                      </p:to>
                                    </p:set>
                                    <p:animEffect transition="in" filter="fade">
                                      <p:cBhvr>
                                        <p:cTn id="217" dur="500"/>
                                        <p:tgtEl>
                                          <p:spTgt spid="62"/>
                                        </p:tgtEl>
                                      </p:cBhvr>
                                    </p:animEffect>
                                  </p:childTnLst>
                                </p:cTn>
                              </p:par>
                            </p:childTnLst>
                          </p:cTn>
                        </p:par>
                      </p:childTnLst>
                    </p:cTn>
                  </p:par>
                  <p:par>
                    <p:cTn id="218" fill="hold">
                      <p:stCondLst>
                        <p:cond delay="indefinite"/>
                      </p:stCondLst>
                      <p:childTnLst>
                        <p:par>
                          <p:cTn id="219" fill="hold">
                            <p:stCondLst>
                              <p:cond delay="0"/>
                            </p:stCondLst>
                            <p:childTnLst>
                              <p:par>
                                <p:cTn id="220" presetID="10" presetClass="entr" presetSubtype="0" fill="hold" grpId="0" nodeType="clickEffect">
                                  <p:stCondLst>
                                    <p:cond delay="0"/>
                                  </p:stCondLst>
                                  <p:childTnLst>
                                    <p:set>
                                      <p:cBhvr>
                                        <p:cTn id="221" dur="1" fill="hold">
                                          <p:stCondLst>
                                            <p:cond delay="0"/>
                                          </p:stCondLst>
                                        </p:cTn>
                                        <p:tgtEl>
                                          <p:spTgt spid="58"/>
                                        </p:tgtEl>
                                        <p:attrNameLst>
                                          <p:attrName>style.visibility</p:attrName>
                                        </p:attrNameLst>
                                      </p:cBhvr>
                                      <p:to>
                                        <p:strVal val="visible"/>
                                      </p:to>
                                    </p:set>
                                    <p:animEffect transition="in" filter="fade">
                                      <p:cBhvr>
                                        <p:cTn id="222" dur="500"/>
                                        <p:tgtEl>
                                          <p:spTgt spid="58"/>
                                        </p:tgtEl>
                                      </p:cBhvr>
                                    </p:animEffect>
                                  </p:childTnLst>
                                </p:cTn>
                              </p:par>
                            </p:childTnLst>
                          </p:cTn>
                        </p:par>
                      </p:childTnLst>
                    </p:cTn>
                  </p:par>
                  <p:par>
                    <p:cTn id="223" fill="hold">
                      <p:stCondLst>
                        <p:cond delay="indefinite"/>
                      </p:stCondLst>
                      <p:childTnLst>
                        <p:par>
                          <p:cTn id="224" fill="hold">
                            <p:stCondLst>
                              <p:cond delay="0"/>
                            </p:stCondLst>
                            <p:childTnLst>
                              <p:par>
                                <p:cTn id="225" presetID="10" presetClass="entr" presetSubtype="0" fill="hold" grpId="0" nodeType="clickEffect">
                                  <p:stCondLst>
                                    <p:cond delay="0"/>
                                  </p:stCondLst>
                                  <p:childTnLst>
                                    <p:set>
                                      <p:cBhvr>
                                        <p:cTn id="226" dur="1" fill="hold">
                                          <p:stCondLst>
                                            <p:cond delay="0"/>
                                          </p:stCondLst>
                                        </p:cTn>
                                        <p:tgtEl>
                                          <p:spTgt spid="59"/>
                                        </p:tgtEl>
                                        <p:attrNameLst>
                                          <p:attrName>style.visibility</p:attrName>
                                        </p:attrNameLst>
                                      </p:cBhvr>
                                      <p:to>
                                        <p:strVal val="visible"/>
                                      </p:to>
                                    </p:set>
                                    <p:animEffect transition="in" filter="fade">
                                      <p:cBhvr>
                                        <p:cTn id="227" dur="500"/>
                                        <p:tgtEl>
                                          <p:spTgt spid="59"/>
                                        </p:tgtEl>
                                      </p:cBhvr>
                                    </p:animEffect>
                                  </p:childTnLst>
                                </p:cTn>
                              </p:par>
                            </p:childTnLst>
                          </p:cTn>
                        </p:par>
                      </p:childTnLst>
                    </p:cTn>
                  </p:par>
                  <p:par>
                    <p:cTn id="228" fill="hold">
                      <p:stCondLst>
                        <p:cond delay="indefinite"/>
                      </p:stCondLst>
                      <p:childTnLst>
                        <p:par>
                          <p:cTn id="229" fill="hold">
                            <p:stCondLst>
                              <p:cond delay="0"/>
                            </p:stCondLst>
                            <p:childTnLst>
                              <p:par>
                                <p:cTn id="230" presetID="10" presetClass="entr" presetSubtype="0" fill="hold" grpId="0" nodeType="clickEffect">
                                  <p:stCondLst>
                                    <p:cond delay="0"/>
                                  </p:stCondLst>
                                  <p:childTnLst>
                                    <p:set>
                                      <p:cBhvr>
                                        <p:cTn id="231" dur="1" fill="hold">
                                          <p:stCondLst>
                                            <p:cond delay="0"/>
                                          </p:stCondLst>
                                        </p:cTn>
                                        <p:tgtEl>
                                          <p:spTgt spid="60"/>
                                        </p:tgtEl>
                                        <p:attrNameLst>
                                          <p:attrName>style.visibility</p:attrName>
                                        </p:attrNameLst>
                                      </p:cBhvr>
                                      <p:to>
                                        <p:strVal val="visible"/>
                                      </p:to>
                                    </p:set>
                                    <p:animEffect transition="in" filter="fade">
                                      <p:cBhvr>
                                        <p:cTn id="232" dur="500"/>
                                        <p:tgtEl>
                                          <p:spTgt spid="60"/>
                                        </p:tgtEl>
                                      </p:cBhvr>
                                    </p:animEffect>
                                  </p:childTnLst>
                                </p:cTn>
                              </p:par>
                            </p:childTnLst>
                          </p:cTn>
                        </p:par>
                      </p:childTnLst>
                    </p:cTn>
                  </p:par>
                  <p:par>
                    <p:cTn id="233" fill="hold">
                      <p:stCondLst>
                        <p:cond delay="indefinite"/>
                      </p:stCondLst>
                      <p:childTnLst>
                        <p:par>
                          <p:cTn id="234" fill="hold">
                            <p:stCondLst>
                              <p:cond delay="0"/>
                            </p:stCondLst>
                            <p:childTnLst>
                              <p:par>
                                <p:cTn id="235" presetID="10" presetClass="entr" presetSubtype="0" fill="hold" grpId="0" nodeType="clickEffect">
                                  <p:stCondLst>
                                    <p:cond delay="0"/>
                                  </p:stCondLst>
                                  <p:childTnLst>
                                    <p:set>
                                      <p:cBhvr>
                                        <p:cTn id="236" dur="1" fill="hold">
                                          <p:stCondLst>
                                            <p:cond delay="0"/>
                                          </p:stCondLst>
                                        </p:cTn>
                                        <p:tgtEl>
                                          <p:spTgt spid="61"/>
                                        </p:tgtEl>
                                        <p:attrNameLst>
                                          <p:attrName>style.visibility</p:attrName>
                                        </p:attrNameLst>
                                      </p:cBhvr>
                                      <p:to>
                                        <p:strVal val="visible"/>
                                      </p:to>
                                    </p:set>
                                    <p:animEffect transition="in" filter="fade">
                                      <p:cBhvr>
                                        <p:cTn id="237" dur="500"/>
                                        <p:tgtEl>
                                          <p:spTgt spid="61"/>
                                        </p:tgtEl>
                                      </p:cBhvr>
                                    </p:animEffect>
                                  </p:childTnLst>
                                </p:cTn>
                              </p:par>
                            </p:childTnLst>
                          </p:cTn>
                        </p:par>
                      </p:childTnLst>
                    </p:cTn>
                  </p:par>
                  <p:par>
                    <p:cTn id="238" fill="hold">
                      <p:stCondLst>
                        <p:cond delay="indefinite"/>
                      </p:stCondLst>
                      <p:childTnLst>
                        <p:par>
                          <p:cTn id="239" fill="hold">
                            <p:stCondLst>
                              <p:cond delay="0"/>
                            </p:stCondLst>
                            <p:childTnLst>
                              <p:par>
                                <p:cTn id="240" presetID="10" presetClass="entr" presetSubtype="0" fill="hold" grpId="0" nodeType="clickEffect">
                                  <p:stCondLst>
                                    <p:cond delay="0"/>
                                  </p:stCondLst>
                                  <p:childTnLst>
                                    <p:set>
                                      <p:cBhvr>
                                        <p:cTn id="241" dur="1" fill="hold">
                                          <p:stCondLst>
                                            <p:cond delay="0"/>
                                          </p:stCondLst>
                                        </p:cTn>
                                        <p:tgtEl>
                                          <p:spTgt spid="56"/>
                                        </p:tgtEl>
                                        <p:attrNameLst>
                                          <p:attrName>style.visibility</p:attrName>
                                        </p:attrNameLst>
                                      </p:cBhvr>
                                      <p:to>
                                        <p:strVal val="visible"/>
                                      </p:to>
                                    </p:set>
                                    <p:animEffect transition="in" filter="fade">
                                      <p:cBhvr>
                                        <p:cTn id="242" dur="500"/>
                                        <p:tgtEl>
                                          <p:spTgt spid="56"/>
                                        </p:tgtEl>
                                      </p:cBhvr>
                                    </p:animEffect>
                                  </p:childTnLst>
                                </p:cTn>
                              </p:par>
                            </p:childTnLst>
                          </p:cTn>
                        </p:par>
                      </p:childTnLst>
                    </p:cTn>
                  </p:par>
                  <p:par>
                    <p:cTn id="243" fill="hold">
                      <p:stCondLst>
                        <p:cond delay="indefinite"/>
                      </p:stCondLst>
                      <p:childTnLst>
                        <p:par>
                          <p:cTn id="244" fill="hold">
                            <p:stCondLst>
                              <p:cond delay="0"/>
                            </p:stCondLst>
                            <p:childTnLst>
                              <p:par>
                                <p:cTn id="245" presetID="10" presetClass="entr" presetSubtype="0" fill="hold" grpId="0" nodeType="clickEffect">
                                  <p:stCondLst>
                                    <p:cond delay="0"/>
                                  </p:stCondLst>
                                  <p:childTnLst>
                                    <p:set>
                                      <p:cBhvr>
                                        <p:cTn id="246" dur="1" fill="hold">
                                          <p:stCondLst>
                                            <p:cond delay="0"/>
                                          </p:stCondLst>
                                        </p:cTn>
                                        <p:tgtEl>
                                          <p:spTgt spid="48"/>
                                        </p:tgtEl>
                                        <p:attrNameLst>
                                          <p:attrName>style.visibility</p:attrName>
                                        </p:attrNameLst>
                                      </p:cBhvr>
                                      <p:to>
                                        <p:strVal val="visible"/>
                                      </p:to>
                                    </p:set>
                                    <p:animEffect transition="in" filter="fade">
                                      <p:cBhvr>
                                        <p:cTn id="247" dur="500"/>
                                        <p:tgtEl>
                                          <p:spTgt spid="48"/>
                                        </p:tgtEl>
                                      </p:cBhvr>
                                    </p:animEffect>
                                  </p:childTnLst>
                                </p:cTn>
                              </p:par>
                            </p:childTnLst>
                          </p:cTn>
                        </p:par>
                      </p:childTnLst>
                    </p:cTn>
                  </p:par>
                  <p:par>
                    <p:cTn id="248" fill="hold">
                      <p:stCondLst>
                        <p:cond delay="indefinite"/>
                      </p:stCondLst>
                      <p:childTnLst>
                        <p:par>
                          <p:cTn id="249" fill="hold">
                            <p:stCondLst>
                              <p:cond delay="0"/>
                            </p:stCondLst>
                            <p:childTnLst>
                              <p:par>
                                <p:cTn id="250" presetID="10" presetClass="entr" presetSubtype="0" fill="hold" grpId="0" nodeType="clickEffect">
                                  <p:stCondLst>
                                    <p:cond delay="0"/>
                                  </p:stCondLst>
                                  <p:childTnLst>
                                    <p:set>
                                      <p:cBhvr>
                                        <p:cTn id="251" dur="1" fill="hold">
                                          <p:stCondLst>
                                            <p:cond delay="0"/>
                                          </p:stCondLst>
                                        </p:cTn>
                                        <p:tgtEl>
                                          <p:spTgt spid="75"/>
                                        </p:tgtEl>
                                        <p:attrNameLst>
                                          <p:attrName>style.visibility</p:attrName>
                                        </p:attrNameLst>
                                      </p:cBhvr>
                                      <p:to>
                                        <p:strVal val="visible"/>
                                      </p:to>
                                    </p:set>
                                    <p:animEffect transition="in" filter="fade">
                                      <p:cBhvr>
                                        <p:cTn id="252" dur="500"/>
                                        <p:tgtEl>
                                          <p:spTgt spid="75"/>
                                        </p:tgtEl>
                                      </p:cBhvr>
                                    </p:animEffect>
                                  </p:childTnLst>
                                </p:cTn>
                              </p:par>
                            </p:childTnLst>
                          </p:cTn>
                        </p:par>
                      </p:childTnLst>
                    </p:cTn>
                  </p:par>
                  <p:par>
                    <p:cTn id="253" fill="hold">
                      <p:stCondLst>
                        <p:cond delay="indefinite"/>
                      </p:stCondLst>
                      <p:childTnLst>
                        <p:par>
                          <p:cTn id="254" fill="hold">
                            <p:stCondLst>
                              <p:cond delay="0"/>
                            </p:stCondLst>
                            <p:childTnLst>
                              <p:par>
                                <p:cTn id="255" presetID="10" presetClass="entr" presetSubtype="0" fill="hold" grpId="0" nodeType="clickEffect">
                                  <p:stCondLst>
                                    <p:cond delay="0"/>
                                  </p:stCondLst>
                                  <p:childTnLst>
                                    <p:set>
                                      <p:cBhvr>
                                        <p:cTn id="256" dur="1" fill="hold">
                                          <p:stCondLst>
                                            <p:cond delay="0"/>
                                          </p:stCondLst>
                                        </p:cTn>
                                        <p:tgtEl>
                                          <p:spTgt spid="64"/>
                                        </p:tgtEl>
                                        <p:attrNameLst>
                                          <p:attrName>style.visibility</p:attrName>
                                        </p:attrNameLst>
                                      </p:cBhvr>
                                      <p:to>
                                        <p:strVal val="visible"/>
                                      </p:to>
                                    </p:set>
                                    <p:animEffect transition="in" filter="fade">
                                      <p:cBhvr>
                                        <p:cTn id="257" dur="500"/>
                                        <p:tgtEl>
                                          <p:spTgt spid="64"/>
                                        </p:tgtEl>
                                      </p:cBhvr>
                                    </p:animEffect>
                                  </p:childTnLst>
                                </p:cTn>
                              </p:par>
                            </p:childTnLst>
                          </p:cTn>
                        </p:par>
                      </p:childTnLst>
                    </p:cTn>
                  </p:par>
                  <p:par>
                    <p:cTn id="258" fill="hold">
                      <p:stCondLst>
                        <p:cond delay="indefinite"/>
                      </p:stCondLst>
                      <p:childTnLst>
                        <p:par>
                          <p:cTn id="259" fill="hold">
                            <p:stCondLst>
                              <p:cond delay="0"/>
                            </p:stCondLst>
                            <p:childTnLst>
                              <p:par>
                                <p:cTn id="260" presetID="10" presetClass="entr" presetSubtype="0" fill="hold" grpId="0" nodeType="clickEffect">
                                  <p:stCondLst>
                                    <p:cond delay="0"/>
                                  </p:stCondLst>
                                  <p:childTnLst>
                                    <p:set>
                                      <p:cBhvr>
                                        <p:cTn id="261" dur="1" fill="hold">
                                          <p:stCondLst>
                                            <p:cond delay="0"/>
                                          </p:stCondLst>
                                        </p:cTn>
                                        <p:tgtEl>
                                          <p:spTgt spid="69"/>
                                        </p:tgtEl>
                                        <p:attrNameLst>
                                          <p:attrName>style.visibility</p:attrName>
                                        </p:attrNameLst>
                                      </p:cBhvr>
                                      <p:to>
                                        <p:strVal val="visible"/>
                                      </p:to>
                                    </p:set>
                                    <p:animEffect transition="in" filter="fade">
                                      <p:cBhvr>
                                        <p:cTn id="262" dur="500"/>
                                        <p:tgtEl>
                                          <p:spTgt spid="69"/>
                                        </p:tgtEl>
                                      </p:cBhvr>
                                    </p:animEffect>
                                  </p:childTnLst>
                                </p:cTn>
                              </p:par>
                            </p:childTnLst>
                          </p:cTn>
                        </p:par>
                      </p:childTnLst>
                    </p:cTn>
                  </p:par>
                  <p:par>
                    <p:cTn id="263" fill="hold">
                      <p:stCondLst>
                        <p:cond delay="indefinite"/>
                      </p:stCondLst>
                      <p:childTnLst>
                        <p:par>
                          <p:cTn id="264" fill="hold">
                            <p:stCondLst>
                              <p:cond delay="0"/>
                            </p:stCondLst>
                            <p:childTnLst>
                              <p:par>
                                <p:cTn id="265" presetID="10" presetClass="entr" presetSubtype="0" fill="hold" grpId="0" nodeType="clickEffect">
                                  <p:stCondLst>
                                    <p:cond delay="0"/>
                                  </p:stCondLst>
                                  <p:childTnLst>
                                    <p:set>
                                      <p:cBhvr>
                                        <p:cTn id="266" dur="1" fill="hold">
                                          <p:stCondLst>
                                            <p:cond delay="0"/>
                                          </p:stCondLst>
                                        </p:cTn>
                                        <p:tgtEl>
                                          <p:spTgt spid="67"/>
                                        </p:tgtEl>
                                        <p:attrNameLst>
                                          <p:attrName>style.visibility</p:attrName>
                                        </p:attrNameLst>
                                      </p:cBhvr>
                                      <p:to>
                                        <p:strVal val="visible"/>
                                      </p:to>
                                    </p:set>
                                    <p:animEffect transition="in" filter="fade">
                                      <p:cBhvr>
                                        <p:cTn id="267" dur="500"/>
                                        <p:tgtEl>
                                          <p:spTgt spid="67"/>
                                        </p:tgtEl>
                                      </p:cBhvr>
                                    </p:animEffect>
                                  </p:childTnLst>
                                </p:cTn>
                              </p:par>
                            </p:childTnLst>
                          </p:cTn>
                        </p:par>
                      </p:childTnLst>
                    </p:cTn>
                  </p:par>
                  <p:par>
                    <p:cTn id="268" fill="hold">
                      <p:stCondLst>
                        <p:cond delay="indefinite"/>
                      </p:stCondLst>
                      <p:childTnLst>
                        <p:par>
                          <p:cTn id="269" fill="hold">
                            <p:stCondLst>
                              <p:cond delay="0"/>
                            </p:stCondLst>
                            <p:childTnLst>
                              <p:par>
                                <p:cTn id="270" presetID="10" presetClass="entr" presetSubtype="0" fill="hold" grpId="0" nodeType="clickEffect">
                                  <p:stCondLst>
                                    <p:cond delay="0"/>
                                  </p:stCondLst>
                                  <p:childTnLst>
                                    <p:set>
                                      <p:cBhvr>
                                        <p:cTn id="271" dur="1" fill="hold">
                                          <p:stCondLst>
                                            <p:cond delay="0"/>
                                          </p:stCondLst>
                                        </p:cTn>
                                        <p:tgtEl>
                                          <p:spTgt spid="65"/>
                                        </p:tgtEl>
                                        <p:attrNameLst>
                                          <p:attrName>style.visibility</p:attrName>
                                        </p:attrNameLst>
                                      </p:cBhvr>
                                      <p:to>
                                        <p:strVal val="visible"/>
                                      </p:to>
                                    </p:set>
                                    <p:animEffect transition="in" filter="fade">
                                      <p:cBhvr>
                                        <p:cTn id="272" dur="500"/>
                                        <p:tgtEl>
                                          <p:spTgt spid="65"/>
                                        </p:tgtEl>
                                      </p:cBhvr>
                                    </p:animEffect>
                                  </p:childTnLst>
                                </p:cTn>
                              </p:par>
                            </p:childTnLst>
                          </p:cTn>
                        </p:par>
                      </p:childTnLst>
                    </p:cTn>
                  </p:par>
                  <p:par>
                    <p:cTn id="273" fill="hold">
                      <p:stCondLst>
                        <p:cond delay="indefinite"/>
                      </p:stCondLst>
                      <p:childTnLst>
                        <p:par>
                          <p:cTn id="274" fill="hold">
                            <p:stCondLst>
                              <p:cond delay="0"/>
                            </p:stCondLst>
                            <p:childTnLst>
                              <p:par>
                                <p:cTn id="275" presetID="10" presetClass="entr" presetSubtype="0" fill="hold" grpId="0" nodeType="clickEffect">
                                  <p:stCondLst>
                                    <p:cond delay="0"/>
                                  </p:stCondLst>
                                  <p:childTnLst>
                                    <p:set>
                                      <p:cBhvr>
                                        <p:cTn id="276" dur="1" fill="hold">
                                          <p:stCondLst>
                                            <p:cond delay="0"/>
                                          </p:stCondLst>
                                        </p:cTn>
                                        <p:tgtEl>
                                          <p:spTgt spid="68"/>
                                        </p:tgtEl>
                                        <p:attrNameLst>
                                          <p:attrName>style.visibility</p:attrName>
                                        </p:attrNameLst>
                                      </p:cBhvr>
                                      <p:to>
                                        <p:strVal val="visible"/>
                                      </p:to>
                                    </p:set>
                                    <p:animEffect transition="in" filter="fade">
                                      <p:cBhvr>
                                        <p:cTn id="277" dur="500"/>
                                        <p:tgtEl>
                                          <p:spTgt spid="68"/>
                                        </p:tgtEl>
                                      </p:cBhvr>
                                    </p:animEffect>
                                  </p:childTnLst>
                                </p:cTn>
                              </p:par>
                            </p:childTnLst>
                          </p:cTn>
                        </p:par>
                      </p:childTnLst>
                    </p:cTn>
                  </p:par>
                  <p:par>
                    <p:cTn id="278" fill="hold">
                      <p:stCondLst>
                        <p:cond delay="indefinite"/>
                      </p:stCondLst>
                      <p:childTnLst>
                        <p:par>
                          <p:cTn id="279" fill="hold">
                            <p:stCondLst>
                              <p:cond delay="0"/>
                            </p:stCondLst>
                            <p:childTnLst>
                              <p:par>
                                <p:cTn id="280" presetID="10" presetClass="entr" presetSubtype="0" fill="hold" grpId="0" nodeType="clickEffect">
                                  <p:stCondLst>
                                    <p:cond delay="0"/>
                                  </p:stCondLst>
                                  <p:childTnLst>
                                    <p:set>
                                      <p:cBhvr>
                                        <p:cTn id="281" dur="1" fill="hold">
                                          <p:stCondLst>
                                            <p:cond delay="0"/>
                                          </p:stCondLst>
                                        </p:cTn>
                                        <p:tgtEl>
                                          <p:spTgt spid="66"/>
                                        </p:tgtEl>
                                        <p:attrNameLst>
                                          <p:attrName>style.visibility</p:attrName>
                                        </p:attrNameLst>
                                      </p:cBhvr>
                                      <p:to>
                                        <p:strVal val="visible"/>
                                      </p:to>
                                    </p:set>
                                    <p:animEffect transition="in" filter="fade">
                                      <p:cBhvr>
                                        <p:cTn id="28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5" grpId="0"/>
      <p:bldP spid="16" grpId="0"/>
      <p:bldP spid="17" grpId="0"/>
      <p:bldP spid="18" grpId="0"/>
      <p:bldP spid="20" grpId="0"/>
      <p:bldP spid="21" grpId="0"/>
      <p:bldP spid="25" grpId="0"/>
      <p:bldP spid="27" grpId="0"/>
      <p:bldP spid="28" grpId="0"/>
      <p:bldP spid="29" grpId="0"/>
      <p:bldP spid="30" grpId="0"/>
      <p:bldP spid="31" grpId="0"/>
      <p:bldP spid="32"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2" grpId="0"/>
      <p:bldP spid="73" grpId="0"/>
      <p:bldP spid="74"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6BC82EA9-D91D-402F-8E48-CE1F5BE8F6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pic>
        <p:nvPicPr>
          <p:cNvPr id="7" name="Picture 27" descr="P1010605"/>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13225"/>
          <a:stretch/>
        </p:blipFill>
        <p:spPr bwMode="auto">
          <a:xfrm>
            <a:off x="174193" y="4430458"/>
            <a:ext cx="1440000" cy="1413048"/>
          </a:xfrm>
          <a:prstGeom prst="ellipse">
            <a:avLst/>
          </a:prstGeom>
          <a:noFill/>
          <a:ln>
            <a:noFill/>
          </a:ln>
        </p:spPr>
      </p:pic>
      <p:pic>
        <p:nvPicPr>
          <p:cNvPr id="8" name="Picture 30" descr="P101061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71119" y="4557012"/>
            <a:ext cx="1440000" cy="1417333"/>
          </a:xfrm>
          <a:prstGeom prst="ellipse">
            <a:avLst/>
          </a:prstGeom>
          <a:noFill/>
          <a:ln>
            <a:noFill/>
          </a:ln>
        </p:spPr>
      </p:pic>
      <p:pic>
        <p:nvPicPr>
          <p:cNvPr id="9" name="Picture 21" descr="P1010589"/>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132000" y="2898338"/>
            <a:ext cx="1440000" cy="1385785"/>
          </a:xfrm>
          <a:prstGeom prst="ellipse">
            <a:avLst/>
          </a:prstGeom>
          <a:noFill/>
          <a:ln>
            <a:noFill/>
          </a:ln>
        </p:spPr>
      </p:pic>
      <p:pic>
        <p:nvPicPr>
          <p:cNvPr id="10" name="Picture 25" descr="P1010599"/>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8190" r="11717"/>
          <a:stretch/>
        </p:blipFill>
        <p:spPr bwMode="auto">
          <a:xfrm>
            <a:off x="176997" y="1194065"/>
            <a:ext cx="1440000" cy="1407891"/>
          </a:xfrm>
          <a:prstGeom prst="ellipse">
            <a:avLst/>
          </a:prstGeom>
          <a:noFill/>
          <a:ln>
            <a:noFill/>
          </a:ln>
        </p:spPr>
      </p:pic>
      <p:pic>
        <p:nvPicPr>
          <p:cNvPr id="11" name="Picture 22" descr="P1010590"/>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453915" y="2964669"/>
            <a:ext cx="1440000" cy="1340274"/>
          </a:xfrm>
          <a:prstGeom prst="ellipse">
            <a:avLst/>
          </a:prstGeom>
          <a:noFill/>
          <a:ln>
            <a:noFill/>
          </a:ln>
        </p:spPr>
      </p:pic>
      <p:pic>
        <p:nvPicPr>
          <p:cNvPr id="12" name="Picture 24" descr="P1010597"/>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6981" r="20473"/>
          <a:stretch/>
        </p:blipFill>
        <p:spPr bwMode="auto">
          <a:xfrm>
            <a:off x="6453915" y="1288210"/>
            <a:ext cx="1440000" cy="1319141"/>
          </a:xfrm>
          <a:prstGeom prst="ellipse">
            <a:avLst/>
          </a:prstGeom>
          <a:noFill/>
          <a:ln>
            <a:noFill/>
          </a:ln>
        </p:spPr>
      </p:pic>
      <p:pic>
        <p:nvPicPr>
          <p:cNvPr id="13" name="Picture 26" descr="P1010600"/>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76997" y="2797286"/>
            <a:ext cx="1440000" cy="1385293"/>
          </a:xfrm>
          <a:prstGeom prst="ellipse">
            <a:avLst/>
          </a:prstGeom>
          <a:noFill/>
          <a:ln>
            <a:noFill/>
          </a:ln>
        </p:spPr>
      </p:pic>
      <p:pic>
        <p:nvPicPr>
          <p:cNvPr id="15" name="Picture 29" descr="P1010609"/>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t="22991" b="10595"/>
          <a:stretch/>
        </p:blipFill>
        <p:spPr bwMode="auto">
          <a:xfrm>
            <a:off x="3098715" y="1281058"/>
            <a:ext cx="1440000" cy="1382110"/>
          </a:xfrm>
          <a:prstGeom prst="ellipse">
            <a:avLst/>
          </a:prstGeom>
          <a:noFill/>
          <a:ln>
            <a:noFill/>
          </a:ln>
        </p:spPr>
      </p:pic>
      <p:pic>
        <p:nvPicPr>
          <p:cNvPr id="16" name="Picture 23" descr="P1010594"/>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b="8577"/>
          <a:stretch/>
        </p:blipFill>
        <p:spPr bwMode="auto">
          <a:xfrm>
            <a:off x="6453915" y="4598952"/>
            <a:ext cx="1440000" cy="1415791"/>
          </a:xfrm>
          <a:prstGeom prst="ellipse">
            <a:avLst/>
          </a:prstGeom>
          <a:noFill/>
          <a:ln>
            <a:noFill/>
          </a:ln>
        </p:spPr>
      </p:pic>
      <p:sp>
        <p:nvSpPr>
          <p:cNvPr id="17" name="Title 1"/>
          <p:cNvSpPr txBox="1">
            <a:spLocks/>
          </p:cNvSpPr>
          <p:nvPr/>
        </p:nvSpPr>
        <p:spPr>
          <a:xfrm>
            <a:off x="998892" y="98825"/>
            <a:ext cx="6994525"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dirty="0">
                <a:latin typeface="Arial" pitchFamily="34" charset="0"/>
                <a:cs typeface="Arial" pitchFamily="34" charset="0"/>
              </a:rPr>
              <a:t> What to wear and bring</a:t>
            </a:r>
          </a:p>
        </p:txBody>
      </p:sp>
      <p:sp>
        <p:nvSpPr>
          <p:cNvPr id="18" name="Title 1"/>
          <p:cNvSpPr txBox="1">
            <a:spLocks/>
          </p:cNvSpPr>
          <p:nvPr/>
        </p:nvSpPr>
        <p:spPr>
          <a:xfrm>
            <a:off x="457200" y="116632"/>
            <a:ext cx="6994525" cy="113823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b="1" dirty="0">
              <a:latin typeface="Arial" pitchFamily="34" charset="0"/>
              <a:cs typeface="Arial" pitchFamily="34" charset="0"/>
            </a:endParaRPr>
          </a:p>
        </p:txBody>
      </p:sp>
      <p:sp>
        <p:nvSpPr>
          <p:cNvPr id="21" name="TextBox 20"/>
          <p:cNvSpPr txBox="1">
            <a:spLocks noChangeArrowheads="1"/>
          </p:cNvSpPr>
          <p:nvPr/>
        </p:nvSpPr>
        <p:spPr bwMode="auto">
          <a:xfrm>
            <a:off x="332908" y="785540"/>
            <a:ext cx="1787669" cy="369332"/>
          </a:xfrm>
          <a:prstGeom prst="rect">
            <a:avLst/>
          </a:prstGeom>
          <a:noFill/>
          <a:ln w="9525">
            <a:noFill/>
            <a:miter lim="800000"/>
            <a:headEnd/>
            <a:tailEnd/>
          </a:ln>
        </p:spPr>
        <p:txBody>
          <a:bodyPr wrap="none">
            <a:spAutoFit/>
          </a:bodyPr>
          <a:lstStyle/>
          <a:p>
            <a:r>
              <a:rPr lang="en-GB" b="1" u="sng" dirty="0">
                <a:latin typeface="Arial" pitchFamily="34" charset="0"/>
                <a:cs typeface="Arial" pitchFamily="34" charset="0"/>
              </a:rPr>
              <a:t>Hot and sunny</a:t>
            </a:r>
          </a:p>
        </p:txBody>
      </p:sp>
      <p:sp>
        <p:nvSpPr>
          <p:cNvPr id="22" name="TextBox 21"/>
          <p:cNvSpPr txBox="1">
            <a:spLocks noChangeArrowheads="1"/>
          </p:cNvSpPr>
          <p:nvPr/>
        </p:nvSpPr>
        <p:spPr bwMode="auto">
          <a:xfrm>
            <a:off x="3275308" y="774893"/>
            <a:ext cx="2569934" cy="369332"/>
          </a:xfrm>
          <a:prstGeom prst="rect">
            <a:avLst/>
          </a:prstGeom>
          <a:noFill/>
          <a:ln w="9525">
            <a:noFill/>
            <a:miter lim="800000"/>
            <a:headEnd/>
            <a:tailEnd/>
          </a:ln>
        </p:spPr>
        <p:txBody>
          <a:bodyPr wrap="none">
            <a:spAutoFit/>
          </a:bodyPr>
          <a:lstStyle/>
          <a:p>
            <a:r>
              <a:rPr lang="en-GB" b="1" u="sng" dirty="0">
                <a:latin typeface="Arial" pitchFamily="34" charset="0"/>
                <a:cs typeface="Arial" pitchFamily="34" charset="0"/>
              </a:rPr>
              <a:t>Whatever the weather</a:t>
            </a:r>
          </a:p>
        </p:txBody>
      </p:sp>
      <p:sp>
        <p:nvSpPr>
          <p:cNvPr id="23" name="TextBox 22"/>
          <p:cNvSpPr txBox="1">
            <a:spLocks noChangeArrowheads="1"/>
          </p:cNvSpPr>
          <p:nvPr/>
        </p:nvSpPr>
        <p:spPr bwMode="auto">
          <a:xfrm>
            <a:off x="6737505" y="779997"/>
            <a:ext cx="697627" cy="369332"/>
          </a:xfrm>
          <a:prstGeom prst="rect">
            <a:avLst/>
          </a:prstGeom>
          <a:noFill/>
          <a:ln w="9525">
            <a:noFill/>
            <a:miter lim="800000"/>
            <a:headEnd/>
            <a:tailEnd/>
          </a:ln>
        </p:spPr>
        <p:txBody>
          <a:bodyPr wrap="none">
            <a:spAutoFit/>
          </a:bodyPr>
          <a:lstStyle/>
          <a:p>
            <a:r>
              <a:rPr lang="en-GB" b="1" u="sng" dirty="0">
                <a:latin typeface="Arial" pitchFamily="34" charset="0"/>
                <a:cs typeface="Arial" pitchFamily="34" charset="0"/>
              </a:rPr>
              <a:t>Cold</a:t>
            </a:r>
          </a:p>
        </p:txBody>
      </p:sp>
      <p:sp>
        <p:nvSpPr>
          <p:cNvPr id="24" name="TextBox 23"/>
          <p:cNvSpPr txBox="1">
            <a:spLocks noChangeArrowheads="1"/>
          </p:cNvSpPr>
          <p:nvPr/>
        </p:nvSpPr>
        <p:spPr bwMode="auto">
          <a:xfrm>
            <a:off x="1477105" y="1669043"/>
            <a:ext cx="1159980" cy="338554"/>
          </a:xfrm>
          <a:prstGeom prst="rect">
            <a:avLst/>
          </a:prstGeom>
          <a:noFill/>
          <a:ln w="9525">
            <a:noFill/>
            <a:miter lim="800000"/>
            <a:headEnd/>
            <a:tailEnd/>
          </a:ln>
        </p:spPr>
        <p:txBody>
          <a:bodyPr wrap="square">
            <a:spAutoFit/>
          </a:bodyPr>
          <a:lstStyle/>
          <a:p>
            <a:pPr algn="ctr"/>
            <a:r>
              <a:rPr lang="en-GB" sz="1600" dirty="0">
                <a:latin typeface="Arial" pitchFamily="34" charset="0"/>
                <a:cs typeface="Arial" pitchFamily="34" charset="0"/>
              </a:rPr>
              <a:t>Sun hat</a:t>
            </a:r>
          </a:p>
        </p:txBody>
      </p:sp>
      <p:sp>
        <p:nvSpPr>
          <p:cNvPr id="25" name="TextBox 24"/>
          <p:cNvSpPr txBox="1">
            <a:spLocks noChangeArrowheads="1"/>
          </p:cNvSpPr>
          <p:nvPr/>
        </p:nvSpPr>
        <p:spPr bwMode="auto">
          <a:xfrm>
            <a:off x="1459914" y="3293452"/>
            <a:ext cx="1440000" cy="338554"/>
          </a:xfrm>
          <a:prstGeom prst="rect">
            <a:avLst/>
          </a:prstGeom>
          <a:noFill/>
          <a:ln w="9525">
            <a:noFill/>
            <a:miter lim="800000"/>
            <a:headEnd/>
            <a:tailEnd/>
          </a:ln>
        </p:spPr>
        <p:txBody>
          <a:bodyPr wrap="square">
            <a:spAutoFit/>
          </a:bodyPr>
          <a:lstStyle/>
          <a:p>
            <a:pPr algn="ctr"/>
            <a:r>
              <a:rPr lang="en-GB" sz="1600" dirty="0">
                <a:latin typeface="Arial" pitchFamily="34" charset="0"/>
                <a:cs typeface="Arial" pitchFamily="34" charset="0"/>
              </a:rPr>
              <a:t>Sun cream</a:t>
            </a:r>
          </a:p>
        </p:txBody>
      </p:sp>
      <p:sp>
        <p:nvSpPr>
          <p:cNvPr id="26" name="TextBox 25"/>
          <p:cNvSpPr txBox="1">
            <a:spLocks noChangeArrowheads="1"/>
          </p:cNvSpPr>
          <p:nvPr/>
        </p:nvSpPr>
        <p:spPr bwMode="auto">
          <a:xfrm>
            <a:off x="1576314" y="4733222"/>
            <a:ext cx="1637741" cy="830997"/>
          </a:xfrm>
          <a:prstGeom prst="rect">
            <a:avLst/>
          </a:prstGeom>
          <a:noFill/>
          <a:ln w="9525">
            <a:noFill/>
            <a:miter lim="800000"/>
            <a:headEnd/>
            <a:tailEnd/>
          </a:ln>
        </p:spPr>
        <p:txBody>
          <a:bodyPr wrap="square">
            <a:spAutoFit/>
          </a:bodyPr>
          <a:lstStyle/>
          <a:p>
            <a:pPr algn="ctr"/>
            <a:r>
              <a:rPr lang="en-GB" sz="1600" dirty="0">
                <a:latin typeface="Arial" pitchFamily="34" charset="0"/>
                <a:cs typeface="Arial" pitchFamily="34" charset="0"/>
              </a:rPr>
              <a:t>Insect repellent </a:t>
            </a:r>
            <a:br>
              <a:rPr lang="en-GB" sz="1600" dirty="0">
                <a:latin typeface="Arial" pitchFamily="34" charset="0"/>
                <a:cs typeface="Arial" pitchFamily="34" charset="0"/>
              </a:rPr>
            </a:br>
            <a:r>
              <a:rPr lang="en-GB" sz="1600" dirty="0">
                <a:latin typeface="Arial" pitchFamily="34" charset="0"/>
                <a:cs typeface="Arial" pitchFamily="34" charset="0"/>
              </a:rPr>
              <a:t>or long trousers and sleeves</a:t>
            </a:r>
          </a:p>
        </p:txBody>
      </p:sp>
      <p:sp>
        <p:nvSpPr>
          <p:cNvPr id="27" name="TextBox 26"/>
          <p:cNvSpPr txBox="1">
            <a:spLocks noChangeArrowheads="1"/>
          </p:cNvSpPr>
          <p:nvPr/>
        </p:nvSpPr>
        <p:spPr bwMode="auto">
          <a:xfrm>
            <a:off x="4383054" y="1313597"/>
            <a:ext cx="1951301" cy="1323439"/>
          </a:xfrm>
          <a:prstGeom prst="rect">
            <a:avLst/>
          </a:prstGeom>
          <a:noFill/>
          <a:ln w="9525">
            <a:noFill/>
            <a:miter lim="800000"/>
            <a:headEnd/>
            <a:tailEnd/>
          </a:ln>
        </p:spPr>
        <p:txBody>
          <a:bodyPr wrap="square">
            <a:spAutoFit/>
          </a:bodyPr>
          <a:lstStyle/>
          <a:p>
            <a:pPr algn="ctr"/>
            <a:r>
              <a:rPr lang="en-GB" sz="1600" dirty="0">
                <a:latin typeface="Arial" pitchFamily="34" charset="0"/>
                <a:cs typeface="Arial" pitchFamily="34" charset="0"/>
              </a:rPr>
              <a:t>Waterproof</a:t>
            </a:r>
          </a:p>
          <a:p>
            <a:pPr algn="ctr"/>
            <a:r>
              <a:rPr lang="en-GB" sz="1600" dirty="0">
                <a:latin typeface="Arial" pitchFamily="34" charset="0"/>
                <a:cs typeface="Arial" pitchFamily="34" charset="0"/>
              </a:rPr>
              <a:t>jacket/trousers, quick drying clothes or spare cloths</a:t>
            </a:r>
          </a:p>
        </p:txBody>
      </p:sp>
      <p:sp>
        <p:nvSpPr>
          <p:cNvPr id="29" name="TextBox 28"/>
          <p:cNvSpPr txBox="1">
            <a:spLocks noChangeArrowheads="1"/>
          </p:cNvSpPr>
          <p:nvPr/>
        </p:nvSpPr>
        <p:spPr bwMode="auto">
          <a:xfrm>
            <a:off x="4445841" y="3015799"/>
            <a:ext cx="1987851" cy="1323439"/>
          </a:xfrm>
          <a:prstGeom prst="rect">
            <a:avLst/>
          </a:prstGeom>
          <a:noFill/>
          <a:ln w="9525">
            <a:noFill/>
            <a:miter lim="800000"/>
            <a:headEnd/>
            <a:tailEnd/>
          </a:ln>
        </p:spPr>
        <p:txBody>
          <a:bodyPr wrap="square">
            <a:spAutoFit/>
          </a:bodyPr>
          <a:lstStyle/>
          <a:p>
            <a:pPr algn="ctr"/>
            <a:r>
              <a:rPr lang="en-GB" sz="1600" dirty="0">
                <a:latin typeface="Arial" pitchFamily="34" charset="0"/>
                <a:cs typeface="Arial" pitchFamily="34" charset="0"/>
              </a:rPr>
              <a:t>Welly boots or shoes</a:t>
            </a:r>
          </a:p>
          <a:p>
            <a:pPr algn="ctr"/>
            <a:r>
              <a:rPr lang="en-GB" sz="1600" dirty="0">
                <a:latin typeface="Arial" pitchFamily="34" charset="0"/>
                <a:cs typeface="Arial" pitchFamily="34" charset="0"/>
              </a:rPr>
              <a:t>you can get dirty </a:t>
            </a:r>
          </a:p>
          <a:p>
            <a:pPr algn="ctr"/>
            <a:r>
              <a:rPr lang="en-GB" sz="1600" dirty="0">
                <a:latin typeface="Arial" pitchFamily="34" charset="0"/>
                <a:cs typeface="Arial" pitchFamily="34" charset="0"/>
              </a:rPr>
              <a:t>NOT YOUR BEST SHOES!</a:t>
            </a:r>
          </a:p>
        </p:txBody>
      </p:sp>
      <p:sp>
        <p:nvSpPr>
          <p:cNvPr id="30" name="TextBox 29"/>
          <p:cNvSpPr txBox="1">
            <a:spLocks noChangeArrowheads="1"/>
          </p:cNvSpPr>
          <p:nvPr/>
        </p:nvSpPr>
        <p:spPr bwMode="auto">
          <a:xfrm>
            <a:off x="4692056" y="4979444"/>
            <a:ext cx="1380378" cy="584775"/>
          </a:xfrm>
          <a:prstGeom prst="rect">
            <a:avLst/>
          </a:prstGeom>
          <a:noFill/>
          <a:ln w="9525">
            <a:noFill/>
            <a:miter lim="800000"/>
            <a:headEnd/>
            <a:tailEnd/>
          </a:ln>
        </p:spPr>
        <p:txBody>
          <a:bodyPr wrap="none">
            <a:spAutoFit/>
          </a:bodyPr>
          <a:lstStyle/>
          <a:p>
            <a:pPr algn="ctr"/>
            <a:r>
              <a:rPr lang="en-GB" sz="1600" dirty="0">
                <a:latin typeface="Arial" pitchFamily="34" charset="0"/>
                <a:cs typeface="Arial" pitchFamily="34" charset="0"/>
              </a:rPr>
              <a:t>A re-sealable</a:t>
            </a:r>
          </a:p>
          <a:p>
            <a:pPr algn="ctr"/>
            <a:r>
              <a:rPr lang="en-GB" sz="1600" dirty="0">
                <a:latin typeface="Arial" pitchFamily="34" charset="0"/>
                <a:cs typeface="Arial" pitchFamily="34" charset="0"/>
              </a:rPr>
              <a:t>drink</a:t>
            </a:r>
          </a:p>
        </p:txBody>
      </p:sp>
      <p:sp>
        <p:nvSpPr>
          <p:cNvPr id="31" name="TextBox 30"/>
          <p:cNvSpPr txBox="1">
            <a:spLocks noChangeArrowheads="1"/>
          </p:cNvSpPr>
          <p:nvPr/>
        </p:nvSpPr>
        <p:spPr bwMode="auto">
          <a:xfrm>
            <a:off x="7893915" y="1713344"/>
            <a:ext cx="723275" cy="369332"/>
          </a:xfrm>
          <a:prstGeom prst="rect">
            <a:avLst/>
          </a:prstGeom>
          <a:noFill/>
          <a:ln w="9525">
            <a:noFill/>
            <a:miter lim="800000"/>
            <a:headEnd/>
            <a:tailEnd/>
          </a:ln>
        </p:spPr>
        <p:txBody>
          <a:bodyPr wrap="none">
            <a:spAutoFit/>
          </a:bodyPr>
          <a:lstStyle/>
          <a:p>
            <a:r>
              <a:rPr lang="en-GB" dirty="0">
                <a:latin typeface="Arial" pitchFamily="34" charset="0"/>
                <a:cs typeface="Arial" pitchFamily="34" charset="0"/>
              </a:rPr>
              <a:t>Scarf</a:t>
            </a:r>
          </a:p>
        </p:txBody>
      </p:sp>
      <p:sp>
        <p:nvSpPr>
          <p:cNvPr id="32" name="TextBox 31"/>
          <p:cNvSpPr txBox="1">
            <a:spLocks noChangeArrowheads="1"/>
          </p:cNvSpPr>
          <p:nvPr/>
        </p:nvSpPr>
        <p:spPr bwMode="auto">
          <a:xfrm>
            <a:off x="7791033" y="3462475"/>
            <a:ext cx="1268355" cy="369332"/>
          </a:xfrm>
          <a:prstGeom prst="rect">
            <a:avLst/>
          </a:prstGeom>
          <a:noFill/>
          <a:ln w="9525">
            <a:noFill/>
            <a:miter lim="800000"/>
            <a:headEnd/>
            <a:tailEnd/>
          </a:ln>
        </p:spPr>
        <p:txBody>
          <a:bodyPr wrap="square">
            <a:spAutoFit/>
          </a:bodyPr>
          <a:lstStyle/>
          <a:p>
            <a:pPr algn="ctr"/>
            <a:r>
              <a:rPr lang="en-GB" dirty="0">
                <a:latin typeface="Arial" pitchFamily="34" charset="0"/>
                <a:cs typeface="Arial" pitchFamily="34" charset="0"/>
              </a:rPr>
              <a:t>Warm hat</a:t>
            </a:r>
          </a:p>
        </p:txBody>
      </p:sp>
      <p:sp>
        <p:nvSpPr>
          <p:cNvPr id="33" name="TextBox 32"/>
          <p:cNvSpPr txBox="1">
            <a:spLocks noChangeArrowheads="1"/>
          </p:cNvSpPr>
          <p:nvPr/>
        </p:nvSpPr>
        <p:spPr bwMode="auto">
          <a:xfrm>
            <a:off x="7915230" y="5081012"/>
            <a:ext cx="902811" cy="369332"/>
          </a:xfrm>
          <a:prstGeom prst="rect">
            <a:avLst/>
          </a:prstGeom>
          <a:noFill/>
          <a:ln w="9525">
            <a:noFill/>
            <a:miter lim="800000"/>
            <a:headEnd/>
            <a:tailEnd/>
          </a:ln>
        </p:spPr>
        <p:txBody>
          <a:bodyPr wrap="none">
            <a:spAutoFit/>
          </a:bodyPr>
          <a:lstStyle/>
          <a:p>
            <a:r>
              <a:rPr lang="en-GB" dirty="0">
                <a:latin typeface="Arial" pitchFamily="34" charset="0"/>
                <a:cs typeface="Arial" pitchFamily="34" charset="0"/>
              </a:rPr>
              <a:t>Gloves</a:t>
            </a:r>
          </a:p>
        </p:txBody>
      </p:sp>
      <p:pic>
        <p:nvPicPr>
          <p:cNvPr id="36" name="Picture 35"/>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36662" y="6235536"/>
            <a:ext cx="446906" cy="467360"/>
          </a:xfrm>
          <a:prstGeom prst="rect">
            <a:avLst/>
          </a:prstGeom>
          <a:noFill/>
          <a:ln>
            <a:noFill/>
          </a:ln>
        </p:spPr>
      </p:pic>
      <p:sp>
        <p:nvSpPr>
          <p:cNvPr id="37" name="Rectangle 36"/>
          <p:cNvSpPr/>
          <p:nvPr/>
        </p:nvSpPr>
        <p:spPr>
          <a:xfrm>
            <a:off x="6253660" y="6623774"/>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38" name="Picture 37">
            <a:extLst>
              <a:ext uri="{FF2B5EF4-FFF2-40B4-BE49-F238E27FC236}">
                <a16:creationId xmlns:a16="http://schemas.microsoft.com/office/drawing/2014/main" id="{C2D0A0DC-7FDF-40A1-962E-0456FC0E7B0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Tree>
    <p:extLst>
      <p:ext uri="{BB962C8B-B14F-4D97-AF65-F5344CB8AC3E}">
        <p14:creationId xmlns:p14="http://schemas.microsoft.com/office/powerpoint/2010/main" val="88164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10" presetClass="entr" presetSubtype="0" fill="hold"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par>
                                <p:cTn id="58" presetID="10" presetClass="entr" presetSubtype="0" fill="hold" nodeType="with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500"/>
                                        <p:tgtEl>
                                          <p:spTgt spid="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500"/>
                                        <p:tgtEl>
                                          <p:spTgt spid="2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500"/>
                                        <p:tgtEl>
                                          <p:spTgt spid="31"/>
                                        </p:tgtEl>
                                      </p:cBhvr>
                                    </p:animEffec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500"/>
                                        <p:tgtEl>
                                          <p:spTgt spid="12"/>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fade">
                                      <p:cBhvr>
                                        <p:cTn id="78" dur="500"/>
                                        <p:tgtEl>
                                          <p:spTgt spid="1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3"/>
                                        </p:tgtEl>
                                        <p:attrNameLst>
                                          <p:attrName>style.visibility</p:attrName>
                                        </p:attrNameLst>
                                      </p:cBhvr>
                                      <p:to>
                                        <p:strVal val="visible"/>
                                      </p:to>
                                    </p:set>
                                    <p:animEffect transition="in" filter="fade">
                                      <p:cBhvr>
                                        <p:cTn id="86" dur="500"/>
                                        <p:tgtEl>
                                          <p:spTgt spid="33"/>
                                        </p:tgtEl>
                                      </p:cBhvr>
                                    </p:animEffect>
                                  </p:childTnLst>
                                </p:cTn>
                              </p:par>
                              <p:par>
                                <p:cTn id="87" presetID="10" presetClass="entr" presetSubtype="0" fill="hold" nodeType="with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9" grpId="0"/>
      <p:bldP spid="30" grpId="0"/>
      <p:bldP spid="31" grpId="0"/>
      <p:bldP spid="32"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D347F83-3D90-4AD1-9D24-4F9107D519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pic>
        <p:nvPicPr>
          <p:cNvPr id="6146" name="Picture 2" descr="L:\Teacher packs and timetables\Pre-visit PPT 2015\Hickling\Hickling pics\Otter 2, Elizabeh Dack, Norfolk, 7 march 201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39019" y="1147897"/>
            <a:ext cx="6332988" cy="419287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00816" y="5373312"/>
            <a:ext cx="6215163" cy="461665"/>
          </a:xfrm>
          <a:prstGeom prst="rect">
            <a:avLst/>
          </a:prstGeom>
        </p:spPr>
        <p:txBody>
          <a:bodyPr wrap="none">
            <a:spAutoFit/>
          </a:bodyPr>
          <a:lstStyle/>
          <a:p>
            <a:r>
              <a:rPr lang="en-GB" sz="2400" b="1" dirty="0">
                <a:latin typeface="Arial" pitchFamily="34" charset="0"/>
                <a:cs typeface="Arial" pitchFamily="34" charset="0"/>
              </a:rPr>
              <a:t>Can you each come up with 2 questions?</a:t>
            </a:r>
          </a:p>
        </p:txBody>
      </p:sp>
      <p:sp>
        <p:nvSpPr>
          <p:cNvPr id="12" name="Rectangle 11"/>
          <p:cNvSpPr/>
          <p:nvPr/>
        </p:nvSpPr>
        <p:spPr>
          <a:xfrm>
            <a:off x="6293480" y="661100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
        <p:nvSpPr>
          <p:cNvPr id="6" name="TextBox 5"/>
          <p:cNvSpPr txBox="1"/>
          <p:nvPr/>
        </p:nvSpPr>
        <p:spPr>
          <a:xfrm>
            <a:off x="571500" y="87910"/>
            <a:ext cx="8001000" cy="1631216"/>
          </a:xfrm>
          <a:prstGeom prst="rect">
            <a:avLst/>
          </a:prstGeom>
          <a:noFill/>
        </p:spPr>
        <p:txBody>
          <a:bodyPr wrap="square" rtlCol="0">
            <a:spAutoFit/>
          </a:bodyPr>
          <a:lstStyle/>
          <a:p>
            <a:pPr algn="ctr"/>
            <a:r>
              <a:rPr lang="en-GB" sz="3200" b="1" dirty="0">
                <a:latin typeface="Arial" pitchFamily="34" charset="0"/>
                <a:cs typeface="Arial" pitchFamily="34" charset="0"/>
              </a:rPr>
              <a:t>What would you like to find out </a:t>
            </a:r>
          </a:p>
          <a:p>
            <a:pPr algn="ctr"/>
            <a:r>
              <a:rPr lang="en-GB" sz="3200" b="1" dirty="0">
                <a:latin typeface="Arial" pitchFamily="34" charset="0"/>
                <a:cs typeface="Arial" pitchFamily="34" charset="0"/>
              </a:rPr>
              <a:t>about Norfolk’s wildlife?</a:t>
            </a:r>
          </a:p>
          <a:p>
            <a:pPr algn="ctr"/>
            <a:endParaRPr lang="en-GB" sz="3600" dirty="0">
              <a:latin typeface="Arial" pitchFamily="34" charset="0"/>
              <a:cs typeface="Arial" pitchFamily="34" charset="0"/>
            </a:endParaRPr>
          </a:p>
        </p:txBody>
      </p:sp>
      <p:pic>
        <p:nvPicPr>
          <p:cNvPr id="10" name="Picture 9">
            <a:extLst>
              <a:ext uri="{FF2B5EF4-FFF2-40B4-BE49-F238E27FC236}">
                <a16:creationId xmlns:a16="http://schemas.microsoft.com/office/drawing/2014/main" id="{01DCF36F-B110-4480-8E1A-9C36F351F4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Tree>
    <p:extLst>
      <p:ext uri="{BB962C8B-B14F-4D97-AF65-F5344CB8AC3E}">
        <p14:creationId xmlns:p14="http://schemas.microsoft.com/office/powerpoint/2010/main" val="4061093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A91451D-3D95-41DA-AAF0-0EA319BD0C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pic>
        <p:nvPicPr>
          <p:cNvPr id="11" name="Picture 10">
            <a:extLst>
              <a:ext uri="{FF2B5EF4-FFF2-40B4-BE49-F238E27FC236}">
                <a16:creationId xmlns:a16="http://schemas.microsoft.com/office/drawing/2014/main" id="{7E73B092-9818-4513-88A2-C93CD498DC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
        <p:nvSpPr>
          <p:cNvPr id="5" name="Rectangle 4"/>
          <p:cNvSpPr/>
          <p:nvPr/>
        </p:nvSpPr>
        <p:spPr>
          <a:xfrm>
            <a:off x="6253660" y="653013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
        <p:nvSpPr>
          <p:cNvPr id="7" name="TextBox 6"/>
          <p:cNvSpPr txBox="1"/>
          <p:nvPr/>
        </p:nvSpPr>
        <p:spPr>
          <a:xfrm>
            <a:off x="1" y="135066"/>
            <a:ext cx="9143999" cy="707886"/>
          </a:xfrm>
          <a:prstGeom prst="rect">
            <a:avLst/>
          </a:prstGeom>
          <a:noFill/>
        </p:spPr>
        <p:txBody>
          <a:bodyPr wrap="square" rtlCol="0">
            <a:spAutoFit/>
          </a:bodyPr>
          <a:lstStyle/>
          <a:p>
            <a:pPr algn="ctr"/>
            <a:r>
              <a:rPr lang="en-GB" sz="4000" b="1" dirty="0">
                <a:latin typeface="Arial" pitchFamily="34" charset="0"/>
                <a:cs typeface="Arial" pitchFamily="34" charset="0"/>
              </a:rPr>
              <a:t>See you soon!</a:t>
            </a:r>
          </a:p>
        </p:txBody>
      </p:sp>
      <p:pic>
        <p:nvPicPr>
          <p:cNvPr id="5122" name="Picture 2" descr="Image result for school grounds for na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914400"/>
            <a:ext cx="6096000"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382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C17B12AE-4927-4304-9146-6D436E0A20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sp>
        <p:nvSpPr>
          <p:cNvPr id="7" name="TextBox 6"/>
          <p:cNvSpPr txBox="1"/>
          <p:nvPr/>
        </p:nvSpPr>
        <p:spPr>
          <a:xfrm>
            <a:off x="838200" y="379301"/>
            <a:ext cx="7128792" cy="584775"/>
          </a:xfrm>
          <a:prstGeom prst="rect">
            <a:avLst/>
          </a:prstGeom>
          <a:noFill/>
        </p:spPr>
        <p:txBody>
          <a:bodyPr wrap="square" rtlCol="0">
            <a:spAutoFit/>
          </a:bodyPr>
          <a:lstStyle/>
          <a:p>
            <a:r>
              <a:rPr lang="en-GB" sz="3200" b="1" dirty="0">
                <a:latin typeface="Arial" pitchFamily="34" charset="0"/>
                <a:cs typeface="Arial" pitchFamily="34" charset="0"/>
              </a:rPr>
              <a:t>A bit about Norfolk Wildlife Trust…</a:t>
            </a:r>
            <a:endParaRPr lang="en-GB" b="1" dirty="0"/>
          </a:p>
        </p:txBody>
      </p:sp>
      <p:grpSp>
        <p:nvGrpSpPr>
          <p:cNvPr id="6" name="Group 5">
            <a:extLst>
              <a:ext uri="{FF2B5EF4-FFF2-40B4-BE49-F238E27FC236}">
                <a16:creationId xmlns:a16="http://schemas.microsoft.com/office/drawing/2014/main" id="{E09E3B70-C7A1-4114-B403-6C68FCE394C9}"/>
              </a:ext>
            </a:extLst>
          </p:cNvPr>
          <p:cNvGrpSpPr/>
          <p:nvPr/>
        </p:nvGrpSpPr>
        <p:grpSpPr>
          <a:xfrm>
            <a:off x="838200" y="989928"/>
            <a:ext cx="6993397" cy="4878143"/>
            <a:chOff x="1007603" y="1141657"/>
            <a:chExt cx="7128793" cy="4858382"/>
          </a:xfrm>
        </p:grpSpPr>
        <p:sp>
          <p:nvSpPr>
            <p:cNvPr id="25" name="Rectangle 24"/>
            <p:cNvSpPr/>
            <p:nvPr/>
          </p:nvSpPr>
          <p:spPr>
            <a:xfrm>
              <a:off x="1007603" y="1141657"/>
              <a:ext cx="2560492" cy="1631216"/>
            </a:xfrm>
            <a:prstGeom prst="rect">
              <a:avLst/>
            </a:prstGeom>
          </p:spPr>
          <p:txBody>
            <a:bodyPr wrap="square">
              <a:spAutoFit/>
            </a:bodyPr>
            <a:lstStyle/>
            <a:p>
              <a:r>
                <a:rPr lang="en-GB" sz="2000" dirty="0">
                  <a:latin typeface="Arial" pitchFamily="34" charset="0"/>
                  <a:cs typeface="Arial" pitchFamily="34" charset="0"/>
                </a:rPr>
                <a:t>We protect more than </a:t>
              </a:r>
              <a:r>
                <a:rPr lang="en-GB" sz="2000" b="1" dirty="0">
                  <a:latin typeface="Arial" pitchFamily="34" charset="0"/>
                  <a:cs typeface="Arial" pitchFamily="34" charset="0"/>
                </a:rPr>
                <a:t>60 </a:t>
              </a:r>
              <a:r>
                <a:rPr lang="en-GB" sz="2000" dirty="0">
                  <a:latin typeface="Arial" pitchFamily="34" charset="0"/>
                  <a:cs typeface="Arial" pitchFamily="34" charset="0"/>
                </a:rPr>
                <a:t>nature reserves across Norfolk for wildlife and people</a:t>
              </a:r>
            </a:p>
          </p:txBody>
        </p:sp>
        <p:grpSp>
          <p:nvGrpSpPr>
            <p:cNvPr id="4" name="Group 3">
              <a:extLst>
                <a:ext uri="{FF2B5EF4-FFF2-40B4-BE49-F238E27FC236}">
                  <a16:creationId xmlns:a16="http://schemas.microsoft.com/office/drawing/2014/main" id="{2EA45267-B80A-4516-9466-CEA47E08023E}"/>
                </a:ext>
              </a:extLst>
            </p:cNvPr>
            <p:cNvGrpSpPr/>
            <p:nvPr/>
          </p:nvGrpSpPr>
          <p:grpSpPr>
            <a:xfrm>
              <a:off x="1007603" y="1246976"/>
              <a:ext cx="7128793" cy="4753063"/>
              <a:chOff x="701374" y="955285"/>
              <a:chExt cx="7703108" cy="5231927"/>
            </a:xfrm>
          </p:grpSpPr>
          <p:pic>
            <p:nvPicPr>
              <p:cNvPr id="3" name="Picture 2" descr="L:\Teacher packs and timetables\Pre-visit PPT 2015\Cley\cley pics\Holme Dunes credit Richard Osbourn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2804" y="955285"/>
                <a:ext cx="2520000" cy="168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L:\Teacher packs and timetables\Pre-visit PPT 2015\Cley\cley pics\Weeting Heath credit Richard Osbourne (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84482" y="955285"/>
                <a:ext cx="2520000" cy="168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Teacher packs and timetables\Pre-visit PPT 2015\Cley\cley pics\Cockshoot Dyke Ray Jones 22 June 200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1374" y="2692339"/>
                <a:ext cx="2520000" cy="167302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L:\Teacher packs and timetables\Pre-visit PPT 2015\Cley\cley pics\Rose bay willowherb colours dunes, photo by Tasha North.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3048"/>
              <a:stretch/>
            </p:blipFill>
            <p:spPr bwMode="auto">
              <a:xfrm>
                <a:off x="3321663" y="2688985"/>
                <a:ext cx="2520000" cy="167638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Teacher packs and timetables\Pre-visit PPT 2015\Cley\cley pics\Scots Pines Thetford Forest_credit Richard Osbourne.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2005" b="3138"/>
              <a:stretch/>
            </p:blipFill>
            <p:spPr bwMode="auto">
              <a:xfrm>
                <a:off x="5910850" y="2688985"/>
                <a:ext cx="2469474" cy="1676383"/>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L:\Teacher packs and timetables\Pre-visit PPT 2015\Cley\cley pics\WisseyWissingtonMar2007-pool in rond RHB.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7117"/>
              <a:stretch/>
            </p:blipFill>
            <p:spPr bwMode="auto">
              <a:xfrm>
                <a:off x="701374" y="4419387"/>
                <a:ext cx="2520000" cy="175550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L:\Teacher packs and timetables\Pre-visit PPT 2015\Cley\cley pics\Wildflower meadow 9 WildStock 2007 A.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92803" y="4416954"/>
                <a:ext cx="2548859" cy="1758579"/>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L:\Teacher packs and timetables\Pre-visit PPT 2015\Cley\cley pics\Bluebells at Blickling, Aylsham, Russell Baylin, 1 May 2008.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r="2005"/>
              <a:stretch/>
            </p:blipFill>
            <p:spPr bwMode="auto">
              <a:xfrm>
                <a:off x="5910850" y="4405273"/>
                <a:ext cx="2469474" cy="1781939"/>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28" name="Picture 27"/>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36662" y="6235536"/>
            <a:ext cx="446906" cy="467360"/>
          </a:xfrm>
          <a:prstGeom prst="rect">
            <a:avLst/>
          </a:prstGeom>
          <a:noFill/>
          <a:ln>
            <a:noFill/>
          </a:ln>
        </p:spPr>
      </p:pic>
      <p:sp>
        <p:nvSpPr>
          <p:cNvPr id="29" name="Rectangle 28"/>
          <p:cNvSpPr/>
          <p:nvPr/>
        </p:nvSpPr>
        <p:spPr>
          <a:xfrm>
            <a:off x="6253660" y="6623774"/>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18" name="Picture 17">
            <a:extLst>
              <a:ext uri="{FF2B5EF4-FFF2-40B4-BE49-F238E27FC236}">
                <a16:creationId xmlns:a16="http://schemas.microsoft.com/office/drawing/2014/main" id="{BDF13DA7-0ACF-4CDF-99BE-119B1363878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Tree>
    <p:extLst>
      <p:ext uri="{BB962C8B-B14F-4D97-AF65-F5344CB8AC3E}">
        <p14:creationId xmlns:p14="http://schemas.microsoft.com/office/powerpoint/2010/main" val="3219164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2C2C86C-8289-4763-AB32-52EC4F6A3B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sp>
        <p:nvSpPr>
          <p:cNvPr id="5" name="Rectangle 4"/>
          <p:cNvSpPr/>
          <p:nvPr/>
        </p:nvSpPr>
        <p:spPr>
          <a:xfrm>
            <a:off x="6253660" y="6623774"/>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
        <p:nvSpPr>
          <p:cNvPr id="7" name="TextBox 6"/>
          <p:cNvSpPr txBox="1"/>
          <p:nvPr/>
        </p:nvSpPr>
        <p:spPr>
          <a:xfrm>
            <a:off x="1131640" y="818445"/>
            <a:ext cx="6868911" cy="1846659"/>
          </a:xfrm>
          <a:prstGeom prst="rect">
            <a:avLst/>
          </a:prstGeom>
          <a:noFill/>
        </p:spPr>
        <p:txBody>
          <a:bodyPr wrap="square" rtlCol="0">
            <a:spAutoFit/>
          </a:bodyPr>
          <a:lstStyle/>
          <a:p>
            <a:pPr algn="ctr"/>
            <a:r>
              <a:rPr lang="en-GB" sz="2400" dirty="0">
                <a:latin typeface="Arial" pitchFamily="34" charset="0"/>
                <a:cs typeface="Arial" pitchFamily="34" charset="0"/>
              </a:rPr>
              <a:t>We also help to make </a:t>
            </a:r>
            <a:r>
              <a:rPr lang="en-GB" sz="2400" b="1" dirty="0">
                <a:latin typeface="Arial" pitchFamily="34" charset="0"/>
                <a:cs typeface="Arial" pitchFamily="34" charset="0"/>
              </a:rPr>
              <a:t>gardens</a:t>
            </a:r>
            <a:r>
              <a:rPr lang="en-GB" sz="2400" dirty="0">
                <a:latin typeface="Arial" pitchFamily="34" charset="0"/>
                <a:cs typeface="Arial" pitchFamily="34" charset="0"/>
              </a:rPr>
              <a:t>, </a:t>
            </a:r>
            <a:r>
              <a:rPr lang="en-GB" sz="2400" b="1" dirty="0">
                <a:latin typeface="Arial" pitchFamily="34" charset="0"/>
                <a:cs typeface="Arial" pitchFamily="34" charset="0"/>
              </a:rPr>
              <a:t>parks</a:t>
            </a:r>
            <a:r>
              <a:rPr lang="en-GB" sz="2400" dirty="0">
                <a:latin typeface="Arial" pitchFamily="34" charset="0"/>
                <a:cs typeface="Arial" pitchFamily="34" charset="0"/>
              </a:rPr>
              <a:t>, </a:t>
            </a:r>
            <a:r>
              <a:rPr lang="en-GB" sz="2400" b="1" dirty="0">
                <a:latin typeface="Arial" pitchFamily="34" charset="0"/>
                <a:cs typeface="Arial" pitchFamily="34" charset="0"/>
              </a:rPr>
              <a:t>schools</a:t>
            </a:r>
            <a:r>
              <a:rPr lang="en-GB" sz="2400" dirty="0">
                <a:latin typeface="Arial" pitchFamily="34" charset="0"/>
                <a:cs typeface="Arial" pitchFamily="34" charset="0"/>
              </a:rPr>
              <a:t>, </a:t>
            </a:r>
            <a:r>
              <a:rPr lang="en-GB" sz="2400" b="1" dirty="0">
                <a:latin typeface="Arial" pitchFamily="34" charset="0"/>
                <a:cs typeface="Arial" pitchFamily="34" charset="0"/>
              </a:rPr>
              <a:t>churchyards</a:t>
            </a:r>
            <a:r>
              <a:rPr lang="en-GB" sz="2400" dirty="0">
                <a:latin typeface="Arial" pitchFamily="34" charset="0"/>
                <a:cs typeface="Arial" pitchFamily="34" charset="0"/>
              </a:rPr>
              <a:t>, </a:t>
            </a:r>
            <a:r>
              <a:rPr lang="en-GB" sz="2400" b="1" dirty="0">
                <a:latin typeface="Arial" pitchFamily="34" charset="0"/>
                <a:cs typeface="Arial" pitchFamily="34" charset="0"/>
              </a:rPr>
              <a:t>roadsides</a:t>
            </a:r>
            <a:r>
              <a:rPr lang="en-GB" sz="2400" dirty="0">
                <a:latin typeface="Arial" pitchFamily="34" charset="0"/>
                <a:cs typeface="Arial" pitchFamily="34" charset="0"/>
              </a:rPr>
              <a:t> and other areas more wildlife-friendly so that nature reserves are joined up.  We call this a </a:t>
            </a:r>
            <a:r>
              <a:rPr lang="en-GB" sz="2400" b="1" dirty="0">
                <a:latin typeface="Arial" pitchFamily="34" charset="0"/>
                <a:cs typeface="Arial" pitchFamily="34" charset="0"/>
              </a:rPr>
              <a:t>“Nature Recovery Network”.</a:t>
            </a:r>
            <a:endParaRPr lang="en-GB" b="1" dirty="0">
              <a:latin typeface="Arial" pitchFamily="34" charset="0"/>
              <a:cs typeface="Arial" pitchFamily="34" charset="0"/>
            </a:endParaRPr>
          </a:p>
          <a:p>
            <a:endParaRPr lang="en-GB" dirty="0">
              <a:latin typeface="Arial" pitchFamily="34" charset="0"/>
              <a:cs typeface="Arial" pitchFamily="34" charset="0"/>
            </a:endParaRPr>
          </a:p>
        </p:txBody>
      </p:sp>
      <p:grpSp>
        <p:nvGrpSpPr>
          <p:cNvPr id="3" name="Group 2">
            <a:extLst>
              <a:ext uri="{FF2B5EF4-FFF2-40B4-BE49-F238E27FC236}">
                <a16:creationId xmlns:a16="http://schemas.microsoft.com/office/drawing/2014/main" id="{8CA1B224-E234-4053-8D8B-4F3D44C73AD4}"/>
              </a:ext>
            </a:extLst>
          </p:cNvPr>
          <p:cNvGrpSpPr/>
          <p:nvPr/>
        </p:nvGrpSpPr>
        <p:grpSpPr>
          <a:xfrm>
            <a:off x="784011" y="2449309"/>
            <a:ext cx="7564170" cy="3288696"/>
            <a:chOff x="1004798" y="2430429"/>
            <a:chExt cx="7564170" cy="3288696"/>
          </a:xfrm>
        </p:grpSpPr>
        <p:pic>
          <p:nvPicPr>
            <p:cNvPr id="3075" name="Picture 3" descr="L:\Teacher packs and timetables\Pre-visit PPT 2015\Cley\cley pics\IMG_003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430429"/>
              <a:ext cx="2438400" cy="32512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Teacher packs and timetables\Pre-visit PPT 2015\Cley\cley pics\burkmarr garden meadow 270605.JPG"/>
            <p:cNvPicPr>
              <a:picLocks noChangeAspect="1" noChangeArrowheads="1"/>
            </p:cNvPicPr>
            <p:nvPr/>
          </p:nvPicPr>
          <p:blipFill rotWithShape="1">
            <a:blip r:embed="rId5">
              <a:extLst>
                <a:ext uri="{28A0092B-C50C-407E-A947-70E740481C1C}">
                  <a14:useLocalDpi xmlns:a14="http://schemas.microsoft.com/office/drawing/2010/main" val="0"/>
                </a:ext>
              </a:extLst>
            </a:blip>
            <a:srcRect l="-12573" r="46992"/>
            <a:stretch/>
          </p:blipFill>
          <p:spPr bwMode="auto">
            <a:xfrm>
              <a:off x="5715000" y="2455222"/>
              <a:ext cx="2853968" cy="3263903"/>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L:\Teacher packs and timetables\Pre-visit PPT 2015\Cley\cley pics\burkmarr garden pond 050504 4.JPG"/>
            <p:cNvPicPr>
              <a:picLocks noChangeAspect="1" noChangeArrowheads="1"/>
            </p:cNvPicPr>
            <p:nvPr/>
          </p:nvPicPr>
          <p:blipFill rotWithShape="1">
            <a:blip r:embed="rId6">
              <a:extLst>
                <a:ext uri="{28A0092B-C50C-407E-A947-70E740481C1C}">
                  <a14:useLocalDpi xmlns:a14="http://schemas.microsoft.com/office/drawing/2010/main" val="0"/>
                </a:ext>
              </a:extLst>
            </a:blip>
            <a:srcRect r="42343"/>
            <a:stretch/>
          </p:blipFill>
          <p:spPr bwMode="auto">
            <a:xfrm>
              <a:off x="1004798" y="2487093"/>
              <a:ext cx="2467756" cy="3210018"/>
            </a:xfrm>
            <a:prstGeom prst="rect">
              <a:avLst/>
            </a:prstGeom>
            <a:noFill/>
            <a:extLst>
              <a:ext uri="{909E8E84-426E-40DD-AFC4-6F175D3DCCD1}">
                <a14:hiddenFill xmlns:a14="http://schemas.microsoft.com/office/drawing/2010/main">
                  <a:solidFill>
                    <a:srgbClr val="FFFFFF"/>
                  </a:solidFill>
                </a14:hiddenFill>
              </a:ext>
            </a:extLst>
          </p:spPr>
        </p:pic>
      </p:grpSp>
      <p:pic>
        <p:nvPicPr>
          <p:cNvPr id="27" name="Picture 26"/>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0758" y="6195223"/>
            <a:ext cx="446906" cy="467360"/>
          </a:xfrm>
          <a:prstGeom prst="rect">
            <a:avLst/>
          </a:prstGeom>
          <a:noFill/>
          <a:ln>
            <a:noFill/>
          </a:ln>
        </p:spPr>
      </p:pic>
      <p:pic>
        <p:nvPicPr>
          <p:cNvPr id="12" name="Picture 11">
            <a:extLst>
              <a:ext uri="{FF2B5EF4-FFF2-40B4-BE49-F238E27FC236}">
                <a16:creationId xmlns:a16="http://schemas.microsoft.com/office/drawing/2014/main" id="{06C64575-A378-46B6-8988-E0EE3410919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Tree>
    <p:extLst>
      <p:ext uri="{BB962C8B-B14F-4D97-AF65-F5344CB8AC3E}">
        <p14:creationId xmlns:p14="http://schemas.microsoft.com/office/powerpoint/2010/main" val="1431564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5A0084-5E5E-4622-A17E-F5A48159BA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pic>
        <p:nvPicPr>
          <p:cNvPr id="3" name="Picture 2">
            <a:extLst>
              <a:ext uri="{FF2B5EF4-FFF2-40B4-BE49-F238E27FC236}">
                <a16:creationId xmlns:a16="http://schemas.microsoft.com/office/drawing/2014/main" id="{3DFB7203-7F31-4269-8992-9B1A0710A8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pic>
        <p:nvPicPr>
          <p:cNvPr id="4" name="Picture 3">
            <a:extLst>
              <a:ext uri="{FF2B5EF4-FFF2-40B4-BE49-F238E27FC236}">
                <a16:creationId xmlns:a16="http://schemas.microsoft.com/office/drawing/2014/main" id="{D975CF83-E8DD-44A0-ACD1-0031E7F63F78}"/>
              </a:ext>
            </a:extLst>
          </p:cNvPr>
          <p:cNvPicPr>
            <a:picLocks noChangeAspect="1"/>
          </p:cNvPicPr>
          <p:nvPr/>
        </p:nvPicPr>
        <p:blipFill>
          <a:blip r:embed="rId5"/>
          <a:stretch>
            <a:fillRect/>
          </a:stretch>
        </p:blipFill>
        <p:spPr>
          <a:xfrm>
            <a:off x="1727684" y="548680"/>
            <a:ext cx="5688632" cy="4976214"/>
          </a:xfrm>
          <a:prstGeom prst="rect">
            <a:avLst/>
          </a:prstGeom>
        </p:spPr>
      </p:pic>
    </p:spTree>
    <p:extLst>
      <p:ext uri="{BB962C8B-B14F-4D97-AF65-F5344CB8AC3E}">
        <p14:creationId xmlns:p14="http://schemas.microsoft.com/office/powerpoint/2010/main" val="1691655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8BFB1DBC-B828-46D9-AB86-755918FE2D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pic>
        <p:nvPicPr>
          <p:cNvPr id="26" name="Picture 25">
            <a:extLst>
              <a:ext uri="{FF2B5EF4-FFF2-40B4-BE49-F238E27FC236}">
                <a16:creationId xmlns:a16="http://schemas.microsoft.com/office/drawing/2014/main" id="{187DA719-2B93-47F7-9912-4FAC9E5B2A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
        <p:nvSpPr>
          <p:cNvPr id="5" name="Rectangle 4"/>
          <p:cNvSpPr/>
          <p:nvPr/>
        </p:nvSpPr>
        <p:spPr>
          <a:xfrm>
            <a:off x="6253660" y="653013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
        <p:nvSpPr>
          <p:cNvPr id="3" name="TextBox 2"/>
          <p:cNvSpPr txBox="1"/>
          <p:nvPr/>
        </p:nvSpPr>
        <p:spPr>
          <a:xfrm>
            <a:off x="11028" y="196015"/>
            <a:ext cx="9144000" cy="1077218"/>
          </a:xfrm>
          <a:prstGeom prst="rect">
            <a:avLst/>
          </a:prstGeom>
          <a:noFill/>
        </p:spPr>
        <p:txBody>
          <a:bodyPr wrap="square" rtlCol="0">
            <a:spAutoFit/>
          </a:bodyPr>
          <a:lstStyle/>
          <a:p>
            <a:pPr algn="ctr"/>
            <a:r>
              <a:rPr lang="en-GB" sz="3200" b="1" dirty="0">
                <a:latin typeface="Arial" panose="020B0604020202020204" pitchFamily="34" charset="0"/>
                <a:cs typeface="Arial" panose="020B0604020202020204" pitchFamily="34" charset="0"/>
              </a:rPr>
              <a:t>Which of these habitats do you</a:t>
            </a:r>
          </a:p>
          <a:p>
            <a:pPr algn="ctr"/>
            <a:r>
              <a:rPr lang="en-GB" sz="3200" b="1" dirty="0">
                <a:latin typeface="Arial" panose="020B0604020202020204" pitchFamily="34" charset="0"/>
                <a:cs typeface="Arial" panose="020B0604020202020204" pitchFamily="34" charset="0"/>
              </a:rPr>
              <a:t> have at your school?</a:t>
            </a:r>
          </a:p>
        </p:txBody>
      </p:sp>
      <p:grpSp>
        <p:nvGrpSpPr>
          <p:cNvPr id="14" name="Group 13">
            <a:extLst>
              <a:ext uri="{FF2B5EF4-FFF2-40B4-BE49-F238E27FC236}">
                <a16:creationId xmlns:a16="http://schemas.microsoft.com/office/drawing/2014/main" id="{4354E3BD-52C6-4453-B71F-F5BA721F20EF}"/>
              </a:ext>
            </a:extLst>
          </p:cNvPr>
          <p:cNvGrpSpPr/>
          <p:nvPr/>
        </p:nvGrpSpPr>
        <p:grpSpPr>
          <a:xfrm>
            <a:off x="506531" y="1447800"/>
            <a:ext cx="8152993" cy="4499149"/>
            <a:chOff x="673280" y="1360110"/>
            <a:chExt cx="8152993" cy="4499149"/>
          </a:xfrm>
        </p:grpSpPr>
        <p:pic>
          <p:nvPicPr>
            <p:cNvPr id="9" name="Picture 2" descr="\\192.168.16.40\photo\Natural Connections - Photo Gallery\Nature Reserves - Wild Places\NWT Ranworth Broad\woodland trees, elizabeth dack, ranworth broad, 28 10 08.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0725" b="32660"/>
            <a:stretch/>
          </p:blipFill>
          <p:spPr bwMode="auto">
            <a:xfrm>
              <a:off x="3531775" y="3632200"/>
              <a:ext cx="2520000" cy="19022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192.168.16.40\photo\Education\Hautbois House\Wildflowers\Bluebells at NWT Foxley Wood Matthew Tebbutt 24 April 200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280" y="1369739"/>
              <a:ext cx="2520000" cy="188980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192.168.16.40\photo\Projects\Delivering Living Landscape - OH-12-12452\Bure Valley Living Landscape - OH-12-12452\Sutton Primary School  Task\Pond Task - Sutton Primary School - OH-12-12452 (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35404" y="1360110"/>
              <a:ext cx="2520000" cy="1890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L:\Design Templates\Interpretation\ChrisH interp planning\wildlife touchscreen\ugly studios build\questions\MC_hedgerows\hedgerow 1.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11100"/>
            <a:stretch/>
          </p:blipFill>
          <p:spPr bwMode="auto">
            <a:xfrm>
              <a:off x="6306273" y="1360110"/>
              <a:ext cx="2520000" cy="188485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grass playing fields uk"/>
            <p:cNvPicPr>
              <a:picLocks noChangeAspect="1" noChangeArrowheads="1"/>
            </p:cNvPicPr>
            <p:nvPr/>
          </p:nvPicPr>
          <p:blipFill rotWithShape="1">
            <a:blip r:embed="rId9">
              <a:extLst>
                <a:ext uri="{28A0092B-C50C-407E-A947-70E740481C1C}">
                  <a14:useLocalDpi xmlns:a14="http://schemas.microsoft.com/office/drawing/2010/main" val="0"/>
                </a:ext>
              </a:extLst>
            </a:blip>
            <a:srcRect r="10248"/>
            <a:stretch/>
          </p:blipFill>
          <p:spPr bwMode="auto">
            <a:xfrm>
              <a:off x="673280" y="3657599"/>
              <a:ext cx="2520000" cy="186725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192.168.16.40\photo\Projects\Delivering Living Landscape - OH-12-12452\Gaywood Valley Living Landscape\Reffley Spring Wood March 15\Pond Dredging and Minibeast Home Making - OH-12-12452 (3).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65452" y="3632199"/>
              <a:ext cx="2520000" cy="188991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740" y="3193604"/>
              <a:ext cx="1706659" cy="369332"/>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Wildflowers</a:t>
              </a:r>
            </a:p>
          </p:txBody>
        </p:sp>
        <p:sp>
          <p:nvSpPr>
            <p:cNvPr id="7" name="Rectangle 6"/>
            <p:cNvSpPr/>
            <p:nvPr/>
          </p:nvSpPr>
          <p:spPr>
            <a:xfrm>
              <a:off x="4410901" y="3196099"/>
              <a:ext cx="761747" cy="369332"/>
            </a:xfrm>
            <a:prstGeom prst="rect">
              <a:avLst/>
            </a:prstGeom>
          </p:spPr>
          <p:txBody>
            <a:bodyPr wrap="none">
              <a:spAutoFit/>
            </a:bodyPr>
            <a:lstStyle/>
            <a:p>
              <a:pPr algn="ctr"/>
              <a:r>
                <a:rPr lang="en-GB" b="1" dirty="0">
                  <a:latin typeface="Arial" panose="020B0604020202020204" pitchFamily="34" charset="0"/>
                  <a:cs typeface="Arial" panose="020B0604020202020204" pitchFamily="34" charset="0"/>
                </a:rPr>
                <a:t>Pond</a:t>
              </a:r>
            </a:p>
          </p:txBody>
        </p:sp>
        <p:sp>
          <p:nvSpPr>
            <p:cNvPr id="8" name="Rectangle 7"/>
            <p:cNvSpPr/>
            <p:nvPr/>
          </p:nvSpPr>
          <p:spPr>
            <a:xfrm>
              <a:off x="6930901" y="3173893"/>
              <a:ext cx="1300356" cy="369332"/>
            </a:xfrm>
            <a:prstGeom prst="rect">
              <a:avLst/>
            </a:prstGeom>
          </p:spPr>
          <p:txBody>
            <a:bodyPr wrap="none">
              <a:spAutoFit/>
            </a:bodyPr>
            <a:lstStyle/>
            <a:p>
              <a:pPr algn="ctr"/>
              <a:r>
                <a:rPr lang="en-GB" b="1" dirty="0">
                  <a:latin typeface="Arial" panose="020B0604020202020204" pitchFamily="34" charset="0"/>
                  <a:cs typeface="Arial" panose="020B0604020202020204" pitchFamily="34" charset="0"/>
                </a:rPr>
                <a:t>Hedgerow</a:t>
              </a:r>
            </a:p>
          </p:txBody>
        </p:sp>
        <p:sp>
          <p:nvSpPr>
            <p:cNvPr id="10" name="Rectangle 9"/>
            <p:cNvSpPr/>
            <p:nvPr/>
          </p:nvSpPr>
          <p:spPr>
            <a:xfrm>
              <a:off x="1162673" y="5489927"/>
              <a:ext cx="1532792" cy="369332"/>
            </a:xfrm>
            <a:prstGeom prst="rect">
              <a:avLst/>
            </a:prstGeom>
          </p:spPr>
          <p:txBody>
            <a:bodyPr wrap="none">
              <a:spAutoFit/>
            </a:bodyPr>
            <a:lstStyle/>
            <a:p>
              <a:pPr algn="ctr"/>
              <a:r>
                <a:rPr lang="en-GB" b="1" dirty="0">
                  <a:latin typeface="Arial" panose="020B0604020202020204" pitchFamily="34" charset="0"/>
                  <a:cs typeface="Arial" panose="020B0604020202020204" pitchFamily="34" charset="0"/>
                </a:rPr>
                <a:t>Playing</a:t>
              </a:r>
              <a:r>
                <a:rPr lang="en-GB" b="1" dirty="0"/>
                <a:t> </a:t>
              </a:r>
              <a:r>
                <a:rPr lang="en-GB" b="1" dirty="0">
                  <a:latin typeface="Arial" panose="020B0604020202020204" pitchFamily="34" charset="0"/>
                  <a:cs typeface="Arial" panose="020B0604020202020204" pitchFamily="34" charset="0"/>
                </a:rPr>
                <a:t>field</a:t>
              </a:r>
            </a:p>
          </p:txBody>
        </p:sp>
        <p:sp>
          <p:nvSpPr>
            <p:cNvPr id="15" name="Rectangle 14"/>
            <p:cNvSpPr/>
            <p:nvPr/>
          </p:nvSpPr>
          <p:spPr>
            <a:xfrm>
              <a:off x="4143679" y="5487140"/>
              <a:ext cx="1296189" cy="369332"/>
            </a:xfrm>
            <a:prstGeom prst="rect">
              <a:avLst/>
            </a:prstGeom>
          </p:spPr>
          <p:txBody>
            <a:bodyPr wrap="none">
              <a:spAutoFit/>
            </a:bodyPr>
            <a:lstStyle/>
            <a:p>
              <a:pPr algn="ctr"/>
              <a:r>
                <a:rPr lang="en-GB" b="1" dirty="0">
                  <a:latin typeface="Arial" panose="020B0604020202020204" pitchFamily="34" charset="0"/>
                  <a:cs typeface="Arial" panose="020B0604020202020204" pitchFamily="34" charset="0"/>
                </a:rPr>
                <a:t>Woodland</a:t>
              </a:r>
            </a:p>
          </p:txBody>
        </p:sp>
        <p:sp>
          <p:nvSpPr>
            <p:cNvPr id="16" name="Rectangle 15"/>
            <p:cNvSpPr/>
            <p:nvPr/>
          </p:nvSpPr>
          <p:spPr>
            <a:xfrm>
              <a:off x="6663679" y="5487140"/>
              <a:ext cx="1853392" cy="369332"/>
            </a:xfrm>
            <a:prstGeom prst="rect">
              <a:avLst/>
            </a:prstGeom>
          </p:spPr>
          <p:txBody>
            <a:bodyPr wrap="none">
              <a:spAutoFit/>
            </a:bodyPr>
            <a:lstStyle/>
            <a:p>
              <a:r>
                <a:rPr lang="en-GB" b="1" dirty="0">
                  <a:latin typeface="Arial" panose="020B0604020202020204" pitchFamily="34" charset="0"/>
                  <a:cs typeface="Arial" panose="020B0604020202020204" pitchFamily="34" charset="0"/>
                </a:rPr>
                <a:t>Minibeast hotel</a:t>
              </a:r>
            </a:p>
          </p:txBody>
        </p:sp>
      </p:grpSp>
    </p:spTree>
    <p:extLst>
      <p:ext uri="{BB962C8B-B14F-4D97-AF65-F5344CB8AC3E}">
        <p14:creationId xmlns:p14="http://schemas.microsoft.com/office/powerpoint/2010/main" val="3872849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EBBE4008-2EFC-4CED-A599-26EF8452B5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pic>
        <p:nvPicPr>
          <p:cNvPr id="21" name="Picture 20">
            <a:extLst>
              <a:ext uri="{FF2B5EF4-FFF2-40B4-BE49-F238E27FC236}">
                <a16:creationId xmlns:a16="http://schemas.microsoft.com/office/drawing/2014/main" id="{E9B25547-AAE1-444A-B9E2-ABD727A992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
        <p:nvSpPr>
          <p:cNvPr id="5" name="Rectangle 4"/>
          <p:cNvSpPr/>
          <p:nvPr/>
        </p:nvSpPr>
        <p:spPr>
          <a:xfrm>
            <a:off x="6253660" y="653013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
        <p:nvSpPr>
          <p:cNvPr id="3" name="TextBox 2"/>
          <p:cNvSpPr txBox="1"/>
          <p:nvPr/>
        </p:nvSpPr>
        <p:spPr>
          <a:xfrm>
            <a:off x="1690163" y="268772"/>
            <a:ext cx="5792701" cy="830997"/>
          </a:xfrm>
          <a:prstGeom prst="rect">
            <a:avLst/>
          </a:prstGeom>
          <a:noFill/>
        </p:spPr>
        <p:txBody>
          <a:bodyPr wrap="square" rtlCol="0">
            <a:spAutoFit/>
          </a:bodyPr>
          <a:lstStyle/>
          <a:p>
            <a:pPr algn="ctr"/>
            <a:r>
              <a:rPr lang="en-GB" sz="2400" b="1" dirty="0">
                <a:latin typeface="Arial" panose="020B0604020202020204" pitchFamily="34" charset="0"/>
                <a:cs typeface="Arial" panose="020B0604020202020204" pitchFamily="34" charset="0"/>
              </a:rPr>
              <a:t>Can you name some of the species you might find on your playing field?</a:t>
            </a:r>
          </a:p>
        </p:txBody>
      </p:sp>
      <p:pic>
        <p:nvPicPr>
          <p:cNvPr id="18" name="Picture 2" descr="Image result for grass playing fields uk"/>
          <p:cNvPicPr>
            <a:picLocks noChangeAspect="1" noChangeArrowheads="1"/>
          </p:cNvPicPr>
          <p:nvPr/>
        </p:nvPicPr>
        <p:blipFill rotWithShape="1">
          <a:blip r:embed="rId5">
            <a:extLst>
              <a:ext uri="{28A0092B-C50C-407E-A947-70E740481C1C}">
                <a14:useLocalDpi xmlns:a14="http://schemas.microsoft.com/office/drawing/2010/main" val="0"/>
              </a:ext>
            </a:extLst>
          </a:blip>
          <a:srcRect r="10248"/>
          <a:stretch/>
        </p:blipFill>
        <p:spPr bwMode="auto">
          <a:xfrm>
            <a:off x="1648268" y="1324383"/>
            <a:ext cx="5876492" cy="435433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192.168.16.40\photo\Professional Photographers\Free to Use - Credit Photographer\Brian Macfarlane\Fox adult closeup_Brian Macfarlane.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0782" r="9801"/>
          <a:stretch/>
        </p:blipFill>
        <p:spPr bwMode="auto">
          <a:xfrm>
            <a:off x="1402394" y="1364571"/>
            <a:ext cx="1888751" cy="1851640"/>
          </a:xfrm>
          <a:prstGeom prst="ellipse">
            <a:avLst/>
          </a:prstGeom>
          <a:noFill/>
          <a:extLst>
            <a:ext uri="{909E8E84-426E-40DD-AFC4-6F175D3DCCD1}">
              <a14:hiddenFill xmlns:a14="http://schemas.microsoft.com/office/drawing/2010/main">
                <a:solidFill>
                  <a:srgbClr val="FFFFFF"/>
                </a:solidFill>
              </a14:hiddenFill>
            </a:ext>
          </a:extLst>
        </p:spPr>
      </p:pic>
      <p:pic>
        <p:nvPicPr>
          <p:cNvPr id="3075" name="Picture 3" descr="\\192.168.16.40\photo\Professional Photographers\Free to Use - Credit Photographer\Alan Price\Bugs 2\13  Buff Tailed Bumble Bee.tif"/>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441" r="7448"/>
          <a:stretch/>
        </p:blipFill>
        <p:spPr bwMode="auto">
          <a:xfrm>
            <a:off x="3378082" y="1364570"/>
            <a:ext cx="1800000" cy="1818299"/>
          </a:xfrm>
          <a:prstGeom prst="ellipse">
            <a:avLst/>
          </a:prstGeom>
          <a:noFill/>
          <a:extLst>
            <a:ext uri="{909E8E84-426E-40DD-AFC4-6F175D3DCCD1}">
              <a14:hiddenFill xmlns:a14="http://schemas.microsoft.com/office/drawing/2010/main">
                <a:solidFill>
                  <a:srgbClr val="FFFFFF"/>
                </a:solidFill>
              </a14:hiddenFill>
            </a:ext>
          </a:extLst>
        </p:spPr>
      </p:pic>
      <p:pic>
        <p:nvPicPr>
          <p:cNvPr id="3076" name="Picture 4" descr="\\192.168.16.40\photo\Natural Connections - Photo Gallery\Invertebrates\Butterflies\Peacock\Peacock butterfly, NWT Hickling, Nick Goodrum, 14 August 2016.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040" r="7764"/>
          <a:stretch/>
        </p:blipFill>
        <p:spPr bwMode="auto">
          <a:xfrm>
            <a:off x="5265019" y="1364569"/>
            <a:ext cx="1800000" cy="1818299"/>
          </a:xfrm>
          <a:prstGeom prst="ellipse">
            <a:avLst/>
          </a:prstGeom>
          <a:noFill/>
          <a:extLst>
            <a:ext uri="{909E8E84-426E-40DD-AFC4-6F175D3DCCD1}">
              <a14:hiddenFill xmlns:a14="http://schemas.microsoft.com/office/drawing/2010/main">
                <a:solidFill>
                  <a:srgbClr val="FFFFFF"/>
                </a:solidFill>
              </a14:hiddenFill>
            </a:ext>
          </a:extLst>
        </p:spPr>
      </p:pic>
      <p:pic>
        <p:nvPicPr>
          <p:cNvPr id="3077" name="Picture 5" descr="\\192.168.16.40\photo\Professional Photographers\Free to Use - Credit Photographer\Richard Burkmarr\burkmarr compost earth worms 2 290805.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7587" r="14433"/>
          <a:stretch/>
        </p:blipFill>
        <p:spPr bwMode="auto">
          <a:xfrm>
            <a:off x="6216199" y="3122426"/>
            <a:ext cx="1871513" cy="1800000"/>
          </a:xfrm>
          <a:prstGeom prst="ellipse">
            <a:avLst/>
          </a:prstGeom>
          <a:noFill/>
          <a:extLst>
            <a:ext uri="{909E8E84-426E-40DD-AFC4-6F175D3DCCD1}">
              <a14:hiddenFill xmlns:a14="http://schemas.microsoft.com/office/drawing/2010/main">
                <a:solidFill>
                  <a:srgbClr val="FFFFFF"/>
                </a:solidFill>
              </a14:hiddenFill>
            </a:ext>
          </a:extLst>
        </p:spPr>
      </p:pic>
      <p:pic>
        <p:nvPicPr>
          <p:cNvPr id="3078" name="Picture 6" descr="\\192.168.16.40\photo\Professional Photographers\Free to Use - Credit Photographer\David North\EDP wild flower challenge\Daisy (4).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2032" r="12564"/>
          <a:stretch/>
        </p:blipFill>
        <p:spPr bwMode="auto">
          <a:xfrm>
            <a:off x="4319179" y="3122426"/>
            <a:ext cx="1832957" cy="1800000"/>
          </a:xfrm>
          <a:prstGeom prst="ellipse">
            <a:avLst/>
          </a:prstGeom>
          <a:noFill/>
          <a:extLst>
            <a:ext uri="{909E8E84-426E-40DD-AFC4-6F175D3DCCD1}">
              <a14:hiddenFill xmlns:a14="http://schemas.microsoft.com/office/drawing/2010/main">
                <a:solidFill>
                  <a:srgbClr val="FFFFFF"/>
                </a:solidFill>
              </a14:hiddenFill>
            </a:ext>
          </a:extLst>
        </p:spPr>
      </p:pic>
      <p:pic>
        <p:nvPicPr>
          <p:cNvPr id="3079" name="Picture 7" descr="\\192.168.16.40\photo\Natural Connections - Photo Gallery\Invertebrates\Moths and their Caterpillars\Nettle-tap moth (Anthophila fabriciana) enjoying the sun on a buttercup, NWT Upton, Ian Davis, 21 June 2016.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1538" t="19471" r="11294" b="7251"/>
          <a:stretch/>
        </p:blipFill>
        <p:spPr bwMode="auto">
          <a:xfrm>
            <a:off x="2358664" y="3123538"/>
            <a:ext cx="1895534" cy="180000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348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CE9F861-BFEF-48C2-9013-534928512F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pic>
        <p:nvPicPr>
          <p:cNvPr id="19" name="Picture 18">
            <a:extLst>
              <a:ext uri="{FF2B5EF4-FFF2-40B4-BE49-F238E27FC236}">
                <a16:creationId xmlns:a16="http://schemas.microsoft.com/office/drawing/2014/main" id="{978ED290-D4BB-47C0-B790-97F70F0415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
        <p:nvSpPr>
          <p:cNvPr id="5" name="Rectangle 4"/>
          <p:cNvSpPr/>
          <p:nvPr/>
        </p:nvSpPr>
        <p:spPr>
          <a:xfrm>
            <a:off x="6253660" y="653013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
        <p:nvSpPr>
          <p:cNvPr id="3" name="TextBox 2"/>
          <p:cNvSpPr txBox="1"/>
          <p:nvPr/>
        </p:nvSpPr>
        <p:spPr>
          <a:xfrm>
            <a:off x="0" y="326957"/>
            <a:ext cx="9144000" cy="830997"/>
          </a:xfrm>
          <a:prstGeom prst="rect">
            <a:avLst/>
          </a:prstGeom>
          <a:noFill/>
        </p:spPr>
        <p:txBody>
          <a:bodyPr wrap="square" rtlCol="0">
            <a:spAutoFit/>
          </a:bodyPr>
          <a:lstStyle/>
          <a:p>
            <a:pPr algn="ctr"/>
            <a:r>
              <a:rPr lang="en-GB" sz="2400" b="1" dirty="0">
                <a:latin typeface="Arial" panose="020B0604020202020204" pitchFamily="34" charset="0"/>
                <a:cs typeface="Arial" panose="020B0604020202020204" pitchFamily="34" charset="0"/>
              </a:rPr>
              <a:t>Can you name some of the </a:t>
            </a:r>
          </a:p>
          <a:p>
            <a:pPr algn="ctr"/>
            <a:r>
              <a:rPr lang="en-GB" sz="2400" b="1" dirty="0">
                <a:latin typeface="Arial" panose="020B0604020202020204" pitchFamily="34" charset="0"/>
                <a:cs typeface="Arial" panose="020B0604020202020204" pitchFamily="34" charset="0"/>
              </a:rPr>
              <a:t>species you might find in a hedge?</a:t>
            </a:r>
            <a:endParaRPr lang="en-GB" sz="3200" b="1" dirty="0">
              <a:latin typeface="Arial" panose="020B0604020202020204" pitchFamily="34" charset="0"/>
              <a:cs typeface="Arial" panose="020B0604020202020204" pitchFamily="34" charset="0"/>
            </a:endParaRPr>
          </a:p>
        </p:txBody>
      </p:sp>
      <p:pic>
        <p:nvPicPr>
          <p:cNvPr id="14" name="Picture 5" descr="L:\Design Templates\Interpretation\ChrisH interp planning\wildlife touchscreen\ugly studios build\questions\MC_hedgerows\hedgerow 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1100"/>
          <a:stretch/>
        </p:blipFill>
        <p:spPr bwMode="auto">
          <a:xfrm>
            <a:off x="1690914" y="1382440"/>
            <a:ext cx="5791200" cy="433158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192.168.16.40\photo\Natural Connections - Photo Gallery\Birds\Robin\Robin at the Arboretum, Lynford, Leigh Gallant, 18 March 2016.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336" r="12130"/>
          <a:stretch/>
        </p:blipFill>
        <p:spPr bwMode="auto">
          <a:xfrm>
            <a:off x="1107848" y="1501312"/>
            <a:ext cx="1800000" cy="1751590"/>
          </a:xfrm>
          <a:prstGeom prst="ellipse">
            <a:avLst/>
          </a:prstGeom>
          <a:noFill/>
          <a:extLst>
            <a:ext uri="{909E8E84-426E-40DD-AFC4-6F175D3DCCD1}">
              <a14:hiddenFill xmlns:a14="http://schemas.microsoft.com/office/drawing/2010/main">
                <a:solidFill>
                  <a:srgbClr val="FFFFFF"/>
                </a:solidFill>
              </a14:hiddenFill>
            </a:ext>
          </a:extLst>
        </p:spPr>
      </p:pic>
      <p:pic>
        <p:nvPicPr>
          <p:cNvPr id="2052" name="Picture 4" descr="\\192.168.16.40\photo\Conservation\Churchyards\Powerpoint photos\Birds\Blackbird, Sculthorpe Moor, Elizabeth Dack, 4 March 2014.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385" t="5175" r="23738"/>
          <a:stretch/>
        </p:blipFill>
        <p:spPr bwMode="auto">
          <a:xfrm>
            <a:off x="3004228" y="1501314"/>
            <a:ext cx="1800000" cy="1751590"/>
          </a:xfrm>
          <a:prstGeom prst="ellipse">
            <a:avLst/>
          </a:prstGeom>
          <a:noFill/>
          <a:extLst>
            <a:ext uri="{909E8E84-426E-40DD-AFC4-6F175D3DCCD1}">
              <a14:hiddenFill xmlns:a14="http://schemas.microsoft.com/office/drawing/2010/main">
                <a:solidFill>
                  <a:srgbClr val="FFFFFF"/>
                </a:solidFill>
              </a14:hiddenFill>
            </a:ext>
          </a:extLst>
        </p:spPr>
      </p:pic>
      <p:pic>
        <p:nvPicPr>
          <p:cNvPr id="2053" name="Picture 5" descr="\\192.168.16.40\photo\Natural Connections - Photo Gallery\Plants\Blackberries\Blackberries, Strumpshaw Fen, Elizabeth Dack, 9 October 2012.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4028" r="15253"/>
          <a:stretch/>
        </p:blipFill>
        <p:spPr bwMode="auto">
          <a:xfrm>
            <a:off x="4905599" y="1501313"/>
            <a:ext cx="1800000" cy="1751590"/>
          </a:xfrm>
          <a:prstGeom prst="ellipse">
            <a:avLst/>
          </a:prstGeom>
          <a:noFill/>
          <a:extLst>
            <a:ext uri="{909E8E84-426E-40DD-AFC4-6F175D3DCCD1}">
              <a14:hiddenFill xmlns:a14="http://schemas.microsoft.com/office/drawing/2010/main">
                <a:solidFill>
                  <a:srgbClr val="FFFFFF"/>
                </a:solidFill>
              </a14:hiddenFill>
            </a:ext>
          </a:extLst>
        </p:spPr>
      </p:pic>
      <p:pic>
        <p:nvPicPr>
          <p:cNvPr id="25" name="Picture 6" descr="\\192.168.16.40\photo\Natural Connections - Photo Gallery\Invertebrates\Ladybirds and larva\Seven spot ladybird, Poringland garden Howard Stone, 24 July 2015.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8809" t="21570" r="15225" b="16668"/>
          <a:stretch/>
        </p:blipFill>
        <p:spPr bwMode="auto">
          <a:xfrm>
            <a:off x="4046303" y="3143446"/>
            <a:ext cx="1800000" cy="1768769"/>
          </a:xfrm>
          <a:prstGeom prst="ellipse">
            <a:avLst/>
          </a:prstGeom>
          <a:noFill/>
          <a:extLst>
            <a:ext uri="{909E8E84-426E-40DD-AFC4-6F175D3DCCD1}">
              <a14:hiddenFill xmlns:a14="http://schemas.microsoft.com/office/drawing/2010/main">
                <a:solidFill>
                  <a:srgbClr val="FFFFFF"/>
                </a:solidFill>
              </a14:hiddenFill>
            </a:ext>
          </a:extLst>
        </p:spPr>
      </p:pic>
      <p:pic>
        <p:nvPicPr>
          <p:cNvPr id="2055" name="Picture 7" descr="\\192.168.16.40\photo\Natural Connections - Photo Gallery\Mammals\Hedgehog\Hedgehog, Peter Mallett, North Burlingham, 20 October 2012.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4798" r="3643"/>
          <a:stretch/>
        </p:blipFill>
        <p:spPr bwMode="auto">
          <a:xfrm>
            <a:off x="2053543" y="3143447"/>
            <a:ext cx="1800000" cy="176877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29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C641247-A26C-4237-9B7D-88A3454063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pic>
        <p:nvPicPr>
          <p:cNvPr id="30" name="Picture 29">
            <a:extLst>
              <a:ext uri="{FF2B5EF4-FFF2-40B4-BE49-F238E27FC236}">
                <a16:creationId xmlns:a16="http://schemas.microsoft.com/office/drawing/2014/main" id="{77B8018C-2C25-4040-A124-BE74BAA7A9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
        <p:nvSpPr>
          <p:cNvPr id="5" name="Rectangle 4"/>
          <p:cNvSpPr/>
          <p:nvPr/>
        </p:nvSpPr>
        <p:spPr>
          <a:xfrm>
            <a:off x="6253660" y="653013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
        <p:nvSpPr>
          <p:cNvPr id="3" name="TextBox 2"/>
          <p:cNvSpPr txBox="1"/>
          <p:nvPr/>
        </p:nvSpPr>
        <p:spPr>
          <a:xfrm>
            <a:off x="0" y="326573"/>
            <a:ext cx="9144000" cy="830997"/>
          </a:xfrm>
          <a:prstGeom prst="rect">
            <a:avLst/>
          </a:prstGeom>
          <a:noFill/>
        </p:spPr>
        <p:txBody>
          <a:bodyPr wrap="square" rtlCol="0">
            <a:spAutoFit/>
          </a:bodyPr>
          <a:lstStyle/>
          <a:p>
            <a:pPr algn="ctr"/>
            <a:r>
              <a:rPr lang="en-GB" sz="2400" b="1" dirty="0">
                <a:latin typeface="Arial" panose="020B0604020202020204" pitchFamily="34" charset="0"/>
                <a:cs typeface="Arial" panose="020B0604020202020204" pitchFamily="34" charset="0"/>
              </a:rPr>
              <a:t>Can you name some of the </a:t>
            </a:r>
          </a:p>
          <a:p>
            <a:pPr algn="ctr"/>
            <a:r>
              <a:rPr lang="en-GB" sz="2400" b="1" dirty="0">
                <a:latin typeface="Arial" panose="020B0604020202020204" pitchFamily="34" charset="0"/>
                <a:cs typeface="Arial" panose="020B0604020202020204" pitchFamily="34" charset="0"/>
              </a:rPr>
              <a:t>species you might find in a pond?</a:t>
            </a:r>
            <a:endParaRPr lang="en-GB" sz="3200" b="1" dirty="0">
              <a:latin typeface="Arial" panose="020B0604020202020204" pitchFamily="34" charset="0"/>
              <a:cs typeface="Arial" panose="020B0604020202020204" pitchFamily="34" charset="0"/>
            </a:endParaRPr>
          </a:p>
        </p:txBody>
      </p:sp>
      <p:pic>
        <p:nvPicPr>
          <p:cNvPr id="19" name="Picture 4" descr="\\192.168.16.40\photo\Projects\Delivering Living Landscape - OH-12-12452\Bure Valley Living Landscape - OH-12-12452\Sutton Primary School  Task\Pond Task - Sutton Primary School - OH-12-12452 (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7801" y="1219174"/>
            <a:ext cx="5867400" cy="440055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p:nvPr/>
        </p:nvPicPr>
        <p:blipFill rotWithShape="1">
          <a:blip r:embed="rId6">
            <a:extLst>
              <a:ext uri="{28A0092B-C50C-407E-A947-70E740481C1C}">
                <a14:useLocalDpi xmlns:a14="http://schemas.microsoft.com/office/drawing/2010/main" val="0"/>
              </a:ext>
            </a:extLst>
          </a:blip>
          <a:srcRect l="13587" t="8479" r="17033" b="13997"/>
          <a:stretch/>
        </p:blipFill>
        <p:spPr bwMode="auto">
          <a:xfrm>
            <a:off x="4161685" y="3093487"/>
            <a:ext cx="1841264" cy="1800000"/>
          </a:xfrm>
          <a:prstGeom prst="ellipse">
            <a:avLst/>
          </a:prstGeom>
          <a:noFill/>
        </p:spPr>
      </p:pic>
      <p:pic>
        <p:nvPicPr>
          <p:cNvPr id="24" name="Picture 23"/>
          <p:cNvPicPr/>
          <p:nvPr/>
        </p:nvPicPr>
        <p:blipFill rotWithShape="1">
          <a:blip r:embed="rId7">
            <a:extLst>
              <a:ext uri="{28A0092B-C50C-407E-A947-70E740481C1C}">
                <a14:useLocalDpi xmlns:a14="http://schemas.microsoft.com/office/drawing/2010/main" val="0"/>
              </a:ext>
            </a:extLst>
          </a:blip>
          <a:srcRect r="28000"/>
          <a:stretch/>
        </p:blipFill>
        <p:spPr bwMode="auto">
          <a:xfrm>
            <a:off x="2193597" y="3093488"/>
            <a:ext cx="1800000" cy="1800000"/>
          </a:xfrm>
          <a:prstGeom prst="ellipse">
            <a:avLst/>
          </a:prstGeom>
          <a:noFill/>
        </p:spPr>
      </p:pic>
      <p:pic>
        <p:nvPicPr>
          <p:cNvPr id="7" name="Picture 6">
            <a:extLst>
              <a:ext uri="{FF2B5EF4-FFF2-40B4-BE49-F238E27FC236}">
                <a16:creationId xmlns:a16="http://schemas.microsoft.com/office/drawing/2014/main" id="{8E7DAEB0-B016-4440-BE9A-B250CF0E040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6666" t="848" b="7937"/>
          <a:stretch/>
        </p:blipFill>
        <p:spPr>
          <a:xfrm>
            <a:off x="4998273" y="1305890"/>
            <a:ext cx="1800000" cy="1787598"/>
          </a:xfrm>
          <a:prstGeom prst="ellipse">
            <a:avLst/>
          </a:prstGeom>
        </p:spPr>
      </p:pic>
      <p:pic>
        <p:nvPicPr>
          <p:cNvPr id="9" name="Picture 8">
            <a:extLst>
              <a:ext uri="{FF2B5EF4-FFF2-40B4-BE49-F238E27FC236}">
                <a16:creationId xmlns:a16="http://schemas.microsoft.com/office/drawing/2014/main" id="{3FDAE65B-9828-4A9D-B1A9-F32DE597691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4572" t="375" r="15428" b="-375"/>
          <a:stretch/>
        </p:blipFill>
        <p:spPr>
          <a:xfrm>
            <a:off x="1188921" y="1312601"/>
            <a:ext cx="1800000" cy="1780887"/>
          </a:xfrm>
          <a:prstGeom prst="ellipse">
            <a:avLst/>
          </a:prstGeom>
        </p:spPr>
      </p:pic>
      <p:pic>
        <p:nvPicPr>
          <p:cNvPr id="31" name="Picture 3" descr="L:\Teacher packs and timetables\Pre-visit PPT 2015\Hickling\Hickling pics\DSCN0229.JPG">
            <a:extLst>
              <a:ext uri="{FF2B5EF4-FFF2-40B4-BE49-F238E27FC236}">
                <a16:creationId xmlns:a16="http://schemas.microsoft.com/office/drawing/2014/main" id="{48C0772E-E7F2-436D-BD44-D5958F7FB89A}"/>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3059243" y="1312602"/>
            <a:ext cx="1868708" cy="1780888"/>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46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E2C4FC36-26CC-4EDB-91E0-96F0D0CB2E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pic>
        <p:nvPicPr>
          <p:cNvPr id="37" name="Picture 36">
            <a:extLst>
              <a:ext uri="{FF2B5EF4-FFF2-40B4-BE49-F238E27FC236}">
                <a16:creationId xmlns:a16="http://schemas.microsoft.com/office/drawing/2014/main" id="{ADD3734C-BD45-4C47-B5EE-72A3BEE450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pic>
        <p:nvPicPr>
          <p:cNvPr id="4" name="Picture 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6662" y="6296455"/>
            <a:ext cx="446906" cy="467360"/>
          </a:xfrm>
          <a:prstGeom prst="rect">
            <a:avLst/>
          </a:prstGeom>
          <a:noFill/>
          <a:ln>
            <a:noFill/>
          </a:ln>
        </p:spPr>
      </p:pic>
      <p:sp>
        <p:nvSpPr>
          <p:cNvPr id="5" name="Rectangle 4"/>
          <p:cNvSpPr/>
          <p:nvPr/>
        </p:nvSpPr>
        <p:spPr>
          <a:xfrm>
            <a:off x="6253660" y="653013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
        <p:nvSpPr>
          <p:cNvPr id="3" name="TextBox 2"/>
          <p:cNvSpPr txBox="1"/>
          <p:nvPr/>
        </p:nvSpPr>
        <p:spPr>
          <a:xfrm>
            <a:off x="0" y="391605"/>
            <a:ext cx="9144000" cy="954107"/>
          </a:xfrm>
          <a:prstGeom prst="rect">
            <a:avLst/>
          </a:prstGeom>
          <a:noFill/>
        </p:spPr>
        <p:txBody>
          <a:bodyPr wrap="square" rtlCol="0">
            <a:spAutoFit/>
          </a:bodyPr>
          <a:lstStyle/>
          <a:p>
            <a:pPr algn="ctr"/>
            <a:r>
              <a:rPr lang="en-GB" sz="2800" b="1" dirty="0">
                <a:latin typeface="Arial" panose="020B0604020202020204" pitchFamily="34" charset="0"/>
                <a:cs typeface="Arial" panose="020B0604020202020204" pitchFamily="34" charset="0"/>
              </a:rPr>
              <a:t>How could you make your school </a:t>
            </a:r>
          </a:p>
          <a:p>
            <a:pPr algn="ctr"/>
            <a:r>
              <a:rPr lang="en-GB" sz="2800" b="1" dirty="0">
                <a:latin typeface="Arial" panose="020B0604020202020204" pitchFamily="34" charset="0"/>
                <a:cs typeface="Arial" panose="020B0604020202020204" pitchFamily="34" charset="0"/>
              </a:rPr>
              <a:t>a better place for wildlife?</a:t>
            </a:r>
          </a:p>
        </p:txBody>
      </p:sp>
      <p:sp>
        <p:nvSpPr>
          <p:cNvPr id="6" name="AutoShape 8" descr="Image result for bird box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0" descr="Image result for bird box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0" name="Group 9">
            <a:extLst>
              <a:ext uri="{FF2B5EF4-FFF2-40B4-BE49-F238E27FC236}">
                <a16:creationId xmlns:a16="http://schemas.microsoft.com/office/drawing/2014/main" id="{F2DF3BC2-526D-412C-A6BE-EC8B23460595}"/>
              </a:ext>
            </a:extLst>
          </p:cNvPr>
          <p:cNvGrpSpPr/>
          <p:nvPr/>
        </p:nvGrpSpPr>
        <p:grpSpPr>
          <a:xfrm>
            <a:off x="600570" y="1450264"/>
            <a:ext cx="8055557" cy="4376803"/>
            <a:chOff x="600570" y="1450264"/>
            <a:chExt cx="8055557" cy="4376803"/>
          </a:xfrm>
        </p:grpSpPr>
        <p:pic>
          <p:nvPicPr>
            <p:cNvPr id="4098" name="Picture 2" descr="Image result for tree planti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0570" y="1450264"/>
              <a:ext cx="2520000" cy="1890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native uk wildflow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12000" y="1450265"/>
              <a:ext cx="2520000" cy="188999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small pond creati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36127" y="1450265"/>
              <a:ext cx="2520000" cy="1889999"/>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Image result for bird boxes"/>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0121" b="21840"/>
            <a:stretch/>
          </p:blipFill>
          <p:spPr bwMode="auto">
            <a:xfrm>
              <a:off x="600570" y="3616677"/>
              <a:ext cx="2520000" cy="1899381"/>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Image result for homemade bird feeder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312000" y="3626059"/>
              <a:ext cx="2520000" cy="188999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descr="\\192.168.16.40\photo\Projects\Delivering Living Landscape - OH-12-12452\Gaywood Valley Living Landscape\Reffley Spring Wood March 15\Pond Dredging and Minibeast Home Making - OH-12-12452 (3).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36127" y="3621410"/>
              <a:ext cx="2520000" cy="188991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16901" y="3289099"/>
              <a:ext cx="1752600" cy="307777"/>
            </a:xfrm>
            <a:prstGeom prst="rect">
              <a:avLst/>
            </a:prstGeom>
            <a:noFill/>
          </p:spPr>
          <p:txBody>
            <a:bodyPr wrap="square" rtlCol="0">
              <a:spAutoFit/>
            </a:bodyPr>
            <a:lstStyle/>
            <a:p>
              <a:pPr algn="ctr"/>
              <a:r>
                <a:rPr lang="en-GB" sz="1400" b="1" dirty="0">
                  <a:latin typeface="Arial" panose="020B0604020202020204" pitchFamily="34" charset="0"/>
                  <a:cs typeface="Arial" panose="020B0604020202020204" pitchFamily="34" charset="0"/>
                </a:rPr>
                <a:t>Plant trees</a:t>
              </a:r>
            </a:p>
          </p:txBody>
        </p:sp>
        <p:sp>
          <p:nvSpPr>
            <p:cNvPr id="26" name="TextBox 25"/>
            <p:cNvSpPr txBox="1"/>
            <p:nvPr/>
          </p:nvSpPr>
          <p:spPr>
            <a:xfrm>
              <a:off x="3556000" y="3289099"/>
              <a:ext cx="2032000" cy="307777"/>
            </a:xfrm>
            <a:prstGeom prst="rect">
              <a:avLst/>
            </a:prstGeom>
            <a:noFill/>
          </p:spPr>
          <p:txBody>
            <a:bodyPr wrap="square" rtlCol="0">
              <a:spAutoFit/>
            </a:bodyPr>
            <a:lstStyle/>
            <a:p>
              <a:pPr algn="ctr"/>
              <a:r>
                <a:rPr lang="en-GB" sz="1400" b="1" dirty="0">
                  <a:latin typeface="Arial" panose="020B0604020202020204" pitchFamily="34" charset="0"/>
                  <a:cs typeface="Arial" panose="020B0604020202020204" pitchFamily="34" charset="0"/>
                </a:rPr>
                <a:t>Plant wildflowers</a:t>
              </a:r>
            </a:p>
          </p:txBody>
        </p:sp>
        <p:sp>
          <p:nvSpPr>
            <p:cNvPr id="27" name="TextBox 26"/>
            <p:cNvSpPr txBox="1"/>
            <p:nvPr/>
          </p:nvSpPr>
          <p:spPr>
            <a:xfrm>
              <a:off x="6694041" y="3289098"/>
              <a:ext cx="1368425" cy="307777"/>
            </a:xfrm>
            <a:prstGeom prst="rect">
              <a:avLst/>
            </a:prstGeom>
            <a:noFill/>
          </p:spPr>
          <p:txBody>
            <a:bodyPr wrap="square" rtlCol="0">
              <a:spAutoFit/>
            </a:bodyPr>
            <a:lstStyle/>
            <a:p>
              <a:pPr algn="ctr"/>
              <a:r>
                <a:rPr lang="en-GB" sz="1400" b="1" dirty="0">
                  <a:latin typeface="Arial" panose="020B0604020202020204" pitchFamily="34" charset="0"/>
                  <a:cs typeface="Arial" panose="020B0604020202020204" pitchFamily="34" charset="0"/>
                </a:rPr>
                <a:t>Build a pond</a:t>
              </a:r>
            </a:p>
          </p:txBody>
        </p:sp>
        <p:sp>
          <p:nvSpPr>
            <p:cNvPr id="28" name="TextBox 27"/>
            <p:cNvSpPr txBox="1"/>
            <p:nvPr/>
          </p:nvSpPr>
          <p:spPr>
            <a:xfrm>
              <a:off x="916901" y="5516058"/>
              <a:ext cx="1752600" cy="307777"/>
            </a:xfrm>
            <a:prstGeom prst="rect">
              <a:avLst/>
            </a:prstGeom>
            <a:noFill/>
          </p:spPr>
          <p:txBody>
            <a:bodyPr wrap="square" rtlCol="0">
              <a:spAutoFit/>
            </a:bodyPr>
            <a:lstStyle/>
            <a:p>
              <a:pPr algn="ctr"/>
              <a:r>
                <a:rPr lang="en-GB" sz="1400" b="1" dirty="0">
                  <a:latin typeface="Arial" panose="020B0604020202020204" pitchFamily="34" charset="0"/>
                  <a:cs typeface="Arial" panose="020B0604020202020204" pitchFamily="34" charset="0"/>
                </a:rPr>
                <a:t>Put up bird boxes</a:t>
              </a:r>
            </a:p>
          </p:txBody>
        </p:sp>
        <p:sp>
          <p:nvSpPr>
            <p:cNvPr id="29" name="TextBox 28"/>
            <p:cNvSpPr txBox="1"/>
            <p:nvPr/>
          </p:nvSpPr>
          <p:spPr>
            <a:xfrm>
              <a:off x="3616127" y="5519290"/>
              <a:ext cx="1752600" cy="307777"/>
            </a:xfrm>
            <a:prstGeom prst="rect">
              <a:avLst/>
            </a:prstGeom>
            <a:noFill/>
          </p:spPr>
          <p:txBody>
            <a:bodyPr wrap="square" rtlCol="0">
              <a:spAutoFit/>
            </a:bodyPr>
            <a:lstStyle/>
            <a:p>
              <a:pPr algn="ctr"/>
              <a:r>
                <a:rPr lang="en-GB" sz="1400" b="1" dirty="0">
                  <a:latin typeface="Arial" panose="020B0604020202020204" pitchFamily="34" charset="0"/>
                  <a:cs typeface="Arial" panose="020B0604020202020204" pitchFamily="34" charset="0"/>
                </a:rPr>
                <a:t>Make bird feeders</a:t>
              </a:r>
            </a:p>
          </p:txBody>
        </p:sp>
        <p:sp>
          <p:nvSpPr>
            <p:cNvPr id="30" name="TextBox 29"/>
            <p:cNvSpPr txBox="1"/>
            <p:nvPr/>
          </p:nvSpPr>
          <p:spPr>
            <a:xfrm>
              <a:off x="6501954" y="5516058"/>
              <a:ext cx="1752600" cy="307777"/>
            </a:xfrm>
            <a:prstGeom prst="rect">
              <a:avLst/>
            </a:prstGeom>
            <a:noFill/>
          </p:spPr>
          <p:txBody>
            <a:bodyPr wrap="square" rtlCol="0">
              <a:spAutoFit/>
            </a:bodyPr>
            <a:lstStyle/>
            <a:p>
              <a:pPr algn="ctr"/>
              <a:r>
                <a:rPr lang="en-GB" sz="1400" b="1" dirty="0">
                  <a:latin typeface="Arial" panose="020B0604020202020204" pitchFamily="34" charset="0"/>
                  <a:cs typeface="Arial" panose="020B0604020202020204" pitchFamily="34" charset="0"/>
                </a:rPr>
                <a:t>Make a bug hotel</a:t>
              </a:r>
            </a:p>
          </p:txBody>
        </p:sp>
      </p:grpSp>
    </p:spTree>
    <p:extLst>
      <p:ext uri="{BB962C8B-B14F-4D97-AF65-F5344CB8AC3E}">
        <p14:creationId xmlns:p14="http://schemas.microsoft.com/office/powerpoint/2010/main" val="30834774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680</TotalTime>
  <Words>929</Words>
  <Application>Microsoft Office PowerPoint</Application>
  <PresentationFormat>On-screen Show (4:3)</PresentationFormat>
  <Paragraphs>159</Paragraphs>
  <Slides>13</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Fieldhouse</dc:creator>
  <cp:lastModifiedBy>Abi Bilby</cp:lastModifiedBy>
  <cp:revision>47</cp:revision>
  <dcterms:created xsi:type="dcterms:W3CDTF">2017-01-12T15:52:02Z</dcterms:created>
  <dcterms:modified xsi:type="dcterms:W3CDTF">2023-11-09T10:44:28Z</dcterms:modified>
</cp:coreProperties>
</file>