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87" r:id="rId2"/>
    <p:sldId id="273" r:id="rId3"/>
    <p:sldId id="274" r:id="rId4"/>
    <p:sldId id="311" r:id="rId5"/>
    <p:sldId id="307" r:id="rId6"/>
    <p:sldId id="280" r:id="rId7"/>
    <p:sldId id="310" r:id="rId8"/>
    <p:sldId id="284" r:id="rId9"/>
    <p:sldId id="290" r:id="rId10"/>
    <p:sldId id="291" r:id="rId11"/>
    <p:sldId id="277" r:id="rId12"/>
    <p:sldId id="278" r:id="rId13"/>
    <p:sldId id="297" r:id="rId14"/>
    <p:sldId id="29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94628" autoAdjust="0"/>
  </p:normalViewPr>
  <p:slideViewPr>
    <p:cSldViewPr>
      <p:cViewPr varScale="1">
        <p:scale>
          <a:sx n="82" d="100"/>
          <a:sy n="82" d="100"/>
        </p:scale>
        <p:origin x="1430" y="62"/>
      </p:cViewPr>
      <p:guideLst>
        <p:guide orient="horz" pos="2115"/>
        <p:guide pos="2880"/>
      </p:guideLst>
    </p:cSldViewPr>
  </p:slideViewPr>
  <p:outlineViewPr>
    <p:cViewPr>
      <p:scale>
        <a:sx n="33" d="100"/>
        <a:sy n="33" d="100"/>
      </p:scale>
      <p:origin x="0" y="0"/>
    </p:cViewPr>
  </p:outlineViewPr>
  <p:notesTextViewPr>
    <p:cViewPr>
      <p:scale>
        <a:sx n="1" d="1"/>
        <a:sy n="1" d="1"/>
      </p:scale>
      <p:origin x="0" y="-3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0E6D54-2415-4AF0-87F2-E28D15777B5F}" type="datetimeFigureOut">
              <a:rPr lang="en-GB" smtClean="0"/>
              <a:pPr/>
              <a:t>09/11/2023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9AEC5-EB03-4F1F-B24E-26F515E7E031}" type="slidenum">
              <a:rPr lang="en-GB" smtClean="0"/>
              <a:pPr/>
              <a:t>‹#›</a:t>
            </a:fld>
            <a:endParaRPr lang="en-GB"/>
          </a:p>
        </p:txBody>
      </p:sp>
    </p:spTree>
    <p:extLst>
      <p:ext uri="{BB962C8B-B14F-4D97-AF65-F5344CB8AC3E}">
        <p14:creationId xmlns:p14="http://schemas.microsoft.com/office/powerpoint/2010/main" val="3479824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 Richard Osbourne</a:t>
            </a:r>
          </a:p>
        </p:txBody>
      </p:sp>
      <p:sp>
        <p:nvSpPr>
          <p:cNvPr id="4" name="Slide Number Placeholder 3"/>
          <p:cNvSpPr>
            <a:spLocks noGrp="1"/>
          </p:cNvSpPr>
          <p:nvPr>
            <p:ph type="sldNum" sz="quarter" idx="10"/>
          </p:nvPr>
        </p:nvSpPr>
        <p:spPr/>
        <p:txBody>
          <a:bodyPr/>
          <a:lstStyle/>
          <a:p>
            <a:fld id="{DDD9AEC5-EB03-4F1F-B24E-26F515E7E031}" type="slidenum">
              <a:rPr lang="en-GB" smtClean="0"/>
              <a:pPr/>
              <a:t>1</a:t>
            </a:fld>
            <a:endParaRPr lang="en-GB"/>
          </a:p>
        </p:txBody>
      </p:sp>
    </p:spTree>
    <p:extLst>
      <p:ext uri="{BB962C8B-B14F-4D97-AF65-F5344CB8AC3E}">
        <p14:creationId xmlns:p14="http://schemas.microsoft.com/office/powerpoint/2010/main" val="3576524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baseline="0" dirty="0"/>
              <a:t>Low Impact Lunch – the photo on the right has a lower impact as there is less packaging being made for the food, which uses a lot of energy.  This also means that there is less rubbish afterwards, which takes up more energy through rubbish collection services and has to be disposed of somewhere in the countryside, destroying areas of habitat and possibly causing pollution.</a:t>
            </a:r>
          </a:p>
          <a:p>
            <a:pPr marL="171450" indent="-171450">
              <a:buFont typeface="Arial" pitchFamily="34" charset="0"/>
              <a:buChar char="•"/>
            </a:pPr>
            <a:r>
              <a:rPr lang="en-GB" baseline="0" dirty="0"/>
              <a:t>Home-made sandwiches and cake in reusable tubs are lower impact than shop bought, over-packaged versions - and they work out cheaper!</a:t>
            </a:r>
          </a:p>
          <a:p>
            <a:pPr marL="171450" indent="-171450">
              <a:buFont typeface="Arial" pitchFamily="34" charset="0"/>
              <a:buChar char="•"/>
            </a:pPr>
            <a:r>
              <a:rPr lang="en-GB" dirty="0"/>
              <a:t>By buying big bags of crisps</a:t>
            </a:r>
            <a:r>
              <a:rPr lang="en-GB" baseline="0" dirty="0"/>
              <a:t> or </a:t>
            </a:r>
            <a:r>
              <a:rPr lang="en-GB" dirty="0"/>
              <a:t>chocolate</a:t>
            </a:r>
            <a:r>
              <a:rPr lang="en-GB" baseline="0" dirty="0"/>
              <a:t> or nuts and pouring out a day’s serving into a tub for each lunch box saves packaging – individual lunch box-sized chocolate bars or mini yoghurts or single serving bags of dried fruit produce tonnes of unnecessary waste every year.</a:t>
            </a:r>
          </a:p>
          <a:p>
            <a:pPr marL="171450" indent="-171450">
              <a:buFont typeface="Arial" pitchFamily="34" charset="0"/>
              <a:buChar char="•"/>
            </a:pPr>
            <a:r>
              <a:rPr lang="en-GB" baseline="0" dirty="0"/>
              <a:t>Don’t buy pre-prepared fruit, it just creates more packaging.  Instead, buy fruit as locally as possible and either take whole or prepare fruit salads at home and put into a reusable tub.</a:t>
            </a:r>
          </a:p>
          <a:p>
            <a:pPr marL="171450" indent="-171450">
              <a:buFont typeface="Arial" pitchFamily="34" charset="0"/>
              <a:buChar char="•"/>
            </a:pPr>
            <a:r>
              <a:rPr lang="en-GB" baseline="0" dirty="0"/>
              <a:t>Don’t buy bottled water, tap water is fine.  In Great Britain we have some of the best quality tap water in the world!  Use a refillable bottle, it’s much cheaper and much, much kinder to the planet.</a:t>
            </a:r>
            <a:endParaRPr lang="en-GB" dirty="0"/>
          </a:p>
          <a:p>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12</a:t>
            </a:fld>
            <a:endParaRPr lang="en-GB" dirty="0"/>
          </a:p>
        </p:txBody>
      </p:sp>
    </p:spTree>
    <p:extLst>
      <p:ext uri="{BB962C8B-B14F-4D97-AF65-F5344CB8AC3E}">
        <p14:creationId xmlns:p14="http://schemas.microsoft.com/office/powerpoint/2010/main" val="2603253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don’t necessarily</a:t>
            </a:r>
            <a:r>
              <a:rPr lang="en-GB" baseline="0" dirty="0"/>
              <a:t> have to be answerable.</a:t>
            </a:r>
          </a:p>
          <a:p>
            <a:r>
              <a:rPr lang="en-GB" baseline="0" dirty="0"/>
              <a:t>Photo; Ian Ward.</a:t>
            </a:r>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13</a:t>
            </a:fld>
            <a:endParaRPr lang="en-GB"/>
          </a:p>
        </p:txBody>
      </p:sp>
    </p:spTree>
    <p:extLst>
      <p:ext uri="{BB962C8B-B14F-4D97-AF65-F5344CB8AC3E}">
        <p14:creationId xmlns:p14="http://schemas.microsoft.com/office/powerpoint/2010/main" val="1221721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 </a:t>
            </a:r>
            <a:r>
              <a:rPr lang="en-GB"/>
              <a:t>Richard Osbourne.</a:t>
            </a:r>
            <a:endParaRPr lang="en-GB" dirty="0"/>
          </a:p>
        </p:txBody>
      </p:sp>
      <p:sp>
        <p:nvSpPr>
          <p:cNvPr id="4" name="Slide Number Placeholder 3"/>
          <p:cNvSpPr>
            <a:spLocks noGrp="1"/>
          </p:cNvSpPr>
          <p:nvPr>
            <p:ph type="sldNum" sz="quarter" idx="10"/>
          </p:nvPr>
        </p:nvSpPr>
        <p:spPr/>
        <p:txBody>
          <a:bodyPr/>
          <a:lstStyle/>
          <a:p>
            <a:fld id="{DDD9AEC5-EB03-4F1F-B24E-26F515E7E031}" type="slidenum">
              <a:rPr lang="en-GB" smtClean="0"/>
              <a:pPr/>
              <a:t>14</a:t>
            </a:fld>
            <a:endParaRPr lang="en-GB"/>
          </a:p>
        </p:txBody>
      </p:sp>
    </p:spTree>
    <p:extLst>
      <p:ext uri="{BB962C8B-B14F-4D97-AF65-F5344CB8AC3E}">
        <p14:creationId xmlns:p14="http://schemas.microsoft.com/office/powerpoint/2010/main" val="691695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Different animals and plants need different sorts of places to live.</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Photos: Richard Osbourne, Ray Jones, Tasha North, Nick Carter, </a:t>
            </a:r>
            <a:r>
              <a:rPr lang="en-GB" dirty="0" err="1"/>
              <a:t>Wildstock</a:t>
            </a:r>
            <a:r>
              <a:rPr lang="en-GB" dirty="0"/>
              <a:t> and Russel </a:t>
            </a:r>
            <a:r>
              <a:rPr lang="en-GB" dirty="0" err="1"/>
              <a:t>Bayell</a:t>
            </a:r>
            <a:r>
              <a:rPr lang="en-GB" dirty="0"/>
              <a:t>.</a:t>
            </a:r>
          </a:p>
          <a:p>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2</a:t>
            </a:fld>
            <a:endParaRPr lang="en-GB"/>
          </a:p>
        </p:txBody>
      </p:sp>
    </p:spTree>
    <p:extLst>
      <p:ext uri="{BB962C8B-B14F-4D97-AF65-F5344CB8AC3E}">
        <p14:creationId xmlns:p14="http://schemas.microsoft.com/office/powerpoint/2010/main" val="2001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areas aren’t immaculately</a:t>
            </a:r>
            <a:r>
              <a:rPr lang="en-GB" baseline="0" dirty="0"/>
              <a:t> tidy, which is great for wildlife.  Some grass is long, there is a pond and the species are native to Britain.</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a:t>Photos: Richard Burkmarr and  David North</a:t>
            </a:r>
            <a:endParaRPr lang="en-GB"/>
          </a:p>
          <a:p>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3</a:t>
            </a:fld>
            <a:endParaRPr lang="en-GB"/>
          </a:p>
        </p:txBody>
      </p:sp>
    </p:spTree>
    <p:extLst>
      <p:ext uri="{BB962C8B-B14F-4D97-AF65-F5344CB8AC3E}">
        <p14:creationId xmlns:p14="http://schemas.microsoft.com/office/powerpoint/2010/main" val="433245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Diagram: The Wildlife Trusts </a:t>
            </a:r>
            <a:endParaRPr lang="en-GB"/>
          </a:p>
          <a:p>
            <a:endParaRPr lang="en-GB"/>
          </a:p>
        </p:txBody>
      </p:sp>
      <p:sp>
        <p:nvSpPr>
          <p:cNvPr id="4" name="Slide Number Placeholder 3"/>
          <p:cNvSpPr>
            <a:spLocks noGrp="1"/>
          </p:cNvSpPr>
          <p:nvPr>
            <p:ph type="sldNum" sz="quarter" idx="5"/>
          </p:nvPr>
        </p:nvSpPr>
        <p:spPr/>
        <p:txBody>
          <a:bodyPr/>
          <a:lstStyle/>
          <a:p>
            <a:fld id="{DDD9AEC5-EB03-4F1F-B24E-26F515E7E031}" type="slidenum">
              <a:rPr lang="en-GB" smtClean="0"/>
              <a:pPr/>
              <a:t>4</a:t>
            </a:fld>
            <a:endParaRPr lang="en-GB"/>
          </a:p>
        </p:txBody>
      </p:sp>
    </p:spTree>
    <p:extLst>
      <p:ext uri="{BB962C8B-B14F-4D97-AF65-F5344CB8AC3E}">
        <p14:creationId xmlns:p14="http://schemas.microsoft.com/office/powerpoint/2010/main" val="51458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Hermit crab, jellyfish, sun star</a:t>
            </a:r>
          </a:p>
          <a:p>
            <a:r>
              <a:rPr lang="en-GB" dirty="0"/>
              <a:t>Threats could include pollution, litter, climate change and overfishing.</a:t>
            </a:r>
          </a:p>
          <a:p>
            <a:r>
              <a:rPr lang="en-GB" dirty="0"/>
              <a:t>Solutions could</a:t>
            </a:r>
            <a:r>
              <a:rPr lang="en-GB" baseline="0" dirty="0"/>
              <a:t> include taking litter home, buying less plastic, reducing waste, reducing fossil fuel use e.g. walking to school, switching off monitors </a:t>
            </a:r>
            <a:r>
              <a:rPr lang="en-GB" baseline="0" dirty="0" err="1"/>
              <a:t>etc</a:t>
            </a:r>
            <a:r>
              <a:rPr lang="en-GB" baseline="0" dirty="0"/>
              <a:t> and buying sustainably caught seafood.</a:t>
            </a:r>
          </a:p>
          <a:p>
            <a:r>
              <a:rPr lang="en-GB" baseline="0" dirty="0"/>
              <a:t>Photos: Rob Spray, Helen Nott and Terry Stanford.</a:t>
            </a:r>
            <a:endParaRPr lang="en-GB" dirty="0"/>
          </a:p>
        </p:txBody>
      </p:sp>
      <p:sp>
        <p:nvSpPr>
          <p:cNvPr id="4" name="Slide Number Placeholder 3"/>
          <p:cNvSpPr>
            <a:spLocks noGrp="1"/>
          </p:cNvSpPr>
          <p:nvPr>
            <p:ph type="sldNum" sz="quarter" idx="10"/>
          </p:nvPr>
        </p:nvSpPr>
        <p:spPr/>
        <p:txBody>
          <a:bodyPr/>
          <a:lstStyle/>
          <a:p>
            <a:fld id="{DDD9AEC5-EB03-4F1F-B24E-26F515E7E031}" type="slidenum">
              <a:rPr lang="en-GB" smtClean="0"/>
              <a:pPr/>
              <a:t>5</a:t>
            </a:fld>
            <a:endParaRPr lang="en-GB"/>
          </a:p>
        </p:txBody>
      </p:sp>
    </p:spTree>
    <p:extLst>
      <p:ext uri="{BB962C8B-B14F-4D97-AF65-F5344CB8AC3E}">
        <p14:creationId xmlns:p14="http://schemas.microsoft.com/office/powerpoint/2010/main" val="181863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Bearded tit (rare bird) – feet adapted for clinging onto small twigs</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Water vole – rare because it needs muddy, plant-covered river banks</a:t>
            </a:r>
            <a:r>
              <a:rPr lang="en-GB" baseline="0" dirty="0"/>
              <a:t> for its burrow, not concrete!  “Ratty” in “Wind in the Willows” was a water vole</a:t>
            </a:r>
            <a:endParaRPr lang="en-GB" dirty="0"/>
          </a:p>
          <a:p>
            <a:r>
              <a:rPr lang="en-GB" dirty="0"/>
              <a:t>Bittern (rare bird) – very well camouflaged in the reeds</a:t>
            </a:r>
          </a:p>
          <a:p>
            <a:r>
              <a:rPr lang="en-GB" dirty="0"/>
              <a:t>Photos: Steve Bond, Peter Mallet and Ian Simmons.</a:t>
            </a:r>
          </a:p>
        </p:txBody>
      </p:sp>
      <p:sp>
        <p:nvSpPr>
          <p:cNvPr id="4" name="Slide Number Placeholder 3"/>
          <p:cNvSpPr>
            <a:spLocks noGrp="1"/>
          </p:cNvSpPr>
          <p:nvPr>
            <p:ph type="sldNum" sz="quarter" idx="10"/>
          </p:nvPr>
        </p:nvSpPr>
        <p:spPr/>
        <p:txBody>
          <a:bodyPr/>
          <a:lstStyle/>
          <a:p>
            <a:fld id="{64667E5E-7AF1-4571-B32E-6DB4E12F1206}" type="slidenum">
              <a:rPr lang="en-GB" smtClean="0"/>
              <a:pPr/>
              <a:t>7</a:t>
            </a:fld>
            <a:endParaRPr lang="en-GB"/>
          </a:p>
        </p:txBody>
      </p:sp>
    </p:spTree>
    <p:extLst>
      <p:ext uri="{BB962C8B-B14F-4D97-AF65-F5344CB8AC3E}">
        <p14:creationId xmlns:p14="http://schemas.microsoft.com/office/powerpoint/2010/main" val="2688430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 Frederick </a:t>
            </a:r>
            <a:r>
              <a:rPr lang="en-GB" dirty="0" err="1"/>
              <a:t>Landes</a:t>
            </a:r>
            <a:endParaRPr lang="en-GB" dirty="0"/>
          </a:p>
        </p:txBody>
      </p:sp>
      <p:sp>
        <p:nvSpPr>
          <p:cNvPr id="4" name="Slide Number Placeholder 3"/>
          <p:cNvSpPr>
            <a:spLocks noGrp="1"/>
          </p:cNvSpPr>
          <p:nvPr>
            <p:ph type="sldNum" sz="quarter" idx="10"/>
          </p:nvPr>
        </p:nvSpPr>
        <p:spPr/>
        <p:txBody>
          <a:bodyPr/>
          <a:lstStyle/>
          <a:p>
            <a:fld id="{DDD9AEC5-EB03-4F1F-B24E-26F515E7E031}" type="slidenum">
              <a:rPr lang="en-GB" smtClean="0"/>
              <a:pPr/>
              <a:t>8</a:t>
            </a:fld>
            <a:endParaRPr lang="en-GB"/>
          </a:p>
        </p:txBody>
      </p:sp>
    </p:spTree>
    <p:extLst>
      <p:ext uri="{BB962C8B-B14F-4D97-AF65-F5344CB8AC3E}">
        <p14:creationId xmlns:p14="http://schemas.microsoft.com/office/powerpoint/2010/main" val="3368786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a:t>Ringed plover – small with a black “necklace” ground nests in shingle</a:t>
            </a:r>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a:t>Whelk Egg Case – the Whelk – sea snail lays hundreds in individual pouches – the first to emerge will eat the rest!</a:t>
            </a:r>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a:t>Razor shells/ clams also in picture mussels and cockles – evidence of wonderful marine life</a:t>
            </a:r>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a:t>Common Starfish</a:t>
            </a:r>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a:t>Crossbill – not the nutcracker crossed bill for breaking open nuts and seeds</a:t>
            </a:r>
            <a:endParaRPr lang="en-GB" b="0" dirty="0"/>
          </a:p>
          <a:p>
            <a:r>
              <a:rPr lang="en-GB" dirty="0"/>
              <a:t>Lapwing – note</a:t>
            </a:r>
            <a:r>
              <a:rPr lang="en-GB" baseline="0" dirty="0"/>
              <a:t> tuft at back of head</a:t>
            </a:r>
          </a:p>
          <a:p>
            <a:r>
              <a:rPr lang="en-GB" baseline="0" dirty="0"/>
              <a:t>Photos: Nick </a:t>
            </a:r>
            <a:r>
              <a:rPr lang="en-GB" baseline="0" dirty="0" err="1"/>
              <a:t>Goodrun</a:t>
            </a:r>
            <a:r>
              <a:rPr lang="en-GB" baseline="0" dirty="0"/>
              <a:t>, David North, Neville </a:t>
            </a:r>
            <a:r>
              <a:rPr lang="en-GB" baseline="0" dirty="0" err="1"/>
              <a:t>Yardy</a:t>
            </a:r>
            <a:r>
              <a:rPr lang="en-GB" baseline="0" dirty="0"/>
              <a:t> and Mike Rawlings.</a:t>
            </a:r>
          </a:p>
        </p:txBody>
      </p:sp>
      <p:sp>
        <p:nvSpPr>
          <p:cNvPr id="4" name="Slide Number Placeholder 3"/>
          <p:cNvSpPr>
            <a:spLocks noGrp="1"/>
          </p:cNvSpPr>
          <p:nvPr>
            <p:ph type="sldNum" sz="quarter" idx="10"/>
          </p:nvPr>
        </p:nvSpPr>
        <p:spPr/>
        <p:txBody>
          <a:bodyPr/>
          <a:lstStyle/>
          <a:p>
            <a:fld id="{DDD9AEC5-EB03-4F1F-B24E-26F515E7E031}" type="slidenum">
              <a:rPr lang="en-GB" smtClean="0"/>
              <a:pPr/>
              <a:t>9</a:t>
            </a:fld>
            <a:endParaRPr lang="en-GB"/>
          </a:p>
        </p:txBody>
      </p:sp>
    </p:spTree>
    <p:extLst>
      <p:ext uri="{BB962C8B-B14F-4D97-AF65-F5344CB8AC3E}">
        <p14:creationId xmlns:p14="http://schemas.microsoft.com/office/powerpoint/2010/main" val="691695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 Nick Appleton</a:t>
            </a:r>
          </a:p>
        </p:txBody>
      </p:sp>
      <p:sp>
        <p:nvSpPr>
          <p:cNvPr id="4" name="Slide Number Placeholder 3"/>
          <p:cNvSpPr>
            <a:spLocks noGrp="1"/>
          </p:cNvSpPr>
          <p:nvPr>
            <p:ph type="sldNum" sz="quarter" idx="10"/>
          </p:nvPr>
        </p:nvSpPr>
        <p:spPr/>
        <p:txBody>
          <a:bodyPr/>
          <a:lstStyle/>
          <a:p>
            <a:fld id="{DDD9AEC5-EB03-4F1F-B24E-26F515E7E031}" type="slidenum">
              <a:rPr lang="en-GB" smtClean="0"/>
              <a:pPr/>
              <a:t>10</a:t>
            </a:fld>
            <a:endParaRPr lang="en-GB"/>
          </a:p>
        </p:txBody>
      </p:sp>
    </p:spTree>
    <p:extLst>
      <p:ext uri="{BB962C8B-B14F-4D97-AF65-F5344CB8AC3E}">
        <p14:creationId xmlns:p14="http://schemas.microsoft.com/office/powerpoint/2010/main" val="691695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778D2ED-BDB4-40A3-AF04-57AB39478B9A}" type="datetimeFigureOut">
              <a:rPr lang="en-GB" smtClean="0"/>
              <a:pPr/>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2177218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778D2ED-BDB4-40A3-AF04-57AB39478B9A}" type="datetimeFigureOut">
              <a:rPr lang="en-GB" smtClean="0"/>
              <a:pPr/>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3396046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778D2ED-BDB4-40A3-AF04-57AB39478B9A}" type="datetimeFigureOut">
              <a:rPr lang="en-GB" smtClean="0"/>
              <a:pPr/>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1199006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778D2ED-BDB4-40A3-AF04-57AB39478B9A}" type="datetimeFigureOut">
              <a:rPr lang="en-GB" smtClean="0"/>
              <a:pPr/>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2294406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78D2ED-BDB4-40A3-AF04-57AB39478B9A}" type="datetimeFigureOut">
              <a:rPr lang="en-GB" smtClean="0"/>
              <a:pPr/>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4209001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778D2ED-BDB4-40A3-AF04-57AB39478B9A}" type="datetimeFigureOut">
              <a:rPr lang="en-GB" smtClean="0"/>
              <a:pPr/>
              <a:t>09/11/2023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3722751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778D2ED-BDB4-40A3-AF04-57AB39478B9A}" type="datetimeFigureOut">
              <a:rPr lang="en-GB" smtClean="0"/>
              <a:pPr/>
              <a:t>09/11/2023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2467811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78D2ED-BDB4-40A3-AF04-57AB39478B9A}" type="datetimeFigureOut">
              <a:rPr lang="en-GB" smtClean="0"/>
              <a:pPr/>
              <a:t>09/11/2023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2868562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78D2ED-BDB4-40A3-AF04-57AB39478B9A}" type="datetimeFigureOut">
              <a:rPr lang="en-GB" smtClean="0"/>
              <a:pPr/>
              <a:t>09/11/2023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67298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78D2ED-BDB4-40A3-AF04-57AB39478B9A}" type="datetimeFigureOut">
              <a:rPr lang="en-GB" smtClean="0"/>
              <a:pPr/>
              <a:t>09/11/2023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808715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78D2ED-BDB4-40A3-AF04-57AB39478B9A}" type="datetimeFigureOut">
              <a:rPr lang="en-GB" smtClean="0"/>
              <a:pPr/>
              <a:t>09/11/2023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394626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78D2ED-BDB4-40A3-AF04-57AB39478B9A}" type="datetimeFigureOut">
              <a:rPr lang="en-GB" smtClean="0"/>
              <a:pPr/>
              <a:t>09/11/2023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92DCF5-F14A-43BF-8F01-030E73F514B4}" type="slidenum">
              <a:rPr lang="en-GB" smtClean="0"/>
              <a:pPr/>
              <a:t>‹#›</a:t>
            </a:fld>
            <a:endParaRPr lang="en-GB"/>
          </a:p>
        </p:txBody>
      </p:sp>
    </p:spTree>
    <p:extLst>
      <p:ext uri="{BB962C8B-B14F-4D97-AF65-F5344CB8AC3E}">
        <p14:creationId xmlns:p14="http://schemas.microsoft.com/office/powerpoint/2010/main" val="2731136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2.png"/><Relationship Id="rId3" Type="http://schemas.openxmlformats.org/officeDocument/2006/relationships/image" Target="../media/image31.jpeg"/><Relationship Id="rId7" Type="http://schemas.openxmlformats.org/officeDocument/2006/relationships/image" Target="../media/image35.jpeg"/><Relationship Id="rId12" Type="http://schemas.openxmlformats.org/officeDocument/2006/relationships/image" Target="../media/image12.e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4.jpeg"/><Relationship Id="rId11" Type="http://schemas.openxmlformats.org/officeDocument/2006/relationships/image" Target="../media/image39.jpeg"/><Relationship Id="rId5" Type="http://schemas.openxmlformats.org/officeDocument/2006/relationships/image" Target="../media/image33.jpe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image" Target="../media/image41.jpeg"/><Relationship Id="rId4" Type="http://schemas.openxmlformats.org/officeDocument/2006/relationships/image" Target="../media/image40.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image" Target="../media/image7.jpeg"/><Relationship Id="rId12"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png"/><Relationship Id="rId7"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1.png"/><Relationship Id="rId7"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png"/><Relationship Id="rId9"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1AB9FED-E5F2-450C-ADD1-581C2C7F2D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pic>
        <p:nvPicPr>
          <p:cNvPr id="11" name="Picture 10">
            <a:extLst>
              <a:ext uri="{FF2B5EF4-FFF2-40B4-BE49-F238E27FC236}">
                <a16:creationId xmlns:a16="http://schemas.microsoft.com/office/drawing/2014/main" id="{70FA2095-608E-483D-B3AE-674129EA1B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pic>
        <p:nvPicPr>
          <p:cNvPr id="8" name="Picture 2" descr="L:\Teacher packs and timetables\Pre-visit PPT 2015\Holme\Holme pics\Holme Dunes credit Richard Osbourn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1774" y="1124744"/>
            <a:ext cx="6520452" cy="434696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431936" y="6629934"/>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
        <p:nvSpPr>
          <p:cNvPr id="7" name="TextBox 6"/>
          <p:cNvSpPr txBox="1"/>
          <p:nvPr/>
        </p:nvSpPr>
        <p:spPr>
          <a:xfrm>
            <a:off x="1205626" y="506425"/>
            <a:ext cx="6732748" cy="584775"/>
          </a:xfrm>
          <a:prstGeom prst="rect">
            <a:avLst/>
          </a:prstGeom>
          <a:noFill/>
        </p:spPr>
        <p:txBody>
          <a:bodyPr wrap="square" rtlCol="0">
            <a:spAutoFit/>
          </a:bodyPr>
          <a:lstStyle/>
          <a:p>
            <a:pPr algn="ctr"/>
            <a:r>
              <a:rPr lang="en-GB" sz="3200" b="1" dirty="0">
                <a:latin typeface="Arial" pitchFamily="34" charset="0"/>
                <a:cs typeface="Arial" pitchFamily="34" charset="0"/>
              </a:rPr>
              <a:t>Welcome to NWT Holme Dunes</a:t>
            </a:r>
          </a:p>
        </p:txBody>
      </p:sp>
    </p:spTree>
    <p:extLst>
      <p:ext uri="{BB962C8B-B14F-4D97-AF65-F5344CB8AC3E}">
        <p14:creationId xmlns:p14="http://schemas.microsoft.com/office/powerpoint/2010/main" val="1509377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55E58E1-72FC-496D-84AF-A8B5009CFF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99392"/>
            <a:ext cx="9621338" cy="6990936"/>
          </a:xfrm>
          <a:prstGeom prst="rect">
            <a:avLst/>
          </a:prstGeom>
        </p:spPr>
      </p:pic>
      <p:pic>
        <p:nvPicPr>
          <p:cNvPr id="10" name="Picture 9">
            <a:extLst>
              <a:ext uri="{FF2B5EF4-FFF2-40B4-BE49-F238E27FC236}">
                <a16:creationId xmlns:a16="http://schemas.microsoft.com/office/drawing/2014/main" id="{31B6F310-1BDE-422F-A531-BB2E7C6AE6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
        <p:nvSpPr>
          <p:cNvPr id="8" name="TextBox 7"/>
          <p:cNvSpPr txBox="1"/>
          <p:nvPr/>
        </p:nvSpPr>
        <p:spPr>
          <a:xfrm>
            <a:off x="176996" y="621890"/>
            <a:ext cx="8397226" cy="430887"/>
          </a:xfrm>
          <a:prstGeom prst="rect">
            <a:avLst/>
          </a:prstGeom>
          <a:noFill/>
        </p:spPr>
        <p:txBody>
          <a:bodyPr wrap="square" rtlCol="0">
            <a:spAutoFit/>
          </a:bodyPr>
          <a:lstStyle/>
          <a:p>
            <a:r>
              <a:rPr lang="en-GB" sz="2200" dirty="0">
                <a:latin typeface="Arial" pitchFamily="34" charset="0"/>
                <a:cs typeface="Arial" pitchFamily="34" charset="0"/>
              </a:rPr>
              <a:t>Keep your eyes open for a </a:t>
            </a:r>
            <a:r>
              <a:rPr lang="en-GB" sz="2200" b="1" dirty="0">
                <a:latin typeface="Arial" pitchFamily="34" charset="0"/>
                <a:cs typeface="Arial" pitchFamily="34" charset="0"/>
              </a:rPr>
              <a:t>marsh harrier </a:t>
            </a:r>
            <a:r>
              <a:rPr lang="en-GB" sz="2200" dirty="0">
                <a:latin typeface="Arial" pitchFamily="34" charset="0"/>
                <a:cs typeface="Arial" pitchFamily="34" charset="0"/>
              </a:rPr>
              <a:t>circling overhead</a:t>
            </a:r>
          </a:p>
        </p:txBody>
      </p:sp>
      <p:sp>
        <p:nvSpPr>
          <p:cNvPr id="14" name="TextBox 13"/>
          <p:cNvSpPr txBox="1"/>
          <p:nvPr/>
        </p:nvSpPr>
        <p:spPr>
          <a:xfrm>
            <a:off x="176996" y="1023394"/>
            <a:ext cx="8397225" cy="707886"/>
          </a:xfrm>
          <a:prstGeom prst="rect">
            <a:avLst/>
          </a:prstGeom>
          <a:noFill/>
        </p:spPr>
        <p:txBody>
          <a:bodyPr wrap="square" rtlCol="0">
            <a:spAutoFit/>
          </a:bodyPr>
          <a:lstStyle/>
          <a:p>
            <a:r>
              <a:rPr lang="en-GB" sz="2000" dirty="0">
                <a:latin typeface="Arial" pitchFamily="34" charset="0"/>
                <a:cs typeface="Arial" pitchFamily="34" charset="0"/>
              </a:rPr>
              <a:t>It’s a </a:t>
            </a:r>
            <a:r>
              <a:rPr lang="en-GB" sz="2000" b="1" dirty="0">
                <a:latin typeface="Arial" pitchFamily="34" charset="0"/>
                <a:cs typeface="Arial" pitchFamily="34" charset="0"/>
              </a:rPr>
              <a:t>bird of prey</a:t>
            </a:r>
            <a:r>
              <a:rPr lang="en-GB" sz="2000" dirty="0">
                <a:latin typeface="Arial" pitchFamily="34" charset="0"/>
                <a:cs typeface="Arial" pitchFamily="34" charset="0"/>
              </a:rPr>
              <a:t>, which means it hunts other animals. They’re </a:t>
            </a:r>
          </a:p>
          <a:p>
            <a:r>
              <a:rPr lang="en-GB" sz="2000" b="1" dirty="0">
                <a:latin typeface="Arial" pitchFamily="34" charset="0"/>
                <a:cs typeface="Arial" pitchFamily="34" charset="0"/>
              </a:rPr>
              <a:t>skilled fliers </a:t>
            </a:r>
            <a:r>
              <a:rPr lang="en-GB" sz="2000" dirty="0">
                <a:latin typeface="Arial" pitchFamily="34" charset="0"/>
                <a:cs typeface="Arial" pitchFamily="34" charset="0"/>
              </a:rPr>
              <a:t>with </a:t>
            </a:r>
            <a:r>
              <a:rPr lang="en-GB" sz="2000" b="1" dirty="0">
                <a:latin typeface="Arial" pitchFamily="34" charset="0"/>
                <a:cs typeface="Arial" pitchFamily="34" charset="0"/>
              </a:rPr>
              <a:t>amazing eyesight </a:t>
            </a:r>
            <a:r>
              <a:rPr lang="en-GB" sz="2000" dirty="0">
                <a:latin typeface="Arial" pitchFamily="34" charset="0"/>
                <a:cs typeface="Arial" pitchFamily="34" charset="0"/>
              </a:rPr>
              <a:t>and very </a:t>
            </a:r>
            <a:r>
              <a:rPr lang="en-GB" sz="2000" b="1" dirty="0">
                <a:latin typeface="Arial" pitchFamily="34" charset="0"/>
                <a:cs typeface="Arial" pitchFamily="34" charset="0"/>
              </a:rPr>
              <a:t>sharp beaks and talons.</a:t>
            </a:r>
          </a:p>
        </p:txBody>
      </p:sp>
      <p:sp>
        <p:nvSpPr>
          <p:cNvPr id="13" name="Rectangle 12"/>
          <p:cNvSpPr/>
          <p:nvPr/>
        </p:nvSpPr>
        <p:spPr>
          <a:xfrm>
            <a:off x="6250942" y="6608886"/>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9218" name="Picture 2" descr="L:\Teacher packs and timetables\Pre-visit PPT 2015\Cley\cley pics\Marsh Harrier male, Nick Appleton, Cley marshes, 27th Jan 20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5958" y="1729337"/>
            <a:ext cx="6139303" cy="4075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913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CCA34FEB-596E-4C73-AE20-072D1AB9E1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pic>
        <p:nvPicPr>
          <p:cNvPr id="7" name="Picture 27" descr="P1010605"/>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13225"/>
          <a:stretch/>
        </p:blipFill>
        <p:spPr bwMode="auto">
          <a:xfrm>
            <a:off x="174193" y="4430458"/>
            <a:ext cx="1440000" cy="1413048"/>
          </a:xfrm>
          <a:prstGeom prst="ellipse">
            <a:avLst/>
          </a:prstGeom>
          <a:noFill/>
          <a:ln>
            <a:noFill/>
          </a:ln>
        </p:spPr>
      </p:pic>
      <p:pic>
        <p:nvPicPr>
          <p:cNvPr id="8" name="Picture 30" descr="P101061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71119" y="4557012"/>
            <a:ext cx="1440000" cy="1417333"/>
          </a:xfrm>
          <a:prstGeom prst="ellipse">
            <a:avLst/>
          </a:prstGeom>
          <a:noFill/>
          <a:ln>
            <a:noFill/>
          </a:ln>
        </p:spPr>
      </p:pic>
      <p:pic>
        <p:nvPicPr>
          <p:cNvPr id="9" name="Picture 21" descr="P1010589"/>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132000" y="2898338"/>
            <a:ext cx="1440000" cy="1385785"/>
          </a:xfrm>
          <a:prstGeom prst="ellipse">
            <a:avLst/>
          </a:prstGeom>
          <a:noFill/>
          <a:ln>
            <a:noFill/>
          </a:ln>
        </p:spPr>
      </p:pic>
      <p:pic>
        <p:nvPicPr>
          <p:cNvPr id="10" name="Picture 25" descr="P1010599"/>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8190" r="11717"/>
          <a:stretch/>
        </p:blipFill>
        <p:spPr bwMode="auto">
          <a:xfrm>
            <a:off x="176997" y="1194065"/>
            <a:ext cx="1440000" cy="1407891"/>
          </a:xfrm>
          <a:prstGeom prst="ellipse">
            <a:avLst/>
          </a:prstGeom>
          <a:noFill/>
          <a:ln>
            <a:noFill/>
          </a:ln>
        </p:spPr>
      </p:pic>
      <p:pic>
        <p:nvPicPr>
          <p:cNvPr id="11" name="Picture 22" descr="P1010590"/>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453915" y="2964669"/>
            <a:ext cx="1440000" cy="1340274"/>
          </a:xfrm>
          <a:prstGeom prst="ellipse">
            <a:avLst/>
          </a:prstGeom>
          <a:noFill/>
          <a:ln>
            <a:noFill/>
          </a:ln>
        </p:spPr>
      </p:pic>
      <p:pic>
        <p:nvPicPr>
          <p:cNvPr id="12" name="Picture 24" descr="P1010597"/>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6981" r="20473"/>
          <a:stretch/>
        </p:blipFill>
        <p:spPr bwMode="auto">
          <a:xfrm>
            <a:off x="6453915" y="1288210"/>
            <a:ext cx="1440000" cy="1319141"/>
          </a:xfrm>
          <a:prstGeom prst="ellipse">
            <a:avLst/>
          </a:prstGeom>
          <a:noFill/>
          <a:ln>
            <a:noFill/>
          </a:ln>
        </p:spPr>
      </p:pic>
      <p:pic>
        <p:nvPicPr>
          <p:cNvPr id="13" name="Picture 26" descr="P1010600"/>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76997" y="2797286"/>
            <a:ext cx="1440000" cy="1385293"/>
          </a:xfrm>
          <a:prstGeom prst="ellipse">
            <a:avLst/>
          </a:prstGeom>
          <a:noFill/>
          <a:ln>
            <a:noFill/>
          </a:ln>
        </p:spPr>
      </p:pic>
      <p:pic>
        <p:nvPicPr>
          <p:cNvPr id="15" name="Picture 29" descr="P1010609"/>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t="22991" b="10595"/>
          <a:stretch/>
        </p:blipFill>
        <p:spPr bwMode="auto">
          <a:xfrm>
            <a:off x="3098715" y="1281058"/>
            <a:ext cx="1440000" cy="1382110"/>
          </a:xfrm>
          <a:prstGeom prst="ellipse">
            <a:avLst/>
          </a:prstGeom>
          <a:noFill/>
          <a:ln>
            <a:noFill/>
          </a:ln>
        </p:spPr>
      </p:pic>
      <p:pic>
        <p:nvPicPr>
          <p:cNvPr id="16" name="Picture 23" descr="P1010594"/>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b="8577"/>
          <a:stretch/>
        </p:blipFill>
        <p:spPr bwMode="auto">
          <a:xfrm>
            <a:off x="6453915" y="4598952"/>
            <a:ext cx="1440000" cy="1415791"/>
          </a:xfrm>
          <a:prstGeom prst="ellipse">
            <a:avLst/>
          </a:prstGeom>
          <a:noFill/>
          <a:ln>
            <a:noFill/>
          </a:ln>
        </p:spPr>
      </p:pic>
      <p:sp>
        <p:nvSpPr>
          <p:cNvPr id="17" name="Title 1"/>
          <p:cNvSpPr txBox="1">
            <a:spLocks/>
          </p:cNvSpPr>
          <p:nvPr/>
        </p:nvSpPr>
        <p:spPr>
          <a:xfrm>
            <a:off x="998892" y="98825"/>
            <a:ext cx="6994525"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dirty="0">
                <a:latin typeface="Arial" pitchFamily="34" charset="0"/>
                <a:cs typeface="Arial" pitchFamily="34" charset="0"/>
              </a:rPr>
              <a:t> What to wear and bring</a:t>
            </a:r>
          </a:p>
        </p:txBody>
      </p:sp>
      <p:sp>
        <p:nvSpPr>
          <p:cNvPr id="18" name="Title 1"/>
          <p:cNvSpPr txBox="1">
            <a:spLocks/>
          </p:cNvSpPr>
          <p:nvPr/>
        </p:nvSpPr>
        <p:spPr>
          <a:xfrm>
            <a:off x="457200" y="116632"/>
            <a:ext cx="6994525" cy="113823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b="1" dirty="0">
              <a:latin typeface="Arial" pitchFamily="34" charset="0"/>
              <a:cs typeface="Arial" pitchFamily="34" charset="0"/>
            </a:endParaRPr>
          </a:p>
        </p:txBody>
      </p:sp>
      <p:sp>
        <p:nvSpPr>
          <p:cNvPr id="21" name="TextBox 20"/>
          <p:cNvSpPr txBox="1">
            <a:spLocks noChangeArrowheads="1"/>
          </p:cNvSpPr>
          <p:nvPr/>
        </p:nvSpPr>
        <p:spPr bwMode="auto">
          <a:xfrm>
            <a:off x="332908" y="785540"/>
            <a:ext cx="1787669" cy="369332"/>
          </a:xfrm>
          <a:prstGeom prst="rect">
            <a:avLst/>
          </a:prstGeom>
          <a:noFill/>
          <a:ln w="9525">
            <a:noFill/>
            <a:miter lim="800000"/>
            <a:headEnd/>
            <a:tailEnd/>
          </a:ln>
        </p:spPr>
        <p:txBody>
          <a:bodyPr wrap="none">
            <a:spAutoFit/>
          </a:bodyPr>
          <a:lstStyle/>
          <a:p>
            <a:r>
              <a:rPr lang="en-GB" b="1" u="sng" dirty="0">
                <a:latin typeface="Arial" pitchFamily="34" charset="0"/>
                <a:cs typeface="Arial" pitchFamily="34" charset="0"/>
              </a:rPr>
              <a:t>Hot and sunny</a:t>
            </a:r>
          </a:p>
        </p:txBody>
      </p:sp>
      <p:sp>
        <p:nvSpPr>
          <p:cNvPr id="22" name="TextBox 21"/>
          <p:cNvSpPr txBox="1">
            <a:spLocks noChangeArrowheads="1"/>
          </p:cNvSpPr>
          <p:nvPr/>
        </p:nvSpPr>
        <p:spPr bwMode="auto">
          <a:xfrm>
            <a:off x="3275308" y="774893"/>
            <a:ext cx="2569934" cy="369332"/>
          </a:xfrm>
          <a:prstGeom prst="rect">
            <a:avLst/>
          </a:prstGeom>
          <a:noFill/>
          <a:ln w="9525">
            <a:noFill/>
            <a:miter lim="800000"/>
            <a:headEnd/>
            <a:tailEnd/>
          </a:ln>
        </p:spPr>
        <p:txBody>
          <a:bodyPr wrap="none">
            <a:spAutoFit/>
          </a:bodyPr>
          <a:lstStyle/>
          <a:p>
            <a:r>
              <a:rPr lang="en-GB" b="1" u="sng" dirty="0">
                <a:latin typeface="Arial" pitchFamily="34" charset="0"/>
                <a:cs typeface="Arial" pitchFamily="34" charset="0"/>
              </a:rPr>
              <a:t>Whatever the weather</a:t>
            </a:r>
          </a:p>
        </p:txBody>
      </p:sp>
      <p:sp>
        <p:nvSpPr>
          <p:cNvPr id="23" name="TextBox 22"/>
          <p:cNvSpPr txBox="1">
            <a:spLocks noChangeArrowheads="1"/>
          </p:cNvSpPr>
          <p:nvPr/>
        </p:nvSpPr>
        <p:spPr bwMode="auto">
          <a:xfrm>
            <a:off x="6737505" y="779997"/>
            <a:ext cx="697627" cy="369332"/>
          </a:xfrm>
          <a:prstGeom prst="rect">
            <a:avLst/>
          </a:prstGeom>
          <a:noFill/>
          <a:ln w="9525">
            <a:noFill/>
            <a:miter lim="800000"/>
            <a:headEnd/>
            <a:tailEnd/>
          </a:ln>
        </p:spPr>
        <p:txBody>
          <a:bodyPr wrap="none">
            <a:spAutoFit/>
          </a:bodyPr>
          <a:lstStyle/>
          <a:p>
            <a:r>
              <a:rPr lang="en-GB" b="1" u="sng" dirty="0">
                <a:latin typeface="Arial" pitchFamily="34" charset="0"/>
                <a:cs typeface="Arial" pitchFamily="34" charset="0"/>
              </a:rPr>
              <a:t>Cold</a:t>
            </a:r>
          </a:p>
        </p:txBody>
      </p:sp>
      <p:sp>
        <p:nvSpPr>
          <p:cNvPr id="24" name="TextBox 23"/>
          <p:cNvSpPr txBox="1">
            <a:spLocks noChangeArrowheads="1"/>
          </p:cNvSpPr>
          <p:nvPr/>
        </p:nvSpPr>
        <p:spPr bwMode="auto">
          <a:xfrm>
            <a:off x="1477105" y="1669043"/>
            <a:ext cx="1159980" cy="338554"/>
          </a:xfrm>
          <a:prstGeom prst="rect">
            <a:avLst/>
          </a:prstGeom>
          <a:noFill/>
          <a:ln w="9525">
            <a:noFill/>
            <a:miter lim="800000"/>
            <a:headEnd/>
            <a:tailEnd/>
          </a:ln>
        </p:spPr>
        <p:txBody>
          <a:bodyPr wrap="square">
            <a:spAutoFit/>
          </a:bodyPr>
          <a:lstStyle/>
          <a:p>
            <a:pPr algn="ctr"/>
            <a:r>
              <a:rPr lang="en-GB" sz="1600" dirty="0">
                <a:latin typeface="Arial" pitchFamily="34" charset="0"/>
                <a:cs typeface="Arial" pitchFamily="34" charset="0"/>
              </a:rPr>
              <a:t>Sun hat</a:t>
            </a:r>
          </a:p>
        </p:txBody>
      </p:sp>
      <p:sp>
        <p:nvSpPr>
          <p:cNvPr id="25" name="TextBox 24"/>
          <p:cNvSpPr txBox="1">
            <a:spLocks noChangeArrowheads="1"/>
          </p:cNvSpPr>
          <p:nvPr/>
        </p:nvSpPr>
        <p:spPr bwMode="auto">
          <a:xfrm>
            <a:off x="1459914" y="3293452"/>
            <a:ext cx="1440000" cy="338554"/>
          </a:xfrm>
          <a:prstGeom prst="rect">
            <a:avLst/>
          </a:prstGeom>
          <a:noFill/>
          <a:ln w="9525">
            <a:noFill/>
            <a:miter lim="800000"/>
            <a:headEnd/>
            <a:tailEnd/>
          </a:ln>
        </p:spPr>
        <p:txBody>
          <a:bodyPr wrap="square">
            <a:spAutoFit/>
          </a:bodyPr>
          <a:lstStyle/>
          <a:p>
            <a:pPr algn="ctr"/>
            <a:r>
              <a:rPr lang="en-GB" sz="1600" dirty="0">
                <a:latin typeface="Arial" pitchFamily="34" charset="0"/>
                <a:cs typeface="Arial" pitchFamily="34" charset="0"/>
              </a:rPr>
              <a:t>Sun cream</a:t>
            </a:r>
          </a:p>
        </p:txBody>
      </p:sp>
      <p:sp>
        <p:nvSpPr>
          <p:cNvPr id="26" name="TextBox 25"/>
          <p:cNvSpPr txBox="1">
            <a:spLocks noChangeArrowheads="1"/>
          </p:cNvSpPr>
          <p:nvPr/>
        </p:nvSpPr>
        <p:spPr bwMode="auto">
          <a:xfrm>
            <a:off x="1576314" y="4733222"/>
            <a:ext cx="1637741" cy="830997"/>
          </a:xfrm>
          <a:prstGeom prst="rect">
            <a:avLst/>
          </a:prstGeom>
          <a:noFill/>
          <a:ln w="9525">
            <a:noFill/>
            <a:miter lim="800000"/>
            <a:headEnd/>
            <a:tailEnd/>
          </a:ln>
        </p:spPr>
        <p:txBody>
          <a:bodyPr wrap="square">
            <a:spAutoFit/>
          </a:bodyPr>
          <a:lstStyle/>
          <a:p>
            <a:pPr algn="ctr"/>
            <a:r>
              <a:rPr lang="en-GB" sz="1600" dirty="0">
                <a:latin typeface="Arial" pitchFamily="34" charset="0"/>
                <a:cs typeface="Arial" pitchFamily="34" charset="0"/>
              </a:rPr>
              <a:t>Insect repellent </a:t>
            </a:r>
            <a:br>
              <a:rPr lang="en-GB" sz="1600" dirty="0">
                <a:latin typeface="Arial" pitchFamily="34" charset="0"/>
                <a:cs typeface="Arial" pitchFamily="34" charset="0"/>
              </a:rPr>
            </a:br>
            <a:r>
              <a:rPr lang="en-GB" sz="1600" dirty="0">
                <a:latin typeface="Arial" pitchFamily="34" charset="0"/>
                <a:cs typeface="Arial" pitchFamily="34" charset="0"/>
              </a:rPr>
              <a:t>or long trousers and sleeves</a:t>
            </a:r>
          </a:p>
        </p:txBody>
      </p:sp>
      <p:sp>
        <p:nvSpPr>
          <p:cNvPr id="27" name="TextBox 26"/>
          <p:cNvSpPr txBox="1">
            <a:spLocks noChangeArrowheads="1"/>
          </p:cNvSpPr>
          <p:nvPr/>
        </p:nvSpPr>
        <p:spPr bwMode="auto">
          <a:xfrm>
            <a:off x="4383054" y="1313597"/>
            <a:ext cx="1951301" cy="1323439"/>
          </a:xfrm>
          <a:prstGeom prst="rect">
            <a:avLst/>
          </a:prstGeom>
          <a:noFill/>
          <a:ln w="9525">
            <a:noFill/>
            <a:miter lim="800000"/>
            <a:headEnd/>
            <a:tailEnd/>
          </a:ln>
        </p:spPr>
        <p:txBody>
          <a:bodyPr wrap="square">
            <a:spAutoFit/>
          </a:bodyPr>
          <a:lstStyle/>
          <a:p>
            <a:pPr algn="ctr"/>
            <a:r>
              <a:rPr lang="en-GB" sz="1600" dirty="0">
                <a:latin typeface="Arial" pitchFamily="34" charset="0"/>
                <a:cs typeface="Arial" pitchFamily="34" charset="0"/>
              </a:rPr>
              <a:t>Waterproof</a:t>
            </a:r>
          </a:p>
          <a:p>
            <a:pPr algn="ctr"/>
            <a:r>
              <a:rPr lang="en-GB" sz="1600" dirty="0">
                <a:latin typeface="Arial" pitchFamily="34" charset="0"/>
                <a:cs typeface="Arial" pitchFamily="34" charset="0"/>
              </a:rPr>
              <a:t>jacket/trousers, quick drying clothes or spare cloths</a:t>
            </a:r>
          </a:p>
        </p:txBody>
      </p:sp>
      <p:sp>
        <p:nvSpPr>
          <p:cNvPr id="29" name="TextBox 28"/>
          <p:cNvSpPr txBox="1">
            <a:spLocks noChangeArrowheads="1"/>
          </p:cNvSpPr>
          <p:nvPr/>
        </p:nvSpPr>
        <p:spPr bwMode="auto">
          <a:xfrm>
            <a:off x="4445841" y="3015799"/>
            <a:ext cx="1987851" cy="1323439"/>
          </a:xfrm>
          <a:prstGeom prst="rect">
            <a:avLst/>
          </a:prstGeom>
          <a:noFill/>
          <a:ln w="9525">
            <a:noFill/>
            <a:miter lim="800000"/>
            <a:headEnd/>
            <a:tailEnd/>
          </a:ln>
        </p:spPr>
        <p:txBody>
          <a:bodyPr wrap="square">
            <a:spAutoFit/>
          </a:bodyPr>
          <a:lstStyle/>
          <a:p>
            <a:pPr algn="ctr"/>
            <a:r>
              <a:rPr lang="en-GB" sz="1600" dirty="0">
                <a:latin typeface="Arial" pitchFamily="34" charset="0"/>
                <a:cs typeface="Arial" pitchFamily="34" charset="0"/>
              </a:rPr>
              <a:t>Welly boots or shoes</a:t>
            </a:r>
          </a:p>
          <a:p>
            <a:pPr algn="ctr"/>
            <a:r>
              <a:rPr lang="en-GB" sz="1600" dirty="0">
                <a:latin typeface="Arial" pitchFamily="34" charset="0"/>
                <a:cs typeface="Arial" pitchFamily="34" charset="0"/>
              </a:rPr>
              <a:t>you can get dirty </a:t>
            </a:r>
          </a:p>
          <a:p>
            <a:pPr algn="ctr"/>
            <a:r>
              <a:rPr lang="en-GB" sz="1600" dirty="0">
                <a:latin typeface="Arial" pitchFamily="34" charset="0"/>
                <a:cs typeface="Arial" pitchFamily="34" charset="0"/>
              </a:rPr>
              <a:t>NOT YOUR BEST SHOES!</a:t>
            </a:r>
          </a:p>
        </p:txBody>
      </p:sp>
      <p:sp>
        <p:nvSpPr>
          <p:cNvPr id="30" name="TextBox 29"/>
          <p:cNvSpPr txBox="1">
            <a:spLocks noChangeArrowheads="1"/>
          </p:cNvSpPr>
          <p:nvPr/>
        </p:nvSpPr>
        <p:spPr bwMode="auto">
          <a:xfrm>
            <a:off x="4692056" y="4979444"/>
            <a:ext cx="1380378" cy="584775"/>
          </a:xfrm>
          <a:prstGeom prst="rect">
            <a:avLst/>
          </a:prstGeom>
          <a:noFill/>
          <a:ln w="9525">
            <a:noFill/>
            <a:miter lim="800000"/>
            <a:headEnd/>
            <a:tailEnd/>
          </a:ln>
        </p:spPr>
        <p:txBody>
          <a:bodyPr wrap="none">
            <a:spAutoFit/>
          </a:bodyPr>
          <a:lstStyle/>
          <a:p>
            <a:pPr algn="ctr"/>
            <a:r>
              <a:rPr lang="en-GB" sz="1600" dirty="0">
                <a:latin typeface="Arial" pitchFamily="34" charset="0"/>
                <a:cs typeface="Arial" pitchFamily="34" charset="0"/>
              </a:rPr>
              <a:t>A re-sealable</a:t>
            </a:r>
          </a:p>
          <a:p>
            <a:pPr algn="ctr"/>
            <a:r>
              <a:rPr lang="en-GB" sz="1600" dirty="0">
                <a:latin typeface="Arial" pitchFamily="34" charset="0"/>
                <a:cs typeface="Arial" pitchFamily="34" charset="0"/>
              </a:rPr>
              <a:t>drink</a:t>
            </a:r>
          </a:p>
        </p:txBody>
      </p:sp>
      <p:sp>
        <p:nvSpPr>
          <p:cNvPr id="31" name="TextBox 30"/>
          <p:cNvSpPr txBox="1">
            <a:spLocks noChangeArrowheads="1"/>
          </p:cNvSpPr>
          <p:nvPr/>
        </p:nvSpPr>
        <p:spPr bwMode="auto">
          <a:xfrm>
            <a:off x="7893915" y="1713344"/>
            <a:ext cx="723275" cy="369332"/>
          </a:xfrm>
          <a:prstGeom prst="rect">
            <a:avLst/>
          </a:prstGeom>
          <a:noFill/>
          <a:ln w="9525">
            <a:noFill/>
            <a:miter lim="800000"/>
            <a:headEnd/>
            <a:tailEnd/>
          </a:ln>
        </p:spPr>
        <p:txBody>
          <a:bodyPr wrap="none">
            <a:spAutoFit/>
          </a:bodyPr>
          <a:lstStyle/>
          <a:p>
            <a:r>
              <a:rPr lang="en-GB" dirty="0">
                <a:latin typeface="Arial" pitchFamily="34" charset="0"/>
                <a:cs typeface="Arial" pitchFamily="34" charset="0"/>
              </a:rPr>
              <a:t>Scarf</a:t>
            </a:r>
          </a:p>
        </p:txBody>
      </p:sp>
      <p:sp>
        <p:nvSpPr>
          <p:cNvPr id="32" name="TextBox 31"/>
          <p:cNvSpPr txBox="1">
            <a:spLocks noChangeArrowheads="1"/>
          </p:cNvSpPr>
          <p:nvPr/>
        </p:nvSpPr>
        <p:spPr bwMode="auto">
          <a:xfrm>
            <a:off x="7791033" y="3462475"/>
            <a:ext cx="1268355" cy="369332"/>
          </a:xfrm>
          <a:prstGeom prst="rect">
            <a:avLst/>
          </a:prstGeom>
          <a:noFill/>
          <a:ln w="9525">
            <a:noFill/>
            <a:miter lim="800000"/>
            <a:headEnd/>
            <a:tailEnd/>
          </a:ln>
        </p:spPr>
        <p:txBody>
          <a:bodyPr wrap="square">
            <a:spAutoFit/>
          </a:bodyPr>
          <a:lstStyle/>
          <a:p>
            <a:pPr algn="ctr"/>
            <a:r>
              <a:rPr lang="en-GB" dirty="0">
                <a:latin typeface="Arial" pitchFamily="34" charset="0"/>
                <a:cs typeface="Arial" pitchFamily="34" charset="0"/>
              </a:rPr>
              <a:t>Warm hat</a:t>
            </a:r>
          </a:p>
        </p:txBody>
      </p:sp>
      <p:sp>
        <p:nvSpPr>
          <p:cNvPr id="33" name="TextBox 32"/>
          <p:cNvSpPr txBox="1">
            <a:spLocks noChangeArrowheads="1"/>
          </p:cNvSpPr>
          <p:nvPr/>
        </p:nvSpPr>
        <p:spPr bwMode="auto">
          <a:xfrm>
            <a:off x="7915230" y="5081012"/>
            <a:ext cx="902811" cy="369332"/>
          </a:xfrm>
          <a:prstGeom prst="rect">
            <a:avLst/>
          </a:prstGeom>
          <a:noFill/>
          <a:ln w="9525">
            <a:noFill/>
            <a:miter lim="800000"/>
            <a:headEnd/>
            <a:tailEnd/>
          </a:ln>
        </p:spPr>
        <p:txBody>
          <a:bodyPr wrap="none">
            <a:spAutoFit/>
          </a:bodyPr>
          <a:lstStyle/>
          <a:p>
            <a:r>
              <a:rPr lang="en-GB" dirty="0">
                <a:latin typeface="Arial" pitchFamily="34" charset="0"/>
                <a:cs typeface="Arial" pitchFamily="34" charset="0"/>
              </a:rPr>
              <a:t>Gloves</a:t>
            </a:r>
          </a:p>
        </p:txBody>
      </p:sp>
      <p:pic>
        <p:nvPicPr>
          <p:cNvPr id="36" name="Picture 35"/>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36662" y="6235536"/>
            <a:ext cx="446906" cy="467360"/>
          </a:xfrm>
          <a:prstGeom prst="rect">
            <a:avLst/>
          </a:prstGeom>
          <a:noFill/>
          <a:ln>
            <a:noFill/>
          </a:ln>
        </p:spPr>
      </p:pic>
      <p:sp>
        <p:nvSpPr>
          <p:cNvPr id="37" name="Rectangle 36"/>
          <p:cNvSpPr/>
          <p:nvPr/>
        </p:nvSpPr>
        <p:spPr>
          <a:xfrm>
            <a:off x="6253660" y="653013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38" name="Picture 37">
            <a:extLst>
              <a:ext uri="{FF2B5EF4-FFF2-40B4-BE49-F238E27FC236}">
                <a16:creationId xmlns:a16="http://schemas.microsoft.com/office/drawing/2014/main" id="{C2D0A0DC-7FDF-40A1-962E-0456FC0E7B0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Tree>
    <p:extLst>
      <p:ext uri="{BB962C8B-B14F-4D97-AF65-F5344CB8AC3E}">
        <p14:creationId xmlns:p14="http://schemas.microsoft.com/office/powerpoint/2010/main" val="88164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10" presetClass="entr" presetSubtype="0" fill="hold"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par>
                                <p:cTn id="58" presetID="10" presetClass="entr" presetSubtype="0" fill="hold" nodeType="with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500"/>
                                        <p:tgtEl>
                                          <p:spTgt spid="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500"/>
                                        <p:tgtEl>
                                          <p:spTgt spid="2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500"/>
                                        <p:tgtEl>
                                          <p:spTgt spid="31"/>
                                        </p:tgtEl>
                                      </p:cBhvr>
                                    </p:animEffec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500"/>
                                        <p:tgtEl>
                                          <p:spTgt spid="12"/>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fade">
                                      <p:cBhvr>
                                        <p:cTn id="78" dur="500"/>
                                        <p:tgtEl>
                                          <p:spTgt spid="1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3"/>
                                        </p:tgtEl>
                                        <p:attrNameLst>
                                          <p:attrName>style.visibility</p:attrName>
                                        </p:attrNameLst>
                                      </p:cBhvr>
                                      <p:to>
                                        <p:strVal val="visible"/>
                                      </p:to>
                                    </p:set>
                                    <p:animEffect transition="in" filter="fade">
                                      <p:cBhvr>
                                        <p:cTn id="86" dur="500"/>
                                        <p:tgtEl>
                                          <p:spTgt spid="33"/>
                                        </p:tgtEl>
                                      </p:cBhvr>
                                    </p:animEffect>
                                  </p:childTnLst>
                                </p:cTn>
                              </p:par>
                              <p:par>
                                <p:cTn id="87" presetID="10" presetClass="entr" presetSubtype="0" fill="hold" nodeType="with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9" grpId="0"/>
      <p:bldP spid="30" grpId="0"/>
      <p:bldP spid="31" grpId="0"/>
      <p:bldP spid="32"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65251AE9-7930-47D3-8F62-02C9CA42D5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sp>
        <p:nvSpPr>
          <p:cNvPr id="6" name="Title 1"/>
          <p:cNvSpPr txBox="1">
            <a:spLocks/>
          </p:cNvSpPr>
          <p:nvPr/>
        </p:nvSpPr>
        <p:spPr>
          <a:xfrm>
            <a:off x="930076" y="243489"/>
            <a:ext cx="6994525" cy="1138238"/>
          </a:xfrm>
          <a:prstGeom prst="rect">
            <a:avLst/>
          </a:prstGeom>
        </p:spPr>
        <p:txBody>
          <a:bodyPr rtlCol="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3200" b="1" dirty="0">
                <a:latin typeface="Arial" pitchFamily="34" charset="0"/>
                <a:cs typeface="Arial" pitchFamily="34" charset="0"/>
              </a:rPr>
              <a:t> Low Impact Lunch Challenge</a:t>
            </a:r>
          </a:p>
        </p:txBody>
      </p:sp>
      <p:sp>
        <p:nvSpPr>
          <p:cNvPr id="7" name="TextBox 6"/>
          <p:cNvSpPr txBox="1">
            <a:spLocks noChangeArrowheads="1"/>
          </p:cNvSpPr>
          <p:nvPr/>
        </p:nvSpPr>
        <p:spPr bwMode="auto">
          <a:xfrm>
            <a:off x="269422" y="1267672"/>
            <a:ext cx="8175625" cy="1200329"/>
          </a:xfrm>
          <a:prstGeom prst="rect">
            <a:avLst/>
          </a:prstGeom>
          <a:noFill/>
          <a:ln w="9525">
            <a:noFill/>
            <a:miter lim="800000"/>
            <a:headEnd/>
            <a:tailEnd/>
          </a:ln>
        </p:spPr>
        <p:txBody>
          <a:bodyPr>
            <a:spAutoFit/>
          </a:bodyPr>
          <a:lstStyle/>
          <a:p>
            <a:pPr marL="457200" indent="-457200" algn="just">
              <a:buFont typeface="Arial" charset="0"/>
              <a:buChar char="•"/>
            </a:pPr>
            <a:r>
              <a:rPr lang="en-GB" dirty="0">
                <a:latin typeface="Arial" pitchFamily="34" charset="0"/>
                <a:cs typeface="Arial" pitchFamily="34" charset="0"/>
              </a:rPr>
              <a:t>A ‘low impact’ lunch is one that doesn’t damage the environment much</a:t>
            </a:r>
          </a:p>
          <a:p>
            <a:pPr marL="457200" indent="-457200" algn="just">
              <a:buFont typeface="Arial" charset="0"/>
              <a:buChar char="•"/>
            </a:pPr>
            <a:r>
              <a:rPr lang="en-GB" dirty="0">
                <a:latin typeface="Arial" pitchFamily="34" charset="0"/>
                <a:cs typeface="Arial" pitchFamily="34" charset="0"/>
              </a:rPr>
              <a:t>Compare the two lunches below, work out which is better and why</a:t>
            </a:r>
          </a:p>
          <a:p>
            <a:pPr marL="457200" indent="-457200" algn="just">
              <a:buFont typeface="Arial" charset="0"/>
              <a:buChar char="•"/>
            </a:pPr>
            <a:r>
              <a:rPr lang="en-GB" dirty="0">
                <a:latin typeface="Arial" pitchFamily="34" charset="0"/>
                <a:cs typeface="Arial" pitchFamily="34" charset="0"/>
              </a:rPr>
              <a:t>Follow our tips to see if you can make </a:t>
            </a:r>
            <a:r>
              <a:rPr lang="en-GB" i="1" dirty="0">
                <a:latin typeface="Arial" pitchFamily="34" charset="0"/>
                <a:cs typeface="Arial" pitchFamily="34" charset="0"/>
              </a:rPr>
              <a:t>your </a:t>
            </a:r>
            <a:r>
              <a:rPr lang="en-GB" dirty="0">
                <a:latin typeface="Arial" pitchFamily="34" charset="0"/>
                <a:cs typeface="Arial" pitchFamily="34" charset="0"/>
              </a:rPr>
              <a:t>lunch box like the low impact one</a:t>
            </a:r>
          </a:p>
        </p:txBody>
      </p:sp>
      <p:pic>
        <p:nvPicPr>
          <p:cNvPr id="8" name="Picture 18" descr="P101058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6744" y="2725444"/>
            <a:ext cx="3887787" cy="33829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19" descr="P1010586"/>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34441" y="2725444"/>
            <a:ext cx="4140200" cy="34686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p:cNvSpPr txBox="1">
            <a:spLocks noChangeArrowheads="1"/>
          </p:cNvSpPr>
          <p:nvPr/>
        </p:nvSpPr>
        <p:spPr bwMode="auto">
          <a:xfrm>
            <a:off x="570350" y="2893857"/>
            <a:ext cx="3315850" cy="830997"/>
          </a:xfrm>
          <a:prstGeom prst="rect">
            <a:avLst/>
          </a:prstGeom>
          <a:solidFill>
            <a:schemeClr val="bg1"/>
          </a:solidFill>
          <a:ln w="9525">
            <a:noFill/>
            <a:miter lim="800000"/>
            <a:headEnd/>
            <a:tailEnd/>
          </a:ln>
        </p:spPr>
        <p:txBody>
          <a:bodyPr wrap="square">
            <a:spAutoFit/>
          </a:bodyPr>
          <a:lstStyle/>
          <a:p>
            <a:pPr algn="ctr"/>
            <a:r>
              <a:rPr lang="en-GB" sz="1600" dirty="0">
                <a:latin typeface="Arial" pitchFamily="34" charset="0"/>
                <a:cs typeface="Arial" pitchFamily="34" charset="0"/>
              </a:rPr>
              <a:t>Ask whoever does the shopping to</a:t>
            </a:r>
          </a:p>
          <a:p>
            <a:pPr algn="ctr"/>
            <a:r>
              <a:rPr lang="en-GB" sz="1600" dirty="0">
                <a:latin typeface="Arial" pitchFamily="34" charset="0"/>
                <a:cs typeface="Arial" pitchFamily="34" charset="0"/>
              </a:rPr>
              <a:t>buy in bulk rather than</a:t>
            </a:r>
          </a:p>
          <a:p>
            <a:pPr algn="ctr"/>
            <a:r>
              <a:rPr lang="en-GB" sz="1600" dirty="0">
                <a:latin typeface="Arial" pitchFamily="34" charset="0"/>
                <a:cs typeface="Arial" pitchFamily="34" charset="0"/>
              </a:rPr>
              <a:t>buying lots of individual bags</a:t>
            </a:r>
          </a:p>
        </p:txBody>
      </p:sp>
      <p:sp>
        <p:nvSpPr>
          <p:cNvPr id="15" name="TextBox 14"/>
          <p:cNvSpPr txBox="1">
            <a:spLocks noChangeArrowheads="1"/>
          </p:cNvSpPr>
          <p:nvPr/>
        </p:nvSpPr>
        <p:spPr bwMode="auto">
          <a:xfrm>
            <a:off x="5274254" y="2725444"/>
            <a:ext cx="2828018" cy="584775"/>
          </a:xfrm>
          <a:prstGeom prst="rect">
            <a:avLst/>
          </a:prstGeom>
          <a:solidFill>
            <a:schemeClr val="bg1"/>
          </a:solidFill>
          <a:ln w="9525">
            <a:noFill/>
            <a:miter lim="800000"/>
            <a:headEnd/>
            <a:tailEnd/>
          </a:ln>
        </p:spPr>
        <p:txBody>
          <a:bodyPr wrap="none">
            <a:spAutoFit/>
          </a:bodyPr>
          <a:lstStyle/>
          <a:p>
            <a:pPr algn="ctr"/>
            <a:r>
              <a:rPr lang="en-GB" sz="1600" dirty="0">
                <a:latin typeface="Arial" pitchFamily="34" charset="0"/>
                <a:cs typeface="Arial" pitchFamily="34" charset="0"/>
              </a:rPr>
              <a:t>This one has less packaging,</a:t>
            </a:r>
          </a:p>
          <a:p>
            <a:pPr algn="ctr"/>
            <a:r>
              <a:rPr lang="en-GB" sz="1600" dirty="0">
                <a:latin typeface="Arial" pitchFamily="34" charset="0"/>
                <a:cs typeface="Arial" pitchFamily="34" charset="0"/>
              </a:rPr>
              <a:t>which means less rubbish</a:t>
            </a:r>
          </a:p>
        </p:txBody>
      </p:sp>
      <p:sp>
        <p:nvSpPr>
          <p:cNvPr id="16" name="TextBox 15"/>
          <p:cNvSpPr txBox="1">
            <a:spLocks noChangeArrowheads="1"/>
          </p:cNvSpPr>
          <p:nvPr/>
        </p:nvSpPr>
        <p:spPr bwMode="auto">
          <a:xfrm>
            <a:off x="6432849" y="3855872"/>
            <a:ext cx="2111475" cy="338554"/>
          </a:xfrm>
          <a:prstGeom prst="rect">
            <a:avLst/>
          </a:prstGeom>
          <a:solidFill>
            <a:schemeClr val="bg1"/>
          </a:solidFill>
          <a:ln w="9525">
            <a:noFill/>
            <a:miter lim="800000"/>
            <a:headEnd/>
            <a:tailEnd/>
          </a:ln>
        </p:spPr>
        <p:txBody>
          <a:bodyPr wrap="none">
            <a:spAutoFit/>
          </a:bodyPr>
          <a:lstStyle/>
          <a:p>
            <a:r>
              <a:rPr lang="en-GB" sz="1600" dirty="0">
                <a:latin typeface="Arial" pitchFamily="34" charset="0"/>
                <a:cs typeface="Arial" pitchFamily="34" charset="0"/>
              </a:rPr>
              <a:t>Use reusable bottles</a:t>
            </a:r>
          </a:p>
        </p:txBody>
      </p:sp>
      <p:sp>
        <p:nvSpPr>
          <p:cNvPr id="17" name="TextBox 16"/>
          <p:cNvSpPr txBox="1">
            <a:spLocks noChangeArrowheads="1"/>
          </p:cNvSpPr>
          <p:nvPr/>
        </p:nvSpPr>
        <p:spPr bwMode="auto">
          <a:xfrm>
            <a:off x="5194210" y="4686456"/>
            <a:ext cx="2053767" cy="338554"/>
          </a:xfrm>
          <a:prstGeom prst="rect">
            <a:avLst/>
          </a:prstGeom>
          <a:solidFill>
            <a:schemeClr val="bg1"/>
          </a:solidFill>
          <a:ln w="9525">
            <a:noFill/>
            <a:miter lim="800000"/>
            <a:headEnd/>
            <a:tailEnd/>
          </a:ln>
        </p:spPr>
        <p:txBody>
          <a:bodyPr wrap="none">
            <a:spAutoFit/>
          </a:bodyPr>
          <a:lstStyle/>
          <a:p>
            <a:r>
              <a:rPr lang="en-GB" sz="1600" dirty="0">
                <a:latin typeface="Arial" pitchFamily="34" charset="0"/>
                <a:cs typeface="Arial" pitchFamily="34" charset="0"/>
              </a:rPr>
              <a:t>Use reusable boxes</a:t>
            </a:r>
          </a:p>
        </p:txBody>
      </p:sp>
      <p:sp>
        <p:nvSpPr>
          <p:cNvPr id="18" name="TextBox 17"/>
          <p:cNvSpPr txBox="1">
            <a:spLocks noChangeArrowheads="1"/>
          </p:cNvSpPr>
          <p:nvPr/>
        </p:nvSpPr>
        <p:spPr bwMode="auto">
          <a:xfrm>
            <a:off x="2779881" y="5473512"/>
            <a:ext cx="2829300" cy="584775"/>
          </a:xfrm>
          <a:prstGeom prst="rect">
            <a:avLst/>
          </a:prstGeom>
          <a:solidFill>
            <a:schemeClr val="bg1"/>
          </a:solidFill>
          <a:ln w="9525">
            <a:noFill/>
            <a:miter lim="800000"/>
            <a:headEnd/>
            <a:tailEnd/>
          </a:ln>
        </p:spPr>
        <p:txBody>
          <a:bodyPr wrap="none">
            <a:spAutoFit/>
          </a:bodyPr>
          <a:lstStyle/>
          <a:p>
            <a:pPr algn="ctr"/>
            <a:r>
              <a:rPr lang="en-GB" sz="1600" dirty="0">
                <a:latin typeface="Arial" pitchFamily="34" charset="0"/>
                <a:cs typeface="Arial" pitchFamily="34" charset="0"/>
              </a:rPr>
              <a:t>Take apple cores and orange</a:t>
            </a:r>
          </a:p>
          <a:p>
            <a:pPr algn="ctr"/>
            <a:r>
              <a:rPr lang="en-GB" sz="1600" dirty="0">
                <a:latin typeface="Arial" pitchFamily="34" charset="0"/>
                <a:cs typeface="Arial" pitchFamily="34" charset="0"/>
              </a:rPr>
              <a:t>peel home to compost.</a:t>
            </a:r>
          </a:p>
        </p:txBody>
      </p:sp>
      <p:sp>
        <p:nvSpPr>
          <p:cNvPr id="19" name="TextBox 18"/>
          <p:cNvSpPr txBox="1"/>
          <p:nvPr/>
        </p:nvSpPr>
        <p:spPr>
          <a:xfrm>
            <a:off x="522768" y="4296920"/>
            <a:ext cx="2372832" cy="584775"/>
          </a:xfrm>
          <a:prstGeom prst="rect">
            <a:avLst/>
          </a:prstGeom>
          <a:solidFill>
            <a:schemeClr val="bg1"/>
          </a:solidFill>
        </p:spPr>
        <p:txBody>
          <a:bodyPr wrap="square" rtlCol="0">
            <a:spAutoFit/>
          </a:bodyPr>
          <a:lstStyle/>
          <a:p>
            <a:pPr algn="ctr"/>
            <a:r>
              <a:rPr lang="en-GB" sz="1600" dirty="0">
                <a:latin typeface="Arial" pitchFamily="34" charset="0"/>
                <a:cs typeface="Arial" pitchFamily="34" charset="0"/>
              </a:rPr>
              <a:t>Try to eat food which has not travelled too far</a:t>
            </a:r>
            <a:endParaRPr lang="en-US" sz="1600" dirty="0">
              <a:latin typeface="Arial" pitchFamily="34" charset="0"/>
              <a:cs typeface="Arial" pitchFamily="34" charset="0"/>
            </a:endParaRPr>
          </a:p>
        </p:txBody>
      </p:sp>
      <p:pic>
        <p:nvPicPr>
          <p:cNvPr id="22" name="Picture 2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6662" y="6235536"/>
            <a:ext cx="446906" cy="467360"/>
          </a:xfrm>
          <a:prstGeom prst="rect">
            <a:avLst/>
          </a:prstGeom>
          <a:noFill/>
          <a:ln>
            <a:noFill/>
          </a:ln>
        </p:spPr>
      </p:pic>
      <p:sp>
        <p:nvSpPr>
          <p:cNvPr id="23" name="Rectangle 22"/>
          <p:cNvSpPr/>
          <p:nvPr/>
        </p:nvSpPr>
        <p:spPr>
          <a:xfrm>
            <a:off x="6253660" y="653013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24" name="Picture 23">
            <a:extLst>
              <a:ext uri="{FF2B5EF4-FFF2-40B4-BE49-F238E27FC236}">
                <a16:creationId xmlns:a16="http://schemas.microsoft.com/office/drawing/2014/main" id="{B15472E1-965F-4780-9D22-CD69753DFEC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Tree>
    <p:extLst>
      <p:ext uri="{BB962C8B-B14F-4D97-AF65-F5344CB8AC3E}">
        <p14:creationId xmlns:p14="http://schemas.microsoft.com/office/powerpoint/2010/main" val="30362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FE7D88A-3220-41A4-B589-8772C67C7F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pic>
        <p:nvPicPr>
          <p:cNvPr id="11" name="Picture 10">
            <a:extLst>
              <a:ext uri="{FF2B5EF4-FFF2-40B4-BE49-F238E27FC236}">
                <a16:creationId xmlns:a16="http://schemas.microsoft.com/office/drawing/2014/main" id="{6C1337F2-361F-4742-9ED0-05783FC69B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
        <p:nvSpPr>
          <p:cNvPr id="12" name="Rectangle 11"/>
          <p:cNvSpPr/>
          <p:nvPr/>
        </p:nvSpPr>
        <p:spPr>
          <a:xfrm>
            <a:off x="6431936" y="6629934"/>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
        <p:nvSpPr>
          <p:cNvPr id="6" name="TextBox 5"/>
          <p:cNvSpPr txBox="1"/>
          <p:nvPr/>
        </p:nvSpPr>
        <p:spPr>
          <a:xfrm>
            <a:off x="1111901" y="408670"/>
            <a:ext cx="6920197" cy="1508105"/>
          </a:xfrm>
          <a:prstGeom prst="rect">
            <a:avLst/>
          </a:prstGeom>
          <a:noFill/>
        </p:spPr>
        <p:txBody>
          <a:bodyPr wrap="square" rtlCol="0">
            <a:spAutoFit/>
          </a:bodyPr>
          <a:lstStyle/>
          <a:p>
            <a:pPr algn="ctr"/>
            <a:r>
              <a:rPr lang="en-GB" sz="2800" b="1" dirty="0">
                <a:latin typeface="Arial" pitchFamily="34" charset="0"/>
                <a:cs typeface="Arial" pitchFamily="34" charset="0"/>
              </a:rPr>
              <a:t>What would you like to find out about Holme Dunes wildlife?</a:t>
            </a:r>
          </a:p>
          <a:p>
            <a:endParaRPr lang="en-GB" sz="3600" dirty="0">
              <a:latin typeface="Arial" pitchFamily="34" charset="0"/>
              <a:cs typeface="Arial" pitchFamily="34" charset="0"/>
            </a:endParaRPr>
          </a:p>
        </p:txBody>
      </p:sp>
      <p:sp>
        <p:nvSpPr>
          <p:cNvPr id="7" name="TextBox 6"/>
          <p:cNvSpPr txBox="1"/>
          <p:nvPr/>
        </p:nvSpPr>
        <p:spPr>
          <a:xfrm>
            <a:off x="1964826" y="5318572"/>
            <a:ext cx="5214343" cy="677108"/>
          </a:xfrm>
          <a:prstGeom prst="rect">
            <a:avLst/>
          </a:prstGeom>
          <a:noFill/>
        </p:spPr>
        <p:txBody>
          <a:bodyPr wrap="square" rtlCol="0">
            <a:spAutoFit/>
          </a:bodyPr>
          <a:lstStyle/>
          <a:p>
            <a:r>
              <a:rPr lang="en-GB" sz="2000" b="1" dirty="0">
                <a:latin typeface="Arial" pitchFamily="34" charset="0"/>
                <a:cs typeface="Arial" pitchFamily="34" charset="0"/>
              </a:rPr>
              <a:t>Can you each come up with 2 questions?</a:t>
            </a:r>
          </a:p>
          <a:p>
            <a:endParaRPr lang="en-GB" dirty="0"/>
          </a:p>
        </p:txBody>
      </p:sp>
      <p:pic>
        <p:nvPicPr>
          <p:cNvPr id="4098" name="Picture 2" descr="L:\Teacher packs and timetables\Pre-visit PPT 2015\Holme\Holme pics\Grey seal pup, Horsey Gap, Ian Ward, 30 November 201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088" y="1583447"/>
            <a:ext cx="4725821" cy="3549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16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A2A0B31-4E59-4E84-B2D9-F8E0FC107C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pic>
        <p:nvPicPr>
          <p:cNvPr id="13" name="Picture 12">
            <a:extLst>
              <a:ext uri="{FF2B5EF4-FFF2-40B4-BE49-F238E27FC236}">
                <a16:creationId xmlns:a16="http://schemas.microsoft.com/office/drawing/2014/main" id="{63DB8459-2B40-4C74-AB6B-7B40128672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
        <p:nvSpPr>
          <p:cNvPr id="11" name="Rectangle 10"/>
          <p:cNvSpPr/>
          <p:nvPr/>
        </p:nvSpPr>
        <p:spPr>
          <a:xfrm>
            <a:off x="6431936" y="6629934"/>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3074" name="Picture 2" descr="L:\Teacher packs and timetables\Pre-visit PPT 2015\Holme\Holme pics\Holme Dunes 2 credit Richard Osbourne.jpg"/>
          <p:cNvPicPr>
            <a:picLocks noChangeAspect="1" noChangeArrowheads="1"/>
          </p:cNvPicPr>
          <p:nvPr/>
        </p:nvPicPr>
        <p:blipFill rotWithShape="1">
          <a:blip r:embed="rId5">
            <a:extLst>
              <a:ext uri="{28A0092B-C50C-407E-A947-70E740481C1C}">
                <a14:useLocalDpi xmlns:a14="http://schemas.microsoft.com/office/drawing/2010/main" val="0"/>
              </a:ext>
            </a:extLst>
          </a:blip>
          <a:srcRect t="7051"/>
          <a:stretch/>
        </p:blipFill>
        <p:spPr bwMode="auto">
          <a:xfrm>
            <a:off x="435682" y="1484784"/>
            <a:ext cx="8272635" cy="428588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3355" y="764633"/>
            <a:ext cx="9117287" cy="584775"/>
          </a:xfrm>
          <a:prstGeom prst="rect">
            <a:avLst/>
          </a:prstGeom>
          <a:noFill/>
        </p:spPr>
        <p:txBody>
          <a:bodyPr wrap="square" rtlCol="0">
            <a:spAutoFit/>
          </a:bodyPr>
          <a:lstStyle/>
          <a:p>
            <a:pPr algn="ctr"/>
            <a:r>
              <a:rPr lang="en-GB" sz="3200" b="1" dirty="0">
                <a:latin typeface="Arial" pitchFamily="34" charset="0"/>
                <a:cs typeface="Arial" pitchFamily="34" charset="0"/>
              </a:rPr>
              <a:t>See you soon!</a:t>
            </a:r>
          </a:p>
        </p:txBody>
      </p:sp>
    </p:spTree>
    <p:extLst>
      <p:ext uri="{BB962C8B-B14F-4D97-AF65-F5344CB8AC3E}">
        <p14:creationId xmlns:p14="http://schemas.microsoft.com/office/powerpoint/2010/main" val="3608445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AC2830AD-16FE-4A21-861F-E118ECC70C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sp>
        <p:nvSpPr>
          <p:cNvPr id="5" name="Rectangle 4"/>
          <p:cNvSpPr/>
          <p:nvPr/>
        </p:nvSpPr>
        <p:spPr>
          <a:xfrm>
            <a:off x="6253660" y="653013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
        <p:nvSpPr>
          <p:cNvPr id="7" name="TextBox 6"/>
          <p:cNvSpPr txBox="1"/>
          <p:nvPr/>
        </p:nvSpPr>
        <p:spPr>
          <a:xfrm>
            <a:off x="444564" y="444654"/>
            <a:ext cx="7128792" cy="584775"/>
          </a:xfrm>
          <a:prstGeom prst="rect">
            <a:avLst/>
          </a:prstGeom>
          <a:noFill/>
        </p:spPr>
        <p:txBody>
          <a:bodyPr wrap="square" rtlCol="0">
            <a:spAutoFit/>
          </a:bodyPr>
          <a:lstStyle/>
          <a:p>
            <a:r>
              <a:rPr lang="en-GB" sz="3200" b="1" dirty="0">
                <a:latin typeface="Arial" pitchFamily="34" charset="0"/>
                <a:cs typeface="Arial" pitchFamily="34" charset="0"/>
              </a:rPr>
              <a:t>A bit about Norfolk Wildlife Trust…</a:t>
            </a:r>
            <a:endParaRPr lang="en-GB" b="1" dirty="0"/>
          </a:p>
        </p:txBody>
      </p:sp>
      <p:grpSp>
        <p:nvGrpSpPr>
          <p:cNvPr id="6" name="Group 5">
            <a:extLst>
              <a:ext uri="{FF2B5EF4-FFF2-40B4-BE49-F238E27FC236}">
                <a16:creationId xmlns:a16="http://schemas.microsoft.com/office/drawing/2014/main" id="{E09E3B70-C7A1-4114-B403-6C68FCE394C9}"/>
              </a:ext>
            </a:extLst>
          </p:cNvPr>
          <p:cNvGrpSpPr/>
          <p:nvPr/>
        </p:nvGrpSpPr>
        <p:grpSpPr>
          <a:xfrm>
            <a:off x="1007603" y="1327264"/>
            <a:ext cx="7128793" cy="4858382"/>
            <a:chOff x="1007603" y="1141657"/>
            <a:chExt cx="7128793" cy="4858382"/>
          </a:xfrm>
        </p:grpSpPr>
        <p:sp>
          <p:nvSpPr>
            <p:cNvPr id="25" name="Rectangle 24"/>
            <p:cNvSpPr/>
            <p:nvPr/>
          </p:nvSpPr>
          <p:spPr>
            <a:xfrm>
              <a:off x="1007603" y="1141657"/>
              <a:ext cx="2560492" cy="1631216"/>
            </a:xfrm>
            <a:prstGeom prst="rect">
              <a:avLst/>
            </a:prstGeom>
          </p:spPr>
          <p:txBody>
            <a:bodyPr wrap="square">
              <a:spAutoFit/>
            </a:bodyPr>
            <a:lstStyle/>
            <a:p>
              <a:r>
                <a:rPr lang="en-GB" sz="2000" dirty="0">
                  <a:latin typeface="Arial" pitchFamily="34" charset="0"/>
                  <a:cs typeface="Arial" pitchFamily="34" charset="0"/>
                </a:rPr>
                <a:t>We protect more than </a:t>
              </a:r>
              <a:r>
                <a:rPr lang="en-GB" sz="2000" b="1" dirty="0">
                  <a:latin typeface="Arial" pitchFamily="34" charset="0"/>
                  <a:cs typeface="Arial" pitchFamily="34" charset="0"/>
                </a:rPr>
                <a:t>60 </a:t>
              </a:r>
              <a:r>
                <a:rPr lang="en-GB" sz="2000" dirty="0">
                  <a:latin typeface="Arial" pitchFamily="34" charset="0"/>
                  <a:cs typeface="Arial" pitchFamily="34" charset="0"/>
                </a:rPr>
                <a:t>nature reserves across Norfolk for wildlife and people</a:t>
              </a:r>
            </a:p>
          </p:txBody>
        </p:sp>
        <p:grpSp>
          <p:nvGrpSpPr>
            <p:cNvPr id="4" name="Group 3">
              <a:extLst>
                <a:ext uri="{FF2B5EF4-FFF2-40B4-BE49-F238E27FC236}">
                  <a16:creationId xmlns:a16="http://schemas.microsoft.com/office/drawing/2014/main" id="{2EA45267-B80A-4516-9466-CEA47E08023E}"/>
                </a:ext>
              </a:extLst>
            </p:cNvPr>
            <p:cNvGrpSpPr/>
            <p:nvPr/>
          </p:nvGrpSpPr>
          <p:grpSpPr>
            <a:xfrm>
              <a:off x="1007603" y="1246976"/>
              <a:ext cx="7128793" cy="4753063"/>
              <a:chOff x="701374" y="955285"/>
              <a:chExt cx="7703108" cy="5231927"/>
            </a:xfrm>
          </p:grpSpPr>
          <p:pic>
            <p:nvPicPr>
              <p:cNvPr id="3" name="Picture 2" descr="L:\Teacher packs and timetables\Pre-visit PPT 2015\Cley\cley pics\Holme Dunes credit Richard Osbourn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2804" y="955285"/>
                <a:ext cx="2520000" cy="168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L:\Teacher packs and timetables\Pre-visit PPT 2015\Cley\cley pics\Weeting Heath credit Richard Osbourne (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84482" y="955285"/>
                <a:ext cx="2520000" cy="168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Teacher packs and timetables\Pre-visit PPT 2015\Cley\cley pics\Cockshoot Dyke Ray Jones 22 June 200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1374" y="2692339"/>
                <a:ext cx="2520000" cy="167302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L:\Teacher packs and timetables\Pre-visit PPT 2015\Cley\cley pics\Rose bay willowherb colours dunes, photo by Tasha North.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21663" y="2636277"/>
                <a:ext cx="2520000" cy="172909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Teacher packs and timetables\Pre-visit PPT 2015\Cley\cley pics\Scots Pines Thetford Forest_credit Richard Osbourne.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2005" b="3138"/>
              <a:stretch/>
            </p:blipFill>
            <p:spPr bwMode="auto">
              <a:xfrm>
                <a:off x="5910850" y="2688985"/>
                <a:ext cx="2469474" cy="1676383"/>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L:\Teacher packs and timetables\Pre-visit PPT 2015\Cley\cley pics\WisseyWissingtonMar2007-pool in rond RHB.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7117"/>
              <a:stretch/>
            </p:blipFill>
            <p:spPr bwMode="auto">
              <a:xfrm>
                <a:off x="701374" y="4419387"/>
                <a:ext cx="2520000" cy="175550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L:\Teacher packs and timetables\Pre-visit PPT 2015\Cley\cley pics\Wildflower meadow 9 WildStock 2007 A.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92803" y="4416954"/>
                <a:ext cx="2548859" cy="1758579"/>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L:\Teacher packs and timetables\Pre-visit PPT 2015\Cley\cley pics\Bluebells at Blickling, Aylsham, Russell Baylin, 1 May 2008.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r="2005"/>
              <a:stretch/>
            </p:blipFill>
            <p:spPr bwMode="auto">
              <a:xfrm>
                <a:off x="5910850" y="4405273"/>
                <a:ext cx="2469474" cy="1781939"/>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28" name="Picture 27"/>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36662" y="6235536"/>
            <a:ext cx="446906" cy="467360"/>
          </a:xfrm>
          <a:prstGeom prst="rect">
            <a:avLst/>
          </a:prstGeom>
          <a:noFill/>
          <a:ln>
            <a:noFill/>
          </a:ln>
        </p:spPr>
      </p:pic>
      <p:pic>
        <p:nvPicPr>
          <p:cNvPr id="18" name="Picture 17">
            <a:extLst>
              <a:ext uri="{FF2B5EF4-FFF2-40B4-BE49-F238E27FC236}">
                <a16:creationId xmlns:a16="http://schemas.microsoft.com/office/drawing/2014/main" id="{BDF13DA7-0ACF-4CDF-99BE-119B1363878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Tree>
    <p:extLst>
      <p:ext uri="{BB962C8B-B14F-4D97-AF65-F5344CB8AC3E}">
        <p14:creationId xmlns:p14="http://schemas.microsoft.com/office/powerpoint/2010/main" val="3219164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FA2E4BA-55AE-43C7-BCA0-3CCB9D1D84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sp>
        <p:nvSpPr>
          <p:cNvPr id="7" name="TextBox 6"/>
          <p:cNvSpPr txBox="1"/>
          <p:nvPr/>
        </p:nvSpPr>
        <p:spPr>
          <a:xfrm>
            <a:off x="1131640" y="818445"/>
            <a:ext cx="6868911" cy="1846659"/>
          </a:xfrm>
          <a:prstGeom prst="rect">
            <a:avLst/>
          </a:prstGeom>
          <a:noFill/>
        </p:spPr>
        <p:txBody>
          <a:bodyPr wrap="square" rtlCol="0">
            <a:spAutoFit/>
          </a:bodyPr>
          <a:lstStyle/>
          <a:p>
            <a:pPr algn="ctr"/>
            <a:r>
              <a:rPr lang="en-GB" sz="2400" dirty="0">
                <a:latin typeface="Arial" pitchFamily="34" charset="0"/>
                <a:cs typeface="Arial" pitchFamily="34" charset="0"/>
              </a:rPr>
              <a:t>We also help to make </a:t>
            </a:r>
            <a:r>
              <a:rPr lang="en-GB" sz="2400" b="1" dirty="0">
                <a:latin typeface="Arial" pitchFamily="34" charset="0"/>
                <a:cs typeface="Arial" pitchFamily="34" charset="0"/>
              </a:rPr>
              <a:t>gardens</a:t>
            </a:r>
            <a:r>
              <a:rPr lang="en-GB" sz="2400" dirty="0">
                <a:latin typeface="Arial" pitchFamily="34" charset="0"/>
                <a:cs typeface="Arial" pitchFamily="34" charset="0"/>
              </a:rPr>
              <a:t>, </a:t>
            </a:r>
            <a:r>
              <a:rPr lang="en-GB" sz="2400" b="1" dirty="0">
                <a:latin typeface="Arial" pitchFamily="34" charset="0"/>
                <a:cs typeface="Arial" pitchFamily="34" charset="0"/>
              </a:rPr>
              <a:t>parks</a:t>
            </a:r>
            <a:r>
              <a:rPr lang="en-GB" sz="2400" dirty="0">
                <a:latin typeface="Arial" pitchFamily="34" charset="0"/>
                <a:cs typeface="Arial" pitchFamily="34" charset="0"/>
              </a:rPr>
              <a:t>, </a:t>
            </a:r>
            <a:r>
              <a:rPr lang="en-GB" sz="2400" b="1" dirty="0">
                <a:latin typeface="Arial" pitchFamily="34" charset="0"/>
                <a:cs typeface="Arial" pitchFamily="34" charset="0"/>
              </a:rPr>
              <a:t>schools</a:t>
            </a:r>
            <a:r>
              <a:rPr lang="en-GB" sz="2400" dirty="0">
                <a:latin typeface="Arial" pitchFamily="34" charset="0"/>
                <a:cs typeface="Arial" pitchFamily="34" charset="0"/>
              </a:rPr>
              <a:t>, </a:t>
            </a:r>
            <a:r>
              <a:rPr lang="en-GB" sz="2400" b="1" dirty="0">
                <a:latin typeface="Arial" pitchFamily="34" charset="0"/>
                <a:cs typeface="Arial" pitchFamily="34" charset="0"/>
              </a:rPr>
              <a:t>churchyards</a:t>
            </a:r>
            <a:r>
              <a:rPr lang="en-GB" sz="2400" dirty="0">
                <a:latin typeface="Arial" pitchFamily="34" charset="0"/>
                <a:cs typeface="Arial" pitchFamily="34" charset="0"/>
              </a:rPr>
              <a:t>, </a:t>
            </a:r>
            <a:r>
              <a:rPr lang="en-GB" sz="2400" b="1" dirty="0">
                <a:latin typeface="Arial" pitchFamily="34" charset="0"/>
                <a:cs typeface="Arial" pitchFamily="34" charset="0"/>
              </a:rPr>
              <a:t>roadsides</a:t>
            </a:r>
            <a:r>
              <a:rPr lang="en-GB" sz="2400" dirty="0">
                <a:latin typeface="Arial" pitchFamily="34" charset="0"/>
                <a:cs typeface="Arial" pitchFamily="34" charset="0"/>
              </a:rPr>
              <a:t> and other areas more wildlife-friendly so that nature reserves are joined up.  We call this a </a:t>
            </a:r>
            <a:r>
              <a:rPr lang="en-GB" sz="2400" b="1" dirty="0">
                <a:latin typeface="Arial" pitchFamily="34" charset="0"/>
                <a:cs typeface="Arial" pitchFamily="34" charset="0"/>
              </a:rPr>
              <a:t>“Nature Recovery Network”.</a:t>
            </a:r>
            <a:endParaRPr lang="en-GB" b="1" dirty="0">
              <a:latin typeface="Arial" pitchFamily="34" charset="0"/>
              <a:cs typeface="Arial" pitchFamily="34" charset="0"/>
            </a:endParaRPr>
          </a:p>
          <a:p>
            <a:endParaRPr lang="en-GB" dirty="0">
              <a:latin typeface="Arial" pitchFamily="34" charset="0"/>
              <a:cs typeface="Arial" pitchFamily="34" charset="0"/>
            </a:endParaRPr>
          </a:p>
        </p:txBody>
      </p:sp>
      <p:grpSp>
        <p:nvGrpSpPr>
          <p:cNvPr id="3" name="Group 2">
            <a:extLst>
              <a:ext uri="{FF2B5EF4-FFF2-40B4-BE49-F238E27FC236}">
                <a16:creationId xmlns:a16="http://schemas.microsoft.com/office/drawing/2014/main" id="{8CA1B224-E234-4053-8D8B-4F3D44C73AD4}"/>
              </a:ext>
            </a:extLst>
          </p:cNvPr>
          <p:cNvGrpSpPr/>
          <p:nvPr/>
        </p:nvGrpSpPr>
        <p:grpSpPr>
          <a:xfrm>
            <a:off x="784011" y="2449309"/>
            <a:ext cx="7564170" cy="3288696"/>
            <a:chOff x="1004798" y="2430429"/>
            <a:chExt cx="7564170" cy="3288696"/>
          </a:xfrm>
        </p:grpSpPr>
        <p:pic>
          <p:nvPicPr>
            <p:cNvPr id="3075" name="Picture 3" descr="L:\Teacher packs and timetables\Pre-visit PPT 2015\Cley\cley pics\IMG_003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430429"/>
              <a:ext cx="2438400" cy="32512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Teacher packs and timetables\Pre-visit PPT 2015\Cley\cley pics\burkmarr garden meadow 270605.JPG"/>
            <p:cNvPicPr>
              <a:picLocks noChangeAspect="1" noChangeArrowheads="1"/>
            </p:cNvPicPr>
            <p:nvPr/>
          </p:nvPicPr>
          <p:blipFill rotWithShape="1">
            <a:blip r:embed="rId5">
              <a:extLst>
                <a:ext uri="{28A0092B-C50C-407E-A947-70E740481C1C}">
                  <a14:useLocalDpi xmlns:a14="http://schemas.microsoft.com/office/drawing/2010/main" val="0"/>
                </a:ext>
              </a:extLst>
            </a:blip>
            <a:srcRect l="-12573" r="46992"/>
            <a:stretch/>
          </p:blipFill>
          <p:spPr bwMode="auto">
            <a:xfrm>
              <a:off x="5715000" y="2455222"/>
              <a:ext cx="2853968" cy="3263903"/>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L:\Teacher packs and timetables\Pre-visit PPT 2015\Cley\cley pics\burkmarr garden pond 050504 4.JPG"/>
            <p:cNvPicPr>
              <a:picLocks noChangeAspect="1" noChangeArrowheads="1"/>
            </p:cNvPicPr>
            <p:nvPr/>
          </p:nvPicPr>
          <p:blipFill rotWithShape="1">
            <a:blip r:embed="rId6">
              <a:extLst>
                <a:ext uri="{28A0092B-C50C-407E-A947-70E740481C1C}">
                  <a14:useLocalDpi xmlns:a14="http://schemas.microsoft.com/office/drawing/2010/main" val="0"/>
                </a:ext>
              </a:extLst>
            </a:blip>
            <a:srcRect r="42343"/>
            <a:stretch/>
          </p:blipFill>
          <p:spPr bwMode="auto">
            <a:xfrm>
              <a:off x="1004798" y="2487093"/>
              <a:ext cx="2467756" cy="3210018"/>
            </a:xfrm>
            <a:prstGeom prst="rect">
              <a:avLst/>
            </a:prstGeom>
            <a:noFill/>
            <a:extLst>
              <a:ext uri="{909E8E84-426E-40DD-AFC4-6F175D3DCCD1}">
                <a14:hiddenFill xmlns:a14="http://schemas.microsoft.com/office/drawing/2010/main">
                  <a:solidFill>
                    <a:srgbClr val="FFFFFF"/>
                  </a:solidFill>
                </a14:hiddenFill>
              </a:ext>
            </a:extLst>
          </p:spPr>
        </p:pic>
      </p:grpSp>
      <p:pic>
        <p:nvPicPr>
          <p:cNvPr id="27" name="Picture 26"/>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0758" y="6195223"/>
            <a:ext cx="446906" cy="467360"/>
          </a:xfrm>
          <a:prstGeom prst="rect">
            <a:avLst/>
          </a:prstGeom>
          <a:noFill/>
          <a:ln>
            <a:noFill/>
          </a:ln>
        </p:spPr>
      </p:pic>
      <p:sp>
        <p:nvSpPr>
          <p:cNvPr id="28" name="Rectangle 27"/>
          <p:cNvSpPr/>
          <p:nvPr/>
        </p:nvSpPr>
        <p:spPr>
          <a:xfrm>
            <a:off x="6247756" y="6489822"/>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12" name="Picture 11">
            <a:extLst>
              <a:ext uri="{FF2B5EF4-FFF2-40B4-BE49-F238E27FC236}">
                <a16:creationId xmlns:a16="http://schemas.microsoft.com/office/drawing/2014/main" id="{06C64575-A378-46B6-8988-E0EE3410919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Tree>
    <p:extLst>
      <p:ext uri="{BB962C8B-B14F-4D97-AF65-F5344CB8AC3E}">
        <p14:creationId xmlns:p14="http://schemas.microsoft.com/office/powerpoint/2010/main" val="1431564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BB82E0-03AA-4174-9ABA-D49D2363B3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pic>
        <p:nvPicPr>
          <p:cNvPr id="3" name="Picture 2">
            <a:extLst>
              <a:ext uri="{FF2B5EF4-FFF2-40B4-BE49-F238E27FC236}">
                <a16:creationId xmlns:a16="http://schemas.microsoft.com/office/drawing/2014/main" id="{43FF5DEF-08D0-43E2-B2E8-4A547F3A25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pic>
        <p:nvPicPr>
          <p:cNvPr id="4" name="Picture 3">
            <a:extLst>
              <a:ext uri="{FF2B5EF4-FFF2-40B4-BE49-F238E27FC236}">
                <a16:creationId xmlns:a16="http://schemas.microsoft.com/office/drawing/2014/main" id="{1D6E202A-495F-4B8E-A0ED-849332E5067E}"/>
              </a:ext>
            </a:extLst>
          </p:cNvPr>
          <p:cNvPicPr>
            <a:picLocks noChangeAspect="1"/>
          </p:cNvPicPr>
          <p:nvPr/>
        </p:nvPicPr>
        <p:blipFill>
          <a:blip r:embed="rId5"/>
          <a:stretch>
            <a:fillRect/>
          </a:stretch>
        </p:blipFill>
        <p:spPr>
          <a:xfrm>
            <a:off x="1727684" y="548680"/>
            <a:ext cx="5688632" cy="4976214"/>
          </a:xfrm>
          <a:prstGeom prst="rect">
            <a:avLst/>
          </a:prstGeom>
        </p:spPr>
      </p:pic>
    </p:spTree>
    <p:extLst>
      <p:ext uri="{BB962C8B-B14F-4D97-AF65-F5344CB8AC3E}">
        <p14:creationId xmlns:p14="http://schemas.microsoft.com/office/powerpoint/2010/main" val="1342919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4BF3893-F2DE-40E6-9B3C-B0561A93B3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pic>
        <p:nvPicPr>
          <p:cNvPr id="12" name="Picture 11">
            <a:extLst>
              <a:ext uri="{FF2B5EF4-FFF2-40B4-BE49-F238E27FC236}">
                <a16:creationId xmlns:a16="http://schemas.microsoft.com/office/drawing/2014/main" id="{4D174EEA-ADC5-4175-846B-7FBFAE8C80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
        <p:nvSpPr>
          <p:cNvPr id="17" name="Rectangle 16"/>
          <p:cNvSpPr/>
          <p:nvPr/>
        </p:nvSpPr>
        <p:spPr>
          <a:xfrm>
            <a:off x="6431936" y="6629934"/>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
        <p:nvSpPr>
          <p:cNvPr id="6" name="TextBox 5"/>
          <p:cNvSpPr txBox="1"/>
          <p:nvPr/>
        </p:nvSpPr>
        <p:spPr>
          <a:xfrm>
            <a:off x="622245" y="359131"/>
            <a:ext cx="7152366" cy="1200329"/>
          </a:xfrm>
          <a:prstGeom prst="rect">
            <a:avLst/>
          </a:prstGeom>
          <a:noFill/>
        </p:spPr>
        <p:txBody>
          <a:bodyPr wrap="square" rtlCol="0">
            <a:spAutoFit/>
          </a:bodyPr>
          <a:lstStyle/>
          <a:p>
            <a:r>
              <a:rPr lang="en-GB" dirty="0">
                <a:latin typeface="Arial" pitchFamily="34" charset="0"/>
                <a:cs typeface="Arial" pitchFamily="34" charset="0"/>
              </a:rPr>
              <a:t>We would also like to create nature reserves in the sea as well as on land because sea life is just as important, but far less protected.  </a:t>
            </a:r>
            <a:r>
              <a:rPr lang="en-GB" b="1" dirty="0">
                <a:latin typeface="Arial" pitchFamily="34" charset="0"/>
                <a:cs typeface="Arial" pitchFamily="34" charset="0"/>
              </a:rPr>
              <a:t>Can you think of problems that life in the sea faces? How about any ways that we can all help?</a:t>
            </a:r>
          </a:p>
        </p:txBody>
      </p:sp>
      <p:pic>
        <p:nvPicPr>
          <p:cNvPr id="27" name="Picture 2" descr="L:\Teacher packs and timetables\Pre-visit PPT 2015\Cley\cley pics\Chalk Reef, credit Rob Spray 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858" y="1656207"/>
            <a:ext cx="5558504" cy="416887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 descr="L:\Teacher packs and timetables\Pre-visit PPT 2015\Cley\cley pics\Marine images, Rob Spray (7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159"/>
          <a:stretch/>
        </p:blipFill>
        <p:spPr bwMode="auto">
          <a:xfrm>
            <a:off x="6425070" y="1656207"/>
            <a:ext cx="1863745" cy="128377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L:\Teacher packs and timetables\Pre-visit PPT 2015\Cley\cley pics\Moon Jellyfish, Helen Nott, Off of Weynbourne,  1 September 2005 (Custom).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0780"/>
          <a:stretch/>
        </p:blipFill>
        <p:spPr bwMode="auto">
          <a:xfrm>
            <a:off x="6431936" y="3092534"/>
            <a:ext cx="1894902" cy="126403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5" descr="L:\Teacher packs and timetables\Pre-visit PPT 2015\Cley\cley pics\Sunstar, Terry Stanford, Cley Beach 19 October 2007 (Custom).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9483" r="2119" b="6254"/>
          <a:stretch/>
        </p:blipFill>
        <p:spPr bwMode="auto">
          <a:xfrm>
            <a:off x="6431936" y="4509120"/>
            <a:ext cx="1894902" cy="1315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91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Picture 79">
            <a:extLst>
              <a:ext uri="{FF2B5EF4-FFF2-40B4-BE49-F238E27FC236}">
                <a16:creationId xmlns:a16="http://schemas.microsoft.com/office/drawing/2014/main" id="{695F05AE-D16A-473A-938B-6420029197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sp>
        <p:nvSpPr>
          <p:cNvPr id="6" name="TextBox 5"/>
          <p:cNvSpPr txBox="1"/>
          <p:nvPr/>
        </p:nvSpPr>
        <p:spPr>
          <a:xfrm>
            <a:off x="323528" y="188640"/>
            <a:ext cx="7056784" cy="830997"/>
          </a:xfrm>
          <a:prstGeom prst="rect">
            <a:avLst/>
          </a:prstGeom>
          <a:noFill/>
        </p:spPr>
        <p:txBody>
          <a:bodyPr wrap="square" rtlCol="0">
            <a:spAutoFit/>
          </a:bodyPr>
          <a:lstStyle/>
          <a:p>
            <a:r>
              <a:rPr lang="en-GB" sz="2400" dirty="0">
                <a:latin typeface="Arial" pitchFamily="34" charset="0"/>
                <a:cs typeface="Arial" pitchFamily="34" charset="0"/>
              </a:rPr>
              <a:t>These are words we might use during your visit.  </a:t>
            </a:r>
            <a:r>
              <a:rPr lang="en-GB" sz="2400" b="1" dirty="0">
                <a:latin typeface="Arial" pitchFamily="34" charset="0"/>
                <a:cs typeface="Arial" pitchFamily="34" charset="0"/>
              </a:rPr>
              <a:t>Can you work out what they are?</a:t>
            </a:r>
          </a:p>
        </p:txBody>
      </p:sp>
      <p:sp>
        <p:nvSpPr>
          <p:cNvPr id="7" name="TextBox 6"/>
          <p:cNvSpPr txBox="1"/>
          <p:nvPr/>
        </p:nvSpPr>
        <p:spPr>
          <a:xfrm>
            <a:off x="276008" y="1175022"/>
            <a:ext cx="4183261" cy="646331"/>
          </a:xfrm>
          <a:prstGeom prst="rect">
            <a:avLst/>
          </a:prstGeom>
          <a:noFill/>
        </p:spPr>
        <p:txBody>
          <a:bodyPr wrap="square" rtlCol="0">
            <a:spAutoFit/>
          </a:bodyPr>
          <a:lstStyle/>
          <a:p>
            <a:r>
              <a:rPr lang="en-GB" i="1" dirty="0">
                <a:solidFill>
                  <a:srgbClr val="0070C0"/>
                </a:solidFill>
                <a:latin typeface="Arial" pitchFamily="34" charset="0"/>
                <a:cs typeface="Arial" pitchFamily="34" charset="0"/>
              </a:rPr>
              <a:t>1) A place where plants and animals can live</a:t>
            </a:r>
            <a:endParaRPr lang="en-GB" i="1" dirty="0">
              <a:latin typeface="Arial" pitchFamily="34" charset="0"/>
              <a:cs typeface="Arial" pitchFamily="34" charset="0"/>
            </a:endParaRPr>
          </a:p>
        </p:txBody>
      </p:sp>
      <p:sp>
        <p:nvSpPr>
          <p:cNvPr id="9" name="TextBox 8"/>
          <p:cNvSpPr txBox="1"/>
          <p:nvPr/>
        </p:nvSpPr>
        <p:spPr>
          <a:xfrm>
            <a:off x="4940424" y="1349152"/>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0" name="TextBox 9"/>
          <p:cNvSpPr txBox="1"/>
          <p:nvPr/>
        </p:nvSpPr>
        <p:spPr>
          <a:xfrm>
            <a:off x="5092824" y="1501552"/>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1" name="TextBox 10"/>
          <p:cNvSpPr txBox="1"/>
          <p:nvPr/>
        </p:nvSpPr>
        <p:spPr>
          <a:xfrm>
            <a:off x="6101153" y="1287097"/>
            <a:ext cx="288032" cy="369332"/>
          </a:xfrm>
          <a:prstGeom prst="rect">
            <a:avLst/>
          </a:prstGeom>
          <a:noFill/>
        </p:spPr>
        <p:txBody>
          <a:bodyPr wrap="square" rtlCol="0">
            <a:spAutoFit/>
          </a:bodyPr>
          <a:lstStyle/>
          <a:p>
            <a:r>
              <a:rPr lang="en-GB" dirty="0">
                <a:solidFill>
                  <a:srgbClr val="0070C0"/>
                </a:solidFill>
                <a:latin typeface="Arial" pitchFamily="34" charset="0"/>
                <a:cs typeface="Arial" pitchFamily="34" charset="0"/>
              </a:rPr>
              <a:t>I</a:t>
            </a:r>
          </a:p>
        </p:txBody>
      </p:sp>
      <p:sp>
        <p:nvSpPr>
          <p:cNvPr id="12" name="TextBox 11"/>
          <p:cNvSpPr txBox="1"/>
          <p:nvPr/>
        </p:nvSpPr>
        <p:spPr>
          <a:xfrm>
            <a:off x="4419923" y="1834428"/>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3" name="TextBox 12"/>
          <p:cNvSpPr txBox="1"/>
          <p:nvPr/>
        </p:nvSpPr>
        <p:spPr>
          <a:xfrm>
            <a:off x="6380064" y="2328084"/>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4" name="TextBox 13"/>
          <p:cNvSpPr txBox="1"/>
          <p:nvPr/>
        </p:nvSpPr>
        <p:spPr>
          <a:xfrm>
            <a:off x="4550581" y="1183555"/>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5" name="TextBox 14"/>
          <p:cNvSpPr txBox="1"/>
          <p:nvPr/>
        </p:nvSpPr>
        <p:spPr>
          <a:xfrm>
            <a:off x="5394496" y="1287097"/>
            <a:ext cx="288032" cy="369332"/>
          </a:xfrm>
          <a:prstGeom prst="rect">
            <a:avLst/>
          </a:prstGeom>
          <a:noFill/>
        </p:spPr>
        <p:txBody>
          <a:bodyPr wrap="square" rtlCol="0">
            <a:spAutoFit/>
          </a:bodyPr>
          <a:lstStyle/>
          <a:p>
            <a:r>
              <a:rPr lang="en-GB" dirty="0">
                <a:solidFill>
                  <a:srgbClr val="0070C0"/>
                </a:solidFill>
                <a:latin typeface="Arial" pitchFamily="34" charset="0"/>
                <a:cs typeface="Arial" pitchFamily="34" charset="0"/>
              </a:rPr>
              <a:t>H</a:t>
            </a:r>
          </a:p>
        </p:txBody>
      </p:sp>
      <p:sp>
        <p:nvSpPr>
          <p:cNvPr id="16" name="Rectangle 15"/>
          <p:cNvSpPr/>
          <p:nvPr/>
        </p:nvSpPr>
        <p:spPr>
          <a:xfrm>
            <a:off x="5652120" y="1287097"/>
            <a:ext cx="338554" cy="369332"/>
          </a:xfrm>
          <a:prstGeom prst="rect">
            <a:avLst/>
          </a:prstGeom>
        </p:spPr>
        <p:txBody>
          <a:bodyPr wrap="none">
            <a:spAutoFit/>
          </a:bodyPr>
          <a:lstStyle/>
          <a:p>
            <a:r>
              <a:rPr lang="en-GB" dirty="0">
                <a:solidFill>
                  <a:srgbClr val="0070C0"/>
                </a:solidFill>
                <a:latin typeface="Arial" pitchFamily="34" charset="0"/>
                <a:cs typeface="Arial" pitchFamily="34" charset="0"/>
              </a:rPr>
              <a:t>A</a:t>
            </a:r>
          </a:p>
        </p:txBody>
      </p:sp>
      <p:sp>
        <p:nvSpPr>
          <p:cNvPr id="17" name="Rectangle 16"/>
          <p:cNvSpPr/>
          <p:nvPr/>
        </p:nvSpPr>
        <p:spPr>
          <a:xfrm>
            <a:off x="5868144" y="1287097"/>
            <a:ext cx="338554" cy="369332"/>
          </a:xfrm>
          <a:prstGeom prst="rect">
            <a:avLst/>
          </a:prstGeom>
        </p:spPr>
        <p:txBody>
          <a:bodyPr wrap="none">
            <a:spAutoFit/>
          </a:bodyPr>
          <a:lstStyle/>
          <a:p>
            <a:r>
              <a:rPr lang="en-GB" dirty="0">
                <a:solidFill>
                  <a:srgbClr val="0070C0"/>
                </a:solidFill>
                <a:latin typeface="Arial" pitchFamily="34" charset="0"/>
                <a:cs typeface="Arial" pitchFamily="34" charset="0"/>
              </a:rPr>
              <a:t>B</a:t>
            </a:r>
          </a:p>
        </p:txBody>
      </p:sp>
      <p:sp>
        <p:nvSpPr>
          <p:cNvPr id="18" name="Rectangle 17"/>
          <p:cNvSpPr/>
          <p:nvPr/>
        </p:nvSpPr>
        <p:spPr>
          <a:xfrm>
            <a:off x="6819062" y="1291101"/>
            <a:ext cx="325730" cy="369332"/>
          </a:xfrm>
          <a:prstGeom prst="rect">
            <a:avLst/>
          </a:prstGeom>
        </p:spPr>
        <p:txBody>
          <a:bodyPr wrap="none">
            <a:spAutoFit/>
          </a:bodyPr>
          <a:lstStyle/>
          <a:p>
            <a:r>
              <a:rPr lang="en-GB" dirty="0">
                <a:solidFill>
                  <a:srgbClr val="0070C0"/>
                </a:solidFill>
                <a:latin typeface="Arial" pitchFamily="34" charset="0"/>
                <a:cs typeface="Arial" pitchFamily="34" charset="0"/>
              </a:rPr>
              <a:t>T</a:t>
            </a:r>
          </a:p>
        </p:txBody>
      </p:sp>
      <p:sp>
        <p:nvSpPr>
          <p:cNvPr id="20" name="Rectangle 19"/>
          <p:cNvSpPr/>
          <p:nvPr/>
        </p:nvSpPr>
        <p:spPr>
          <a:xfrm>
            <a:off x="6259011" y="1290519"/>
            <a:ext cx="325730" cy="369332"/>
          </a:xfrm>
          <a:prstGeom prst="rect">
            <a:avLst/>
          </a:prstGeom>
        </p:spPr>
        <p:txBody>
          <a:bodyPr wrap="none">
            <a:spAutoFit/>
          </a:bodyPr>
          <a:lstStyle/>
          <a:p>
            <a:r>
              <a:rPr lang="en-GB" dirty="0">
                <a:solidFill>
                  <a:srgbClr val="0070C0"/>
                </a:solidFill>
                <a:latin typeface="Arial" pitchFamily="34" charset="0"/>
                <a:cs typeface="Arial" pitchFamily="34" charset="0"/>
              </a:rPr>
              <a:t>T</a:t>
            </a:r>
          </a:p>
        </p:txBody>
      </p:sp>
      <p:sp>
        <p:nvSpPr>
          <p:cNvPr id="21" name="Rectangle 20"/>
          <p:cNvSpPr/>
          <p:nvPr/>
        </p:nvSpPr>
        <p:spPr>
          <a:xfrm>
            <a:off x="6541555" y="1287097"/>
            <a:ext cx="338554" cy="369332"/>
          </a:xfrm>
          <a:prstGeom prst="rect">
            <a:avLst/>
          </a:prstGeom>
        </p:spPr>
        <p:txBody>
          <a:bodyPr wrap="none">
            <a:spAutoFit/>
          </a:bodyPr>
          <a:lstStyle/>
          <a:p>
            <a:r>
              <a:rPr lang="en-GB" dirty="0">
                <a:solidFill>
                  <a:srgbClr val="0070C0"/>
                </a:solidFill>
                <a:latin typeface="Arial" pitchFamily="34" charset="0"/>
                <a:cs typeface="Arial" pitchFamily="34" charset="0"/>
              </a:rPr>
              <a:t>A</a:t>
            </a:r>
          </a:p>
        </p:txBody>
      </p:sp>
      <p:sp>
        <p:nvSpPr>
          <p:cNvPr id="25" name="Rectangle 24"/>
          <p:cNvSpPr/>
          <p:nvPr/>
        </p:nvSpPr>
        <p:spPr>
          <a:xfrm>
            <a:off x="6156450" y="1878463"/>
            <a:ext cx="351378" cy="369332"/>
          </a:xfrm>
          <a:prstGeom prst="rect">
            <a:avLst/>
          </a:prstGeom>
        </p:spPr>
        <p:txBody>
          <a:bodyPr wrap="none">
            <a:spAutoFit/>
          </a:bodyPr>
          <a:lstStyle/>
          <a:p>
            <a:r>
              <a:rPr lang="en-GB" dirty="0">
                <a:solidFill>
                  <a:srgbClr val="7030A0"/>
                </a:solidFill>
                <a:latin typeface="Arial" pitchFamily="34" charset="0"/>
                <a:cs typeface="Arial" pitchFamily="34" charset="0"/>
              </a:rPr>
              <a:t>C</a:t>
            </a:r>
          </a:p>
        </p:txBody>
      </p:sp>
      <p:sp>
        <p:nvSpPr>
          <p:cNvPr id="27" name="Rectangle 26"/>
          <p:cNvSpPr/>
          <p:nvPr/>
        </p:nvSpPr>
        <p:spPr>
          <a:xfrm>
            <a:off x="5685025" y="1874310"/>
            <a:ext cx="338554" cy="369332"/>
          </a:xfrm>
          <a:prstGeom prst="rect">
            <a:avLst/>
          </a:prstGeom>
        </p:spPr>
        <p:txBody>
          <a:bodyPr wrap="none">
            <a:spAutoFit/>
          </a:bodyPr>
          <a:lstStyle/>
          <a:p>
            <a:r>
              <a:rPr lang="en-GB" dirty="0">
                <a:solidFill>
                  <a:srgbClr val="7030A0"/>
                </a:solidFill>
                <a:latin typeface="Arial" pitchFamily="34" charset="0"/>
                <a:cs typeface="Arial" pitchFamily="34" charset="0"/>
              </a:rPr>
              <a:t>P</a:t>
            </a:r>
          </a:p>
        </p:txBody>
      </p:sp>
      <p:sp>
        <p:nvSpPr>
          <p:cNvPr id="28" name="Rectangle 27"/>
          <p:cNvSpPr/>
          <p:nvPr/>
        </p:nvSpPr>
        <p:spPr>
          <a:xfrm>
            <a:off x="5891088" y="1870884"/>
            <a:ext cx="338554" cy="369332"/>
          </a:xfrm>
          <a:prstGeom prst="rect">
            <a:avLst/>
          </a:prstGeom>
        </p:spPr>
        <p:txBody>
          <a:bodyPr wrap="none">
            <a:spAutoFit/>
          </a:bodyPr>
          <a:lstStyle/>
          <a:p>
            <a:r>
              <a:rPr lang="en-GB" dirty="0">
                <a:solidFill>
                  <a:srgbClr val="7030A0"/>
                </a:solidFill>
                <a:latin typeface="Arial" pitchFamily="34" charset="0"/>
                <a:cs typeface="Arial" pitchFamily="34" charset="0"/>
              </a:rPr>
              <a:t>E</a:t>
            </a:r>
          </a:p>
        </p:txBody>
      </p:sp>
      <p:sp>
        <p:nvSpPr>
          <p:cNvPr id="29" name="Rectangle 28"/>
          <p:cNvSpPr/>
          <p:nvPr/>
        </p:nvSpPr>
        <p:spPr>
          <a:xfrm>
            <a:off x="5394496" y="1874310"/>
            <a:ext cx="338554" cy="369332"/>
          </a:xfrm>
          <a:prstGeom prst="rect">
            <a:avLst/>
          </a:prstGeom>
        </p:spPr>
        <p:txBody>
          <a:bodyPr wrap="none">
            <a:spAutoFit/>
          </a:bodyPr>
          <a:lstStyle/>
          <a:p>
            <a:r>
              <a:rPr lang="en-GB" dirty="0">
                <a:solidFill>
                  <a:srgbClr val="7030A0"/>
                </a:solidFill>
                <a:latin typeface="Arial" pitchFamily="34" charset="0"/>
                <a:cs typeface="Arial" pitchFamily="34" charset="0"/>
              </a:rPr>
              <a:t>S</a:t>
            </a:r>
          </a:p>
        </p:txBody>
      </p:sp>
      <p:sp>
        <p:nvSpPr>
          <p:cNvPr id="30" name="Rectangle 29"/>
          <p:cNvSpPr/>
          <p:nvPr/>
        </p:nvSpPr>
        <p:spPr>
          <a:xfrm>
            <a:off x="6419310" y="1882418"/>
            <a:ext cx="248786" cy="369332"/>
          </a:xfrm>
          <a:prstGeom prst="rect">
            <a:avLst/>
          </a:prstGeom>
        </p:spPr>
        <p:txBody>
          <a:bodyPr wrap="none">
            <a:spAutoFit/>
          </a:bodyPr>
          <a:lstStyle/>
          <a:p>
            <a:r>
              <a:rPr lang="en-GB" dirty="0">
                <a:solidFill>
                  <a:srgbClr val="7030A0"/>
                </a:solidFill>
                <a:latin typeface="Arial" pitchFamily="34" charset="0"/>
                <a:cs typeface="Arial" pitchFamily="34" charset="0"/>
              </a:rPr>
              <a:t>I</a:t>
            </a:r>
          </a:p>
        </p:txBody>
      </p:sp>
      <p:sp>
        <p:nvSpPr>
          <p:cNvPr id="31" name="Rectangle 30"/>
          <p:cNvSpPr/>
          <p:nvPr/>
        </p:nvSpPr>
        <p:spPr>
          <a:xfrm>
            <a:off x="6563174" y="1874310"/>
            <a:ext cx="338554" cy="369332"/>
          </a:xfrm>
          <a:prstGeom prst="rect">
            <a:avLst/>
          </a:prstGeom>
        </p:spPr>
        <p:txBody>
          <a:bodyPr wrap="none">
            <a:spAutoFit/>
          </a:bodyPr>
          <a:lstStyle/>
          <a:p>
            <a:r>
              <a:rPr lang="en-GB" dirty="0">
                <a:solidFill>
                  <a:srgbClr val="7030A0"/>
                </a:solidFill>
                <a:latin typeface="Arial" pitchFamily="34" charset="0"/>
                <a:cs typeface="Arial" pitchFamily="34" charset="0"/>
              </a:rPr>
              <a:t>E</a:t>
            </a:r>
          </a:p>
        </p:txBody>
      </p:sp>
      <p:sp>
        <p:nvSpPr>
          <p:cNvPr id="32" name="Rectangle 31"/>
          <p:cNvSpPr/>
          <p:nvPr/>
        </p:nvSpPr>
        <p:spPr>
          <a:xfrm>
            <a:off x="6794065" y="1883175"/>
            <a:ext cx="338554" cy="369332"/>
          </a:xfrm>
          <a:prstGeom prst="rect">
            <a:avLst/>
          </a:prstGeom>
        </p:spPr>
        <p:txBody>
          <a:bodyPr wrap="none">
            <a:spAutoFit/>
          </a:bodyPr>
          <a:lstStyle/>
          <a:p>
            <a:r>
              <a:rPr lang="en-GB" dirty="0">
                <a:solidFill>
                  <a:srgbClr val="7030A0"/>
                </a:solidFill>
                <a:latin typeface="Arial" pitchFamily="34" charset="0"/>
                <a:cs typeface="Arial" pitchFamily="34" charset="0"/>
              </a:rPr>
              <a:t>S</a:t>
            </a:r>
          </a:p>
        </p:txBody>
      </p:sp>
      <p:sp>
        <p:nvSpPr>
          <p:cNvPr id="34" name="Rectangle 33"/>
          <p:cNvSpPr/>
          <p:nvPr/>
        </p:nvSpPr>
        <p:spPr>
          <a:xfrm>
            <a:off x="7804902" y="2470149"/>
            <a:ext cx="338554" cy="369332"/>
          </a:xfrm>
          <a:prstGeom prst="rect">
            <a:avLst/>
          </a:prstGeom>
        </p:spPr>
        <p:txBody>
          <a:bodyPr wrap="none">
            <a:spAutoFit/>
          </a:bodyPr>
          <a:lstStyle/>
          <a:p>
            <a:r>
              <a:rPr lang="en-GB" dirty="0">
                <a:solidFill>
                  <a:srgbClr val="00B050"/>
                </a:solidFill>
                <a:latin typeface="Arial" pitchFamily="34" charset="0"/>
                <a:cs typeface="Arial" pitchFamily="34" charset="0"/>
              </a:rPr>
              <a:t>E</a:t>
            </a:r>
          </a:p>
        </p:txBody>
      </p:sp>
      <p:sp>
        <p:nvSpPr>
          <p:cNvPr id="35" name="Rectangle 34"/>
          <p:cNvSpPr/>
          <p:nvPr/>
        </p:nvSpPr>
        <p:spPr>
          <a:xfrm>
            <a:off x="5376912" y="3541040"/>
            <a:ext cx="338554" cy="369332"/>
          </a:xfrm>
          <a:prstGeom prst="rect">
            <a:avLst/>
          </a:prstGeom>
        </p:spPr>
        <p:txBody>
          <a:bodyPr wrap="none">
            <a:spAutoFit/>
          </a:bodyPr>
          <a:lstStyle/>
          <a:p>
            <a:r>
              <a:rPr lang="en-GB" dirty="0">
                <a:solidFill>
                  <a:schemeClr val="accent6">
                    <a:lumMod val="75000"/>
                  </a:schemeClr>
                </a:solidFill>
                <a:latin typeface="Arial" pitchFamily="34" charset="0"/>
                <a:cs typeface="Arial" pitchFamily="34" charset="0"/>
              </a:rPr>
              <a:t>A</a:t>
            </a:r>
          </a:p>
        </p:txBody>
      </p:sp>
      <p:sp>
        <p:nvSpPr>
          <p:cNvPr id="36" name="Rectangle 35"/>
          <p:cNvSpPr/>
          <p:nvPr/>
        </p:nvSpPr>
        <p:spPr>
          <a:xfrm>
            <a:off x="8461670" y="2470149"/>
            <a:ext cx="338554" cy="369332"/>
          </a:xfrm>
          <a:prstGeom prst="rect">
            <a:avLst/>
          </a:prstGeom>
        </p:spPr>
        <p:txBody>
          <a:bodyPr wrap="none">
            <a:spAutoFit/>
          </a:bodyPr>
          <a:lstStyle/>
          <a:p>
            <a:r>
              <a:rPr lang="en-GB" dirty="0">
                <a:solidFill>
                  <a:srgbClr val="00B050"/>
                </a:solidFill>
                <a:latin typeface="Arial" pitchFamily="34" charset="0"/>
                <a:cs typeface="Arial" pitchFamily="34" charset="0"/>
              </a:rPr>
              <a:t>E</a:t>
            </a:r>
          </a:p>
        </p:txBody>
      </p:sp>
      <p:sp>
        <p:nvSpPr>
          <p:cNvPr id="37" name="Rectangle 36"/>
          <p:cNvSpPr/>
          <p:nvPr/>
        </p:nvSpPr>
        <p:spPr>
          <a:xfrm>
            <a:off x="7359520" y="2474095"/>
            <a:ext cx="338554" cy="369332"/>
          </a:xfrm>
          <a:prstGeom prst="rect">
            <a:avLst/>
          </a:prstGeom>
        </p:spPr>
        <p:txBody>
          <a:bodyPr wrap="none">
            <a:spAutoFit/>
          </a:bodyPr>
          <a:lstStyle/>
          <a:p>
            <a:r>
              <a:rPr lang="en-GB" dirty="0">
                <a:solidFill>
                  <a:srgbClr val="00B050"/>
                </a:solidFill>
                <a:latin typeface="Arial" pitchFamily="34" charset="0"/>
                <a:cs typeface="Arial" pitchFamily="34" charset="0"/>
              </a:rPr>
              <a:t>E</a:t>
            </a:r>
          </a:p>
        </p:txBody>
      </p:sp>
      <p:sp>
        <p:nvSpPr>
          <p:cNvPr id="38" name="Rectangle 37"/>
          <p:cNvSpPr/>
          <p:nvPr/>
        </p:nvSpPr>
        <p:spPr>
          <a:xfrm>
            <a:off x="8023225" y="2470149"/>
            <a:ext cx="351378" cy="369332"/>
          </a:xfrm>
          <a:prstGeom prst="rect">
            <a:avLst/>
          </a:prstGeom>
        </p:spPr>
        <p:txBody>
          <a:bodyPr wrap="none">
            <a:spAutoFit/>
          </a:bodyPr>
          <a:lstStyle/>
          <a:p>
            <a:r>
              <a:rPr lang="en-GB" dirty="0">
                <a:solidFill>
                  <a:srgbClr val="00B050"/>
                </a:solidFill>
                <a:latin typeface="Arial" pitchFamily="34" charset="0"/>
                <a:cs typeface="Arial" pitchFamily="34" charset="0"/>
              </a:rPr>
              <a:t>R</a:t>
            </a:r>
          </a:p>
        </p:txBody>
      </p:sp>
      <p:sp>
        <p:nvSpPr>
          <p:cNvPr id="39" name="Rectangle 38"/>
          <p:cNvSpPr/>
          <p:nvPr/>
        </p:nvSpPr>
        <p:spPr>
          <a:xfrm>
            <a:off x="8235265" y="2469682"/>
            <a:ext cx="338554" cy="369332"/>
          </a:xfrm>
          <a:prstGeom prst="rect">
            <a:avLst/>
          </a:prstGeom>
        </p:spPr>
        <p:txBody>
          <a:bodyPr wrap="none">
            <a:spAutoFit/>
          </a:bodyPr>
          <a:lstStyle/>
          <a:p>
            <a:r>
              <a:rPr lang="en-GB" dirty="0">
                <a:solidFill>
                  <a:srgbClr val="00B050"/>
                </a:solidFill>
                <a:latin typeface="Arial" pitchFamily="34" charset="0"/>
                <a:cs typeface="Arial" pitchFamily="34" charset="0"/>
              </a:rPr>
              <a:t>V</a:t>
            </a:r>
          </a:p>
        </p:txBody>
      </p:sp>
      <p:sp>
        <p:nvSpPr>
          <p:cNvPr id="40" name="Rectangle 39"/>
          <p:cNvSpPr/>
          <p:nvPr/>
        </p:nvSpPr>
        <p:spPr>
          <a:xfrm>
            <a:off x="7148083" y="2474095"/>
            <a:ext cx="351378" cy="369332"/>
          </a:xfrm>
          <a:prstGeom prst="rect">
            <a:avLst/>
          </a:prstGeom>
        </p:spPr>
        <p:txBody>
          <a:bodyPr wrap="none">
            <a:spAutoFit/>
          </a:bodyPr>
          <a:lstStyle/>
          <a:p>
            <a:r>
              <a:rPr lang="en-GB" dirty="0">
                <a:solidFill>
                  <a:srgbClr val="00B050"/>
                </a:solidFill>
                <a:latin typeface="Arial" pitchFamily="34" charset="0"/>
                <a:cs typeface="Arial" pitchFamily="34" charset="0"/>
              </a:rPr>
              <a:t>R</a:t>
            </a:r>
          </a:p>
        </p:txBody>
      </p:sp>
      <p:sp>
        <p:nvSpPr>
          <p:cNvPr id="41" name="Rectangle 40"/>
          <p:cNvSpPr/>
          <p:nvPr/>
        </p:nvSpPr>
        <p:spPr>
          <a:xfrm>
            <a:off x="6624788" y="2469682"/>
            <a:ext cx="338554" cy="369332"/>
          </a:xfrm>
          <a:prstGeom prst="rect">
            <a:avLst/>
          </a:prstGeom>
        </p:spPr>
        <p:txBody>
          <a:bodyPr wrap="none">
            <a:spAutoFit/>
          </a:bodyPr>
          <a:lstStyle/>
          <a:p>
            <a:r>
              <a:rPr lang="en-GB" dirty="0">
                <a:solidFill>
                  <a:srgbClr val="00B050"/>
                </a:solidFill>
                <a:latin typeface="Arial" pitchFamily="34" charset="0"/>
                <a:cs typeface="Arial" pitchFamily="34" charset="0"/>
              </a:rPr>
              <a:t>E</a:t>
            </a:r>
          </a:p>
        </p:txBody>
      </p:sp>
      <p:sp>
        <p:nvSpPr>
          <p:cNvPr id="42" name="Rectangle 41"/>
          <p:cNvSpPr/>
          <p:nvPr/>
        </p:nvSpPr>
        <p:spPr>
          <a:xfrm>
            <a:off x="6388856" y="2460851"/>
            <a:ext cx="351378" cy="369332"/>
          </a:xfrm>
          <a:prstGeom prst="rect">
            <a:avLst/>
          </a:prstGeom>
        </p:spPr>
        <p:txBody>
          <a:bodyPr wrap="none">
            <a:spAutoFit/>
          </a:bodyPr>
          <a:lstStyle/>
          <a:p>
            <a:r>
              <a:rPr lang="en-GB" dirty="0">
                <a:solidFill>
                  <a:srgbClr val="00B050"/>
                </a:solidFill>
                <a:latin typeface="Arial" pitchFamily="34" charset="0"/>
                <a:cs typeface="Arial" pitchFamily="34" charset="0"/>
              </a:rPr>
              <a:t>R</a:t>
            </a:r>
          </a:p>
        </p:txBody>
      </p:sp>
      <p:sp>
        <p:nvSpPr>
          <p:cNvPr id="43" name="Rectangle 42"/>
          <p:cNvSpPr/>
          <p:nvPr/>
        </p:nvSpPr>
        <p:spPr>
          <a:xfrm>
            <a:off x="6137811" y="2468216"/>
            <a:ext cx="351378" cy="369332"/>
          </a:xfrm>
          <a:prstGeom prst="rect">
            <a:avLst/>
          </a:prstGeom>
        </p:spPr>
        <p:txBody>
          <a:bodyPr wrap="none">
            <a:spAutoFit/>
          </a:bodyPr>
          <a:lstStyle/>
          <a:p>
            <a:r>
              <a:rPr lang="en-GB" dirty="0">
                <a:solidFill>
                  <a:srgbClr val="00B050"/>
                </a:solidFill>
                <a:latin typeface="Arial" pitchFamily="34" charset="0"/>
                <a:cs typeface="Arial" pitchFamily="34" charset="0"/>
              </a:rPr>
              <a:t>U</a:t>
            </a:r>
          </a:p>
        </p:txBody>
      </p:sp>
      <p:sp>
        <p:nvSpPr>
          <p:cNvPr id="44" name="Rectangle 43"/>
          <p:cNvSpPr/>
          <p:nvPr/>
        </p:nvSpPr>
        <p:spPr>
          <a:xfrm>
            <a:off x="5907574" y="2466750"/>
            <a:ext cx="325730" cy="369332"/>
          </a:xfrm>
          <a:prstGeom prst="rect">
            <a:avLst/>
          </a:prstGeom>
        </p:spPr>
        <p:txBody>
          <a:bodyPr wrap="none">
            <a:spAutoFit/>
          </a:bodyPr>
          <a:lstStyle/>
          <a:p>
            <a:r>
              <a:rPr lang="en-GB" dirty="0">
                <a:solidFill>
                  <a:srgbClr val="00B050"/>
                </a:solidFill>
                <a:latin typeface="Arial" pitchFamily="34" charset="0"/>
                <a:cs typeface="Arial" pitchFamily="34" charset="0"/>
              </a:rPr>
              <a:t>T</a:t>
            </a:r>
          </a:p>
        </p:txBody>
      </p:sp>
      <p:sp>
        <p:nvSpPr>
          <p:cNvPr id="45" name="Rectangle 44"/>
          <p:cNvSpPr/>
          <p:nvPr/>
        </p:nvSpPr>
        <p:spPr>
          <a:xfrm>
            <a:off x="5663479" y="2474613"/>
            <a:ext cx="338554" cy="369332"/>
          </a:xfrm>
          <a:prstGeom prst="rect">
            <a:avLst/>
          </a:prstGeom>
        </p:spPr>
        <p:txBody>
          <a:bodyPr wrap="none">
            <a:spAutoFit/>
          </a:bodyPr>
          <a:lstStyle/>
          <a:p>
            <a:r>
              <a:rPr lang="en-GB" dirty="0">
                <a:solidFill>
                  <a:srgbClr val="00B050"/>
                </a:solidFill>
                <a:latin typeface="Arial" pitchFamily="34" charset="0"/>
                <a:cs typeface="Arial" pitchFamily="34" charset="0"/>
              </a:rPr>
              <a:t>A</a:t>
            </a:r>
          </a:p>
        </p:txBody>
      </p:sp>
      <p:sp>
        <p:nvSpPr>
          <p:cNvPr id="46" name="Rectangle 45"/>
          <p:cNvSpPr/>
          <p:nvPr/>
        </p:nvSpPr>
        <p:spPr>
          <a:xfrm>
            <a:off x="5411639" y="2469682"/>
            <a:ext cx="351378" cy="369332"/>
          </a:xfrm>
          <a:prstGeom prst="rect">
            <a:avLst/>
          </a:prstGeom>
        </p:spPr>
        <p:txBody>
          <a:bodyPr wrap="none">
            <a:spAutoFit/>
          </a:bodyPr>
          <a:lstStyle/>
          <a:p>
            <a:r>
              <a:rPr lang="en-GB" dirty="0">
                <a:solidFill>
                  <a:srgbClr val="00B050"/>
                </a:solidFill>
                <a:latin typeface="Arial" pitchFamily="34" charset="0"/>
                <a:cs typeface="Arial" pitchFamily="34" charset="0"/>
              </a:rPr>
              <a:t>N</a:t>
            </a:r>
          </a:p>
        </p:txBody>
      </p:sp>
      <p:sp>
        <p:nvSpPr>
          <p:cNvPr id="47" name="Rectangle 46"/>
          <p:cNvSpPr/>
          <p:nvPr/>
        </p:nvSpPr>
        <p:spPr>
          <a:xfrm>
            <a:off x="7596335" y="2459414"/>
            <a:ext cx="338554" cy="369332"/>
          </a:xfrm>
          <a:prstGeom prst="rect">
            <a:avLst/>
          </a:prstGeom>
        </p:spPr>
        <p:txBody>
          <a:bodyPr wrap="none">
            <a:spAutoFit/>
          </a:bodyPr>
          <a:lstStyle/>
          <a:p>
            <a:r>
              <a:rPr lang="en-GB" dirty="0">
                <a:solidFill>
                  <a:srgbClr val="00B050"/>
                </a:solidFill>
                <a:latin typeface="Arial" pitchFamily="34" charset="0"/>
                <a:cs typeface="Arial" pitchFamily="34" charset="0"/>
              </a:rPr>
              <a:t>S</a:t>
            </a:r>
          </a:p>
        </p:txBody>
      </p:sp>
      <p:sp>
        <p:nvSpPr>
          <p:cNvPr id="48" name="Rectangle 47"/>
          <p:cNvSpPr/>
          <p:nvPr/>
        </p:nvSpPr>
        <p:spPr>
          <a:xfrm>
            <a:off x="7528797" y="4484569"/>
            <a:ext cx="338554" cy="369332"/>
          </a:xfrm>
          <a:prstGeom prst="rect">
            <a:avLst/>
          </a:prstGeom>
        </p:spPr>
        <p:txBody>
          <a:bodyPr wrap="none">
            <a:spAutoFit/>
          </a:bodyPr>
          <a:lstStyle/>
          <a:p>
            <a:r>
              <a:rPr lang="en-GB" dirty="0">
                <a:solidFill>
                  <a:srgbClr val="C00000"/>
                </a:solidFill>
                <a:latin typeface="Arial" pitchFamily="34" charset="0"/>
                <a:cs typeface="Arial" pitchFamily="34" charset="0"/>
              </a:rPr>
              <a:t>Y</a:t>
            </a:r>
          </a:p>
        </p:txBody>
      </p:sp>
      <p:sp>
        <p:nvSpPr>
          <p:cNvPr id="49" name="Rectangle 48"/>
          <p:cNvSpPr/>
          <p:nvPr/>
        </p:nvSpPr>
        <p:spPr>
          <a:xfrm>
            <a:off x="5797545" y="3541040"/>
            <a:ext cx="338554" cy="369332"/>
          </a:xfrm>
          <a:prstGeom prst="rect">
            <a:avLst/>
          </a:prstGeom>
        </p:spPr>
        <p:txBody>
          <a:bodyPr wrap="none">
            <a:spAutoFit/>
          </a:bodyPr>
          <a:lstStyle/>
          <a:p>
            <a:r>
              <a:rPr lang="en-GB" dirty="0">
                <a:solidFill>
                  <a:schemeClr val="accent6">
                    <a:lumMod val="75000"/>
                  </a:schemeClr>
                </a:solidFill>
                <a:latin typeface="Arial" pitchFamily="34" charset="0"/>
                <a:cs typeface="Arial" pitchFamily="34" charset="0"/>
              </a:rPr>
              <a:t>A</a:t>
            </a:r>
          </a:p>
        </p:txBody>
      </p:sp>
      <p:sp>
        <p:nvSpPr>
          <p:cNvPr id="50" name="Rectangle 49"/>
          <p:cNvSpPr/>
          <p:nvPr/>
        </p:nvSpPr>
        <p:spPr>
          <a:xfrm>
            <a:off x="6041510" y="3541040"/>
            <a:ext cx="338554" cy="369332"/>
          </a:xfrm>
          <a:prstGeom prst="rect">
            <a:avLst/>
          </a:prstGeom>
        </p:spPr>
        <p:txBody>
          <a:bodyPr wrap="none">
            <a:spAutoFit/>
          </a:bodyPr>
          <a:lstStyle/>
          <a:p>
            <a:r>
              <a:rPr lang="en-GB" dirty="0">
                <a:solidFill>
                  <a:schemeClr val="accent6">
                    <a:lumMod val="75000"/>
                  </a:schemeClr>
                </a:solidFill>
                <a:latin typeface="Arial" pitchFamily="34" charset="0"/>
                <a:cs typeface="Arial" pitchFamily="34" charset="0"/>
              </a:rPr>
              <a:t>P</a:t>
            </a:r>
          </a:p>
        </p:txBody>
      </p:sp>
      <p:sp>
        <p:nvSpPr>
          <p:cNvPr id="51" name="Rectangle 50"/>
          <p:cNvSpPr/>
          <p:nvPr/>
        </p:nvSpPr>
        <p:spPr>
          <a:xfrm>
            <a:off x="5368329" y="4492810"/>
            <a:ext cx="288738" cy="369332"/>
          </a:xfrm>
          <a:prstGeom prst="rect">
            <a:avLst/>
          </a:prstGeom>
        </p:spPr>
        <p:txBody>
          <a:bodyPr wrap="square">
            <a:spAutoFit/>
          </a:bodyPr>
          <a:lstStyle/>
          <a:p>
            <a:r>
              <a:rPr lang="en-GB" dirty="0">
                <a:solidFill>
                  <a:srgbClr val="C00000"/>
                </a:solidFill>
                <a:latin typeface="Arial" pitchFamily="34" charset="0"/>
                <a:cs typeface="Arial" pitchFamily="34" charset="0"/>
              </a:rPr>
              <a:t>B</a:t>
            </a:r>
          </a:p>
        </p:txBody>
      </p:sp>
      <p:sp>
        <p:nvSpPr>
          <p:cNvPr id="52" name="Rectangle 51"/>
          <p:cNvSpPr/>
          <p:nvPr/>
        </p:nvSpPr>
        <p:spPr>
          <a:xfrm>
            <a:off x="5691543" y="4492810"/>
            <a:ext cx="364202" cy="369332"/>
          </a:xfrm>
          <a:prstGeom prst="rect">
            <a:avLst/>
          </a:prstGeom>
        </p:spPr>
        <p:txBody>
          <a:bodyPr wrap="none">
            <a:spAutoFit/>
          </a:bodyPr>
          <a:lstStyle/>
          <a:p>
            <a:r>
              <a:rPr lang="en-GB" dirty="0">
                <a:solidFill>
                  <a:srgbClr val="C00000"/>
                </a:solidFill>
                <a:latin typeface="Arial" pitchFamily="34" charset="0"/>
                <a:cs typeface="Arial" pitchFamily="34" charset="0"/>
              </a:rPr>
              <a:t>O</a:t>
            </a:r>
          </a:p>
        </p:txBody>
      </p:sp>
      <p:sp>
        <p:nvSpPr>
          <p:cNvPr id="53" name="Rectangle 52"/>
          <p:cNvSpPr/>
          <p:nvPr/>
        </p:nvSpPr>
        <p:spPr>
          <a:xfrm>
            <a:off x="5565672" y="4492810"/>
            <a:ext cx="195613" cy="369332"/>
          </a:xfrm>
          <a:prstGeom prst="rect">
            <a:avLst/>
          </a:prstGeom>
        </p:spPr>
        <p:txBody>
          <a:bodyPr wrap="square">
            <a:spAutoFit/>
          </a:bodyPr>
          <a:lstStyle/>
          <a:p>
            <a:r>
              <a:rPr lang="en-GB" dirty="0">
                <a:solidFill>
                  <a:srgbClr val="C00000"/>
                </a:solidFill>
                <a:latin typeface="Arial" pitchFamily="34" charset="0"/>
                <a:cs typeface="Arial" pitchFamily="34" charset="0"/>
              </a:rPr>
              <a:t>I</a:t>
            </a:r>
          </a:p>
        </p:txBody>
      </p:sp>
      <p:sp>
        <p:nvSpPr>
          <p:cNvPr id="54" name="Rectangle 53"/>
          <p:cNvSpPr/>
          <p:nvPr/>
        </p:nvSpPr>
        <p:spPr>
          <a:xfrm>
            <a:off x="5938063" y="4492810"/>
            <a:ext cx="351378" cy="369332"/>
          </a:xfrm>
          <a:prstGeom prst="rect">
            <a:avLst/>
          </a:prstGeom>
        </p:spPr>
        <p:txBody>
          <a:bodyPr wrap="none">
            <a:spAutoFit/>
          </a:bodyPr>
          <a:lstStyle/>
          <a:p>
            <a:r>
              <a:rPr lang="en-GB" dirty="0">
                <a:solidFill>
                  <a:srgbClr val="C00000"/>
                </a:solidFill>
                <a:latin typeface="Arial" pitchFamily="34" charset="0"/>
                <a:cs typeface="Arial" pitchFamily="34" charset="0"/>
              </a:rPr>
              <a:t>D</a:t>
            </a:r>
          </a:p>
        </p:txBody>
      </p:sp>
      <p:sp>
        <p:nvSpPr>
          <p:cNvPr id="55" name="Rectangle 54"/>
          <p:cNvSpPr/>
          <p:nvPr/>
        </p:nvSpPr>
        <p:spPr>
          <a:xfrm>
            <a:off x="6256445" y="3552606"/>
            <a:ext cx="325730" cy="369332"/>
          </a:xfrm>
          <a:prstGeom prst="rect">
            <a:avLst/>
          </a:prstGeom>
        </p:spPr>
        <p:txBody>
          <a:bodyPr wrap="none">
            <a:spAutoFit/>
          </a:bodyPr>
          <a:lstStyle/>
          <a:p>
            <a:r>
              <a:rPr lang="en-GB" dirty="0">
                <a:solidFill>
                  <a:schemeClr val="accent6">
                    <a:lumMod val="75000"/>
                  </a:schemeClr>
                </a:solidFill>
                <a:latin typeface="Arial" pitchFamily="34" charset="0"/>
                <a:cs typeface="Arial" pitchFamily="34" charset="0"/>
              </a:rPr>
              <a:t>T</a:t>
            </a:r>
          </a:p>
        </p:txBody>
      </p:sp>
      <p:sp>
        <p:nvSpPr>
          <p:cNvPr id="56" name="Rectangle 55"/>
          <p:cNvSpPr/>
          <p:nvPr/>
        </p:nvSpPr>
        <p:spPr>
          <a:xfrm>
            <a:off x="7305585" y="4484569"/>
            <a:ext cx="325730" cy="369332"/>
          </a:xfrm>
          <a:prstGeom prst="rect">
            <a:avLst/>
          </a:prstGeom>
        </p:spPr>
        <p:txBody>
          <a:bodyPr wrap="none">
            <a:spAutoFit/>
          </a:bodyPr>
          <a:lstStyle/>
          <a:p>
            <a:r>
              <a:rPr lang="en-GB" dirty="0">
                <a:solidFill>
                  <a:srgbClr val="C00000"/>
                </a:solidFill>
                <a:latin typeface="Arial" pitchFamily="34" charset="0"/>
                <a:cs typeface="Arial" pitchFamily="34" charset="0"/>
              </a:rPr>
              <a:t>T</a:t>
            </a:r>
          </a:p>
        </p:txBody>
      </p:sp>
      <p:sp>
        <p:nvSpPr>
          <p:cNvPr id="57" name="Rectangle 56"/>
          <p:cNvSpPr/>
          <p:nvPr/>
        </p:nvSpPr>
        <p:spPr>
          <a:xfrm>
            <a:off x="6167739" y="4492810"/>
            <a:ext cx="248786" cy="369332"/>
          </a:xfrm>
          <a:prstGeom prst="rect">
            <a:avLst/>
          </a:prstGeom>
        </p:spPr>
        <p:txBody>
          <a:bodyPr wrap="none">
            <a:spAutoFit/>
          </a:bodyPr>
          <a:lstStyle/>
          <a:p>
            <a:r>
              <a:rPr lang="en-GB" dirty="0">
                <a:solidFill>
                  <a:srgbClr val="C00000"/>
                </a:solidFill>
                <a:latin typeface="Arial" pitchFamily="34" charset="0"/>
                <a:cs typeface="Arial" pitchFamily="34" charset="0"/>
              </a:rPr>
              <a:t>I</a:t>
            </a:r>
          </a:p>
        </p:txBody>
      </p:sp>
      <p:sp>
        <p:nvSpPr>
          <p:cNvPr id="58" name="Rectangle 57"/>
          <p:cNvSpPr/>
          <p:nvPr/>
        </p:nvSpPr>
        <p:spPr>
          <a:xfrm>
            <a:off x="6498819" y="4492810"/>
            <a:ext cx="338554" cy="369332"/>
          </a:xfrm>
          <a:prstGeom prst="rect">
            <a:avLst/>
          </a:prstGeom>
        </p:spPr>
        <p:txBody>
          <a:bodyPr wrap="none">
            <a:spAutoFit/>
          </a:bodyPr>
          <a:lstStyle/>
          <a:p>
            <a:r>
              <a:rPr lang="en-GB" dirty="0">
                <a:solidFill>
                  <a:srgbClr val="C00000"/>
                </a:solidFill>
                <a:latin typeface="Arial" pitchFamily="34" charset="0"/>
                <a:cs typeface="Arial" pitchFamily="34" charset="0"/>
              </a:rPr>
              <a:t>E</a:t>
            </a:r>
          </a:p>
        </p:txBody>
      </p:sp>
      <p:sp>
        <p:nvSpPr>
          <p:cNvPr id="59" name="Rectangle 58"/>
          <p:cNvSpPr/>
          <p:nvPr/>
        </p:nvSpPr>
        <p:spPr>
          <a:xfrm>
            <a:off x="6728645" y="4492810"/>
            <a:ext cx="351378" cy="369332"/>
          </a:xfrm>
          <a:prstGeom prst="rect">
            <a:avLst/>
          </a:prstGeom>
        </p:spPr>
        <p:txBody>
          <a:bodyPr wrap="none">
            <a:spAutoFit/>
          </a:bodyPr>
          <a:lstStyle/>
          <a:p>
            <a:r>
              <a:rPr lang="en-GB" dirty="0">
                <a:solidFill>
                  <a:srgbClr val="C00000"/>
                </a:solidFill>
                <a:latin typeface="Arial" pitchFamily="34" charset="0"/>
                <a:cs typeface="Arial" pitchFamily="34" charset="0"/>
              </a:rPr>
              <a:t>R</a:t>
            </a:r>
          </a:p>
        </p:txBody>
      </p:sp>
      <p:sp>
        <p:nvSpPr>
          <p:cNvPr id="60" name="Rectangle 59"/>
          <p:cNvSpPr/>
          <p:nvPr/>
        </p:nvSpPr>
        <p:spPr>
          <a:xfrm>
            <a:off x="6956930" y="4492810"/>
            <a:ext cx="338554" cy="369332"/>
          </a:xfrm>
          <a:prstGeom prst="rect">
            <a:avLst/>
          </a:prstGeom>
        </p:spPr>
        <p:txBody>
          <a:bodyPr wrap="none">
            <a:spAutoFit/>
          </a:bodyPr>
          <a:lstStyle/>
          <a:p>
            <a:r>
              <a:rPr lang="en-GB" dirty="0">
                <a:solidFill>
                  <a:srgbClr val="C00000"/>
                </a:solidFill>
                <a:latin typeface="Arial" pitchFamily="34" charset="0"/>
                <a:cs typeface="Arial" pitchFamily="34" charset="0"/>
              </a:rPr>
              <a:t>S</a:t>
            </a:r>
          </a:p>
        </p:txBody>
      </p:sp>
      <p:sp>
        <p:nvSpPr>
          <p:cNvPr id="61" name="Rectangle 60"/>
          <p:cNvSpPr/>
          <p:nvPr/>
        </p:nvSpPr>
        <p:spPr>
          <a:xfrm>
            <a:off x="7177240" y="4492810"/>
            <a:ext cx="248786" cy="369332"/>
          </a:xfrm>
          <a:prstGeom prst="rect">
            <a:avLst/>
          </a:prstGeom>
        </p:spPr>
        <p:txBody>
          <a:bodyPr wrap="none">
            <a:spAutoFit/>
          </a:bodyPr>
          <a:lstStyle/>
          <a:p>
            <a:r>
              <a:rPr lang="en-GB" dirty="0">
                <a:solidFill>
                  <a:srgbClr val="C00000"/>
                </a:solidFill>
                <a:latin typeface="Arial" pitchFamily="34" charset="0"/>
                <a:cs typeface="Arial" pitchFamily="34" charset="0"/>
              </a:rPr>
              <a:t>I</a:t>
            </a:r>
          </a:p>
        </p:txBody>
      </p:sp>
      <p:sp>
        <p:nvSpPr>
          <p:cNvPr id="62" name="Rectangle 61"/>
          <p:cNvSpPr/>
          <p:nvPr/>
        </p:nvSpPr>
        <p:spPr>
          <a:xfrm>
            <a:off x="6282921" y="4492810"/>
            <a:ext cx="338554" cy="369332"/>
          </a:xfrm>
          <a:prstGeom prst="rect">
            <a:avLst/>
          </a:prstGeom>
        </p:spPr>
        <p:txBody>
          <a:bodyPr wrap="none">
            <a:spAutoFit/>
          </a:bodyPr>
          <a:lstStyle/>
          <a:p>
            <a:r>
              <a:rPr lang="en-GB" dirty="0">
                <a:solidFill>
                  <a:srgbClr val="C00000"/>
                </a:solidFill>
                <a:latin typeface="Arial" pitchFamily="34" charset="0"/>
                <a:cs typeface="Arial" pitchFamily="34" charset="0"/>
              </a:rPr>
              <a:t>V</a:t>
            </a:r>
          </a:p>
        </p:txBody>
      </p:sp>
      <p:sp>
        <p:nvSpPr>
          <p:cNvPr id="63" name="Rectangle 62"/>
          <p:cNvSpPr/>
          <p:nvPr/>
        </p:nvSpPr>
        <p:spPr>
          <a:xfrm>
            <a:off x="5580556" y="3541040"/>
            <a:ext cx="351378" cy="369332"/>
          </a:xfrm>
          <a:prstGeom prst="rect">
            <a:avLst/>
          </a:prstGeom>
        </p:spPr>
        <p:txBody>
          <a:bodyPr wrap="none">
            <a:spAutoFit/>
          </a:bodyPr>
          <a:lstStyle/>
          <a:p>
            <a:r>
              <a:rPr lang="en-GB" dirty="0">
                <a:solidFill>
                  <a:schemeClr val="accent6">
                    <a:lumMod val="75000"/>
                  </a:schemeClr>
                </a:solidFill>
                <a:latin typeface="Arial" pitchFamily="34" charset="0"/>
                <a:cs typeface="Arial" pitchFamily="34" charset="0"/>
              </a:rPr>
              <a:t>D</a:t>
            </a:r>
          </a:p>
        </p:txBody>
      </p:sp>
      <p:sp>
        <p:nvSpPr>
          <p:cNvPr id="64" name="Rectangle 63"/>
          <p:cNvSpPr/>
          <p:nvPr/>
        </p:nvSpPr>
        <p:spPr>
          <a:xfrm>
            <a:off x="5347381" y="5225559"/>
            <a:ext cx="402674" cy="369332"/>
          </a:xfrm>
          <a:prstGeom prst="rect">
            <a:avLst/>
          </a:prstGeom>
        </p:spPr>
        <p:txBody>
          <a:bodyPr wrap="none">
            <a:spAutoFit/>
          </a:bodyPr>
          <a:lstStyle/>
          <a:p>
            <a:r>
              <a:rPr lang="en-GB" dirty="0">
                <a:solidFill>
                  <a:schemeClr val="tx2">
                    <a:lumMod val="50000"/>
                  </a:schemeClr>
                </a:solidFill>
                <a:latin typeface="Arial" pitchFamily="34" charset="0"/>
                <a:cs typeface="Arial" pitchFamily="34" charset="0"/>
              </a:rPr>
              <a:t>W</a:t>
            </a:r>
          </a:p>
        </p:txBody>
      </p:sp>
      <p:sp>
        <p:nvSpPr>
          <p:cNvPr id="65" name="Rectangle 64"/>
          <p:cNvSpPr/>
          <p:nvPr/>
        </p:nvSpPr>
        <p:spPr>
          <a:xfrm>
            <a:off x="5654192" y="5218548"/>
            <a:ext cx="338554" cy="369332"/>
          </a:xfrm>
          <a:prstGeom prst="rect">
            <a:avLst/>
          </a:prstGeom>
        </p:spPr>
        <p:txBody>
          <a:bodyPr wrap="none">
            <a:spAutoFit/>
          </a:bodyPr>
          <a:lstStyle/>
          <a:p>
            <a:r>
              <a:rPr lang="en-GB" dirty="0">
                <a:solidFill>
                  <a:schemeClr val="tx2">
                    <a:lumMod val="50000"/>
                  </a:schemeClr>
                </a:solidFill>
                <a:latin typeface="Arial" pitchFamily="34" charset="0"/>
                <a:cs typeface="Arial" pitchFamily="34" charset="0"/>
              </a:rPr>
              <a:t>A</a:t>
            </a:r>
          </a:p>
        </p:txBody>
      </p:sp>
      <p:sp>
        <p:nvSpPr>
          <p:cNvPr id="66" name="Rectangle 65"/>
          <p:cNvSpPr/>
          <p:nvPr/>
        </p:nvSpPr>
        <p:spPr>
          <a:xfrm>
            <a:off x="5878264" y="5225559"/>
            <a:ext cx="351378" cy="369332"/>
          </a:xfrm>
          <a:prstGeom prst="rect">
            <a:avLst/>
          </a:prstGeom>
        </p:spPr>
        <p:txBody>
          <a:bodyPr wrap="none">
            <a:spAutoFit/>
          </a:bodyPr>
          <a:lstStyle/>
          <a:p>
            <a:r>
              <a:rPr lang="en-GB" dirty="0">
                <a:solidFill>
                  <a:schemeClr val="tx2">
                    <a:lumMod val="50000"/>
                  </a:schemeClr>
                </a:solidFill>
                <a:latin typeface="Arial" pitchFamily="34" charset="0"/>
                <a:cs typeface="Arial" pitchFamily="34" charset="0"/>
              </a:rPr>
              <a:t>R</a:t>
            </a:r>
          </a:p>
        </p:txBody>
      </p:sp>
      <p:sp>
        <p:nvSpPr>
          <p:cNvPr id="67" name="Rectangle 66"/>
          <p:cNvSpPr/>
          <p:nvPr/>
        </p:nvSpPr>
        <p:spPr>
          <a:xfrm>
            <a:off x="6107232" y="5218548"/>
            <a:ext cx="351378" cy="369332"/>
          </a:xfrm>
          <a:prstGeom prst="rect">
            <a:avLst/>
          </a:prstGeom>
        </p:spPr>
        <p:txBody>
          <a:bodyPr wrap="none">
            <a:spAutoFit/>
          </a:bodyPr>
          <a:lstStyle/>
          <a:p>
            <a:r>
              <a:rPr lang="en-GB" dirty="0">
                <a:solidFill>
                  <a:schemeClr val="tx2">
                    <a:lumMod val="50000"/>
                  </a:schemeClr>
                </a:solidFill>
                <a:latin typeface="Arial" pitchFamily="34" charset="0"/>
                <a:cs typeface="Arial" pitchFamily="34" charset="0"/>
              </a:rPr>
              <a:t>D</a:t>
            </a:r>
          </a:p>
        </p:txBody>
      </p:sp>
      <p:sp>
        <p:nvSpPr>
          <p:cNvPr id="68" name="Rectangle 67"/>
          <p:cNvSpPr/>
          <p:nvPr/>
        </p:nvSpPr>
        <p:spPr>
          <a:xfrm>
            <a:off x="6354803" y="5225559"/>
            <a:ext cx="338554" cy="369332"/>
          </a:xfrm>
          <a:prstGeom prst="rect">
            <a:avLst/>
          </a:prstGeom>
        </p:spPr>
        <p:txBody>
          <a:bodyPr wrap="none">
            <a:spAutoFit/>
          </a:bodyPr>
          <a:lstStyle/>
          <a:p>
            <a:r>
              <a:rPr lang="en-GB" dirty="0">
                <a:solidFill>
                  <a:schemeClr val="tx2">
                    <a:lumMod val="50000"/>
                  </a:schemeClr>
                </a:solidFill>
                <a:latin typeface="Arial" pitchFamily="34" charset="0"/>
                <a:cs typeface="Arial" pitchFamily="34" charset="0"/>
              </a:rPr>
              <a:t>E</a:t>
            </a:r>
          </a:p>
        </p:txBody>
      </p:sp>
      <p:sp>
        <p:nvSpPr>
          <p:cNvPr id="69" name="Rectangle 68"/>
          <p:cNvSpPr/>
          <p:nvPr/>
        </p:nvSpPr>
        <p:spPr>
          <a:xfrm>
            <a:off x="6582175" y="5234618"/>
            <a:ext cx="351378" cy="369332"/>
          </a:xfrm>
          <a:prstGeom prst="rect">
            <a:avLst/>
          </a:prstGeom>
        </p:spPr>
        <p:txBody>
          <a:bodyPr wrap="none">
            <a:spAutoFit/>
          </a:bodyPr>
          <a:lstStyle/>
          <a:p>
            <a:r>
              <a:rPr lang="en-GB" dirty="0">
                <a:solidFill>
                  <a:schemeClr val="tx2">
                    <a:lumMod val="50000"/>
                  </a:schemeClr>
                </a:solidFill>
                <a:latin typeface="Arial" pitchFamily="34" charset="0"/>
                <a:cs typeface="Arial" pitchFamily="34" charset="0"/>
              </a:rPr>
              <a:t>N</a:t>
            </a:r>
          </a:p>
        </p:txBody>
      </p:sp>
      <p:sp>
        <p:nvSpPr>
          <p:cNvPr id="70" name="TextBox 69"/>
          <p:cNvSpPr txBox="1"/>
          <p:nvPr/>
        </p:nvSpPr>
        <p:spPr>
          <a:xfrm>
            <a:off x="266695" y="1901470"/>
            <a:ext cx="4032448" cy="369332"/>
          </a:xfrm>
          <a:prstGeom prst="rect">
            <a:avLst/>
          </a:prstGeom>
          <a:noFill/>
        </p:spPr>
        <p:txBody>
          <a:bodyPr wrap="square" rtlCol="0">
            <a:spAutoFit/>
          </a:bodyPr>
          <a:lstStyle/>
          <a:p>
            <a:r>
              <a:rPr lang="en-GB" i="1" dirty="0">
                <a:solidFill>
                  <a:srgbClr val="7030A0"/>
                </a:solidFill>
                <a:latin typeface="Arial" pitchFamily="34" charset="0"/>
                <a:cs typeface="Arial" pitchFamily="34" charset="0"/>
              </a:rPr>
              <a:t>2) An exact type of animal or plant</a:t>
            </a:r>
          </a:p>
        </p:txBody>
      </p:sp>
      <p:sp>
        <p:nvSpPr>
          <p:cNvPr id="72" name="TextBox 71"/>
          <p:cNvSpPr txBox="1"/>
          <p:nvPr/>
        </p:nvSpPr>
        <p:spPr>
          <a:xfrm>
            <a:off x="266695" y="2424882"/>
            <a:ext cx="3823853" cy="646331"/>
          </a:xfrm>
          <a:prstGeom prst="rect">
            <a:avLst/>
          </a:prstGeom>
          <a:noFill/>
        </p:spPr>
        <p:txBody>
          <a:bodyPr wrap="square" rtlCol="0">
            <a:spAutoFit/>
          </a:bodyPr>
          <a:lstStyle/>
          <a:p>
            <a:r>
              <a:rPr lang="en-GB" i="1" dirty="0">
                <a:solidFill>
                  <a:srgbClr val="00B050"/>
                </a:solidFill>
                <a:latin typeface="Arial" pitchFamily="34" charset="0"/>
                <a:cs typeface="Arial" pitchFamily="34" charset="0"/>
              </a:rPr>
              <a:t>3) An area which is protected for wildlife</a:t>
            </a:r>
          </a:p>
        </p:txBody>
      </p:sp>
      <p:sp>
        <p:nvSpPr>
          <p:cNvPr id="73" name="TextBox 72"/>
          <p:cNvSpPr txBox="1"/>
          <p:nvPr/>
        </p:nvSpPr>
        <p:spPr>
          <a:xfrm>
            <a:off x="266695" y="3266949"/>
            <a:ext cx="4322505" cy="923330"/>
          </a:xfrm>
          <a:prstGeom prst="rect">
            <a:avLst/>
          </a:prstGeom>
          <a:noFill/>
        </p:spPr>
        <p:txBody>
          <a:bodyPr wrap="square" rtlCol="0">
            <a:spAutoFit/>
          </a:bodyPr>
          <a:lstStyle/>
          <a:p>
            <a:r>
              <a:rPr lang="en-GB" i="1" dirty="0">
                <a:solidFill>
                  <a:schemeClr val="accent6">
                    <a:lumMod val="75000"/>
                  </a:schemeClr>
                </a:solidFill>
                <a:latin typeface="Arial" pitchFamily="34" charset="0"/>
                <a:cs typeface="Arial" pitchFamily="34" charset="0"/>
              </a:rPr>
              <a:t>4) Something plants and animals have done over time so that they can live in their habitat</a:t>
            </a:r>
            <a:endParaRPr lang="en-GB" dirty="0"/>
          </a:p>
        </p:txBody>
      </p:sp>
      <p:sp>
        <p:nvSpPr>
          <p:cNvPr id="74" name="TextBox 73"/>
          <p:cNvSpPr txBox="1"/>
          <p:nvPr/>
        </p:nvSpPr>
        <p:spPr>
          <a:xfrm>
            <a:off x="259317" y="4437112"/>
            <a:ext cx="3959808" cy="646331"/>
          </a:xfrm>
          <a:prstGeom prst="rect">
            <a:avLst/>
          </a:prstGeom>
          <a:noFill/>
        </p:spPr>
        <p:txBody>
          <a:bodyPr wrap="square" rtlCol="0">
            <a:spAutoFit/>
          </a:bodyPr>
          <a:lstStyle/>
          <a:p>
            <a:r>
              <a:rPr lang="en-GB" i="1" dirty="0">
                <a:solidFill>
                  <a:srgbClr val="C00000"/>
                </a:solidFill>
                <a:latin typeface="Arial" pitchFamily="34" charset="0"/>
                <a:cs typeface="Arial" pitchFamily="34" charset="0"/>
              </a:rPr>
              <a:t>5) The number of </a:t>
            </a:r>
            <a:r>
              <a:rPr lang="en-GB" b="1" i="1" u="sng" dirty="0">
                <a:solidFill>
                  <a:srgbClr val="C00000"/>
                </a:solidFill>
                <a:latin typeface="Arial" pitchFamily="34" charset="0"/>
                <a:cs typeface="Arial" pitchFamily="34" charset="0"/>
              </a:rPr>
              <a:t>different</a:t>
            </a:r>
            <a:r>
              <a:rPr lang="en-GB" i="1" dirty="0">
                <a:solidFill>
                  <a:srgbClr val="C00000"/>
                </a:solidFill>
                <a:latin typeface="Arial" pitchFamily="34" charset="0"/>
                <a:cs typeface="Arial" pitchFamily="34" charset="0"/>
              </a:rPr>
              <a:t> plant and animal species in an area</a:t>
            </a:r>
            <a:endParaRPr lang="en-GB" dirty="0"/>
          </a:p>
        </p:txBody>
      </p:sp>
      <p:sp>
        <p:nvSpPr>
          <p:cNvPr id="75" name="TextBox 74"/>
          <p:cNvSpPr txBox="1"/>
          <p:nvPr/>
        </p:nvSpPr>
        <p:spPr>
          <a:xfrm>
            <a:off x="250004" y="5203129"/>
            <a:ext cx="3959808" cy="646331"/>
          </a:xfrm>
          <a:prstGeom prst="rect">
            <a:avLst/>
          </a:prstGeom>
          <a:noFill/>
        </p:spPr>
        <p:txBody>
          <a:bodyPr wrap="square" rtlCol="0">
            <a:spAutoFit/>
          </a:bodyPr>
          <a:lstStyle/>
          <a:p>
            <a:r>
              <a:rPr lang="en-GB" i="1" dirty="0">
                <a:solidFill>
                  <a:schemeClr val="tx2">
                    <a:lumMod val="50000"/>
                  </a:schemeClr>
                </a:solidFill>
                <a:latin typeface="Arial" pitchFamily="34" charset="0"/>
                <a:cs typeface="Arial" pitchFamily="34" charset="0"/>
              </a:rPr>
              <a:t>6) A person who looks after a nature reserve</a:t>
            </a:r>
          </a:p>
        </p:txBody>
      </p:sp>
      <p:pic>
        <p:nvPicPr>
          <p:cNvPr id="76" name="Picture 7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662" y="6235536"/>
            <a:ext cx="446906" cy="467360"/>
          </a:xfrm>
          <a:prstGeom prst="rect">
            <a:avLst/>
          </a:prstGeom>
          <a:noFill/>
          <a:ln>
            <a:noFill/>
          </a:ln>
        </p:spPr>
      </p:pic>
      <p:sp>
        <p:nvSpPr>
          <p:cNvPr id="77" name="Rectangle 76"/>
          <p:cNvSpPr/>
          <p:nvPr/>
        </p:nvSpPr>
        <p:spPr>
          <a:xfrm>
            <a:off x="6253660" y="653013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79" name="Picture 78">
            <a:extLst>
              <a:ext uri="{FF2B5EF4-FFF2-40B4-BE49-F238E27FC236}">
                <a16:creationId xmlns:a16="http://schemas.microsoft.com/office/drawing/2014/main" id="{0F4CEF32-A169-4A9F-8494-6D22FC6E22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Tree>
    <p:extLst>
      <p:ext uri="{BB962C8B-B14F-4D97-AF65-F5344CB8AC3E}">
        <p14:creationId xmlns:p14="http://schemas.microsoft.com/office/powerpoint/2010/main" val="274456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fade">
                                      <p:cBhvr>
                                        <p:cTn id="47" dur="500"/>
                                        <p:tgtEl>
                                          <p:spTgt spid="7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5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72"/>
                                        </p:tgtEl>
                                        <p:attrNameLst>
                                          <p:attrName>style.visibility</p:attrName>
                                        </p:attrNameLst>
                                      </p:cBhvr>
                                      <p:to>
                                        <p:strVal val="visible"/>
                                      </p:to>
                                    </p:set>
                                    <p:animEffect transition="in" filter="fade">
                                      <p:cBhvr>
                                        <p:cTn id="87" dur="500"/>
                                        <p:tgtEl>
                                          <p:spTgt spid="7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500"/>
                                        <p:tgtEl>
                                          <p:spTgt spid="46"/>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500"/>
                                        <p:tgtEl>
                                          <p:spTgt spid="40"/>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500"/>
                                        <p:tgtEl>
                                          <p:spTgt spid="44"/>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47"/>
                                        </p:tgtEl>
                                        <p:attrNameLst>
                                          <p:attrName>style.visibility</p:attrName>
                                        </p:attrNameLst>
                                      </p:cBhvr>
                                      <p:to>
                                        <p:strVal val="visible"/>
                                      </p:to>
                                    </p:set>
                                    <p:animEffect transition="in" filter="fade">
                                      <p:cBhvr>
                                        <p:cTn id="107" dur="500"/>
                                        <p:tgtEl>
                                          <p:spTgt spid="47"/>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fade">
                                      <p:cBhvr>
                                        <p:cTn id="112" dur="500"/>
                                        <p:tgtEl>
                                          <p:spTgt spid="39"/>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500"/>
                                        <p:tgtEl>
                                          <p:spTgt spid="45"/>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42"/>
                                        </p:tgtEl>
                                        <p:attrNameLst>
                                          <p:attrName>style.visibility</p:attrName>
                                        </p:attrNameLst>
                                      </p:cBhvr>
                                      <p:to>
                                        <p:strVal val="visible"/>
                                      </p:to>
                                    </p:set>
                                    <p:animEffect transition="in" filter="fade">
                                      <p:cBhvr>
                                        <p:cTn id="122" dur="500"/>
                                        <p:tgtEl>
                                          <p:spTgt spid="42"/>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43"/>
                                        </p:tgtEl>
                                        <p:attrNameLst>
                                          <p:attrName>style.visibility</p:attrName>
                                        </p:attrNameLst>
                                      </p:cBhvr>
                                      <p:to>
                                        <p:strVal val="visible"/>
                                      </p:to>
                                    </p:set>
                                    <p:animEffect transition="in" filter="fade">
                                      <p:cBhvr>
                                        <p:cTn id="127" dur="500"/>
                                        <p:tgtEl>
                                          <p:spTgt spid="43"/>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37"/>
                                        </p:tgtEl>
                                        <p:attrNameLst>
                                          <p:attrName>style.visibility</p:attrName>
                                        </p:attrNameLst>
                                      </p:cBhvr>
                                      <p:to>
                                        <p:strVal val="visible"/>
                                      </p:to>
                                    </p:set>
                                    <p:animEffect transition="in" filter="fade">
                                      <p:cBhvr>
                                        <p:cTn id="132" dur="500"/>
                                        <p:tgtEl>
                                          <p:spTgt spid="37"/>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34"/>
                                        </p:tgtEl>
                                        <p:attrNameLst>
                                          <p:attrName>style.visibility</p:attrName>
                                        </p:attrNameLst>
                                      </p:cBhvr>
                                      <p:to>
                                        <p:strVal val="visible"/>
                                      </p:to>
                                    </p:set>
                                    <p:animEffect transition="in" filter="fade">
                                      <p:cBhvr>
                                        <p:cTn id="137" dur="500"/>
                                        <p:tgtEl>
                                          <p:spTgt spid="34"/>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36"/>
                                        </p:tgtEl>
                                        <p:attrNameLst>
                                          <p:attrName>style.visibility</p:attrName>
                                        </p:attrNameLst>
                                      </p:cBhvr>
                                      <p:to>
                                        <p:strVal val="visible"/>
                                      </p:to>
                                    </p:set>
                                    <p:animEffect transition="in" filter="fade">
                                      <p:cBhvr>
                                        <p:cTn id="142" dur="500"/>
                                        <p:tgtEl>
                                          <p:spTgt spid="36"/>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38"/>
                                        </p:tgtEl>
                                        <p:attrNameLst>
                                          <p:attrName>style.visibility</p:attrName>
                                        </p:attrNameLst>
                                      </p:cBhvr>
                                      <p:to>
                                        <p:strVal val="visible"/>
                                      </p:to>
                                    </p:set>
                                    <p:animEffect transition="in" filter="fade">
                                      <p:cBhvr>
                                        <p:cTn id="147" dur="500"/>
                                        <p:tgtEl>
                                          <p:spTgt spid="38"/>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fade">
                                      <p:cBhvr>
                                        <p:cTn id="152" dur="500"/>
                                        <p:tgtEl>
                                          <p:spTgt spid="41"/>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73"/>
                                        </p:tgtEl>
                                        <p:attrNameLst>
                                          <p:attrName>style.visibility</p:attrName>
                                        </p:attrNameLst>
                                      </p:cBhvr>
                                      <p:to>
                                        <p:strVal val="visible"/>
                                      </p:to>
                                    </p:set>
                                    <p:animEffect transition="in" filter="fade">
                                      <p:cBhvr>
                                        <p:cTn id="157" dur="500"/>
                                        <p:tgtEl>
                                          <p:spTgt spid="73"/>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35"/>
                                        </p:tgtEl>
                                        <p:attrNameLst>
                                          <p:attrName>style.visibility</p:attrName>
                                        </p:attrNameLst>
                                      </p:cBhvr>
                                      <p:to>
                                        <p:strVal val="visible"/>
                                      </p:to>
                                    </p:set>
                                    <p:animEffect transition="in" filter="fade">
                                      <p:cBhvr>
                                        <p:cTn id="162" dur="500"/>
                                        <p:tgtEl>
                                          <p:spTgt spid="35"/>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fade">
                                      <p:cBhvr>
                                        <p:cTn id="167" dur="500"/>
                                        <p:tgtEl>
                                          <p:spTgt spid="55"/>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63"/>
                                        </p:tgtEl>
                                        <p:attrNameLst>
                                          <p:attrName>style.visibility</p:attrName>
                                        </p:attrNameLst>
                                      </p:cBhvr>
                                      <p:to>
                                        <p:strVal val="visible"/>
                                      </p:to>
                                    </p:set>
                                    <p:animEffect transition="in" filter="fade">
                                      <p:cBhvr>
                                        <p:cTn id="172" dur="500"/>
                                        <p:tgtEl>
                                          <p:spTgt spid="63"/>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50"/>
                                        </p:tgtEl>
                                        <p:attrNameLst>
                                          <p:attrName>style.visibility</p:attrName>
                                        </p:attrNameLst>
                                      </p:cBhvr>
                                      <p:to>
                                        <p:strVal val="visible"/>
                                      </p:to>
                                    </p:set>
                                    <p:animEffect transition="in" filter="fade">
                                      <p:cBhvr>
                                        <p:cTn id="177" dur="500"/>
                                        <p:tgtEl>
                                          <p:spTgt spid="50"/>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49"/>
                                        </p:tgtEl>
                                        <p:attrNameLst>
                                          <p:attrName>style.visibility</p:attrName>
                                        </p:attrNameLst>
                                      </p:cBhvr>
                                      <p:to>
                                        <p:strVal val="visible"/>
                                      </p:to>
                                    </p:set>
                                    <p:animEffect transition="in" filter="fade">
                                      <p:cBhvr>
                                        <p:cTn id="182" dur="500"/>
                                        <p:tgtEl>
                                          <p:spTgt spid="49"/>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74"/>
                                        </p:tgtEl>
                                        <p:attrNameLst>
                                          <p:attrName>style.visibility</p:attrName>
                                        </p:attrNameLst>
                                      </p:cBhvr>
                                      <p:to>
                                        <p:strVal val="visible"/>
                                      </p:to>
                                    </p:set>
                                    <p:animEffect transition="in" filter="fade">
                                      <p:cBhvr>
                                        <p:cTn id="187" dur="500"/>
                                        <p:tgtEl>
                                          <p:spTgt spid="74"/>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51"/>
                                        </p:tgtEl>
                                        <p:attrNameLst>
                                          <p:attrName>style.visibility</p:attrName>
                                        </p:attrNameLst>
                                      </p:cBhvr>
                                      <p:to>
                                        <p:strVal val="visible"/>
                                      </p:to>
                                    </p:set>
                                    <p:animEffect transition="in" filter="fade">
                                      <p:cBhvr>
                                        <p:cTn id="192" dur="500"/>
                                        <p:tgtEl>
                                          <p:spTgt spid="51"/>
                                        </p:tgtEl>
                                      </p:cBhvr>
                                    </p:animEffect>
                                  </p:childTnLst>
                                </p:cTn>
                              </p:par>
                            </p:childTnLst>
                          </p:cTn>
                        </p:par>
                      </p:childTnLst>
                    </p:cTn>
                  </p:par>
                  <p:par>
                    <p:cTn id="193" fill="hold">
                      <p:stCondLst>
                        <p:cond delay="indefinite"/>
                      </p:stCondLst>
                      <p:childTnLst>
                        <p:par>
                          <p:cTn id="194" fill="hold">
                            <p:stCondLst>
                              <p:cond delay="0"/>
                            </p:stCondLst>
                            <p:childTnLst>
                              <p:par>
                                <p:cTn id="195" presetID="10" presetClass="entr" presetSubtype="0" fill="hold" grpId="0" nodeType="clickEffect">
                                  <p:stCondLst>
                                    <p:cond delay="0"/>
                                  </p:stCondLst>
                                  <p:childTnLst>
                                    <p:set>
                                      <p:cBhvr>
                                        <p:cTn id="196" dur="1" fill="hold">
                                          <p:stCondLst>
                                            <p:cond delay="0"/>
                                          </p:stCondLst>
                                        </p:cTn>
                                        <p:tgtEl>
                                          <p:spTgt spid="53"/>
                                        </p:tgtEl>
                                        <p:attrNameLst>
                                          <p:attrName>style.visibility</p:attrName>
                                        </p:attrNameLst>
                                      </p:cBhvr>
                                      <p:to>
                                        <p:strVal val="visible"/>
                                      </p:to>
                                    </p:set>
                                    <p:animEffect transition="in" filter="fade">
                                      <p:cBhvr>
                                        <p:cTn id="197" dur="500"/>
                                        <p:tgtEl>
                                          <p:spTgt spid="53"/>
                                        </p:tgtEl>
                                      </p:cBhvr>
                                    </p:animEffect>
                                  </p:child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grpId="0" nodeType="clickEffect">
                                  <p:stCondLst>
                                    <p:cond delay="0"/>
                                  </p:stCondLst>
                                  <p:childTnLst>
                                    <p:set>
                                      <p:cBhvr>
                                        <p:cTn id="201" dur="1" fill="hold">
                                          <p:stCondLst>
                                            <p:cond delay="0"/>
                                          </p:stCondLst>
                                        </p:cTn>
                                        <p:tgtEl>
                                          <p:spTgt spid="52"/>
                                        </p:tgtEl>
                                        <p:attrNameLst>
                                          <p:attrName>style.visibility</p:attrName>
                                        </p:attrNameLst>
                                      </p:cBhvr>
                                      <p:to>
                                        <p:strVal val="visible"/>
                                      </p:to>
                                    </p:set>
                                    <p:animEffect transition="in" filter="fade">
                                      <p:cBhvr>
                                        <p:cTn id="202" dur="500"/>
                                        <p:tgtEl>
                                          <p:spTgt spid="52"/>
                                        </p:tgtEl>
                                      </p:cBhvr>
                                    </p:animEffect>
                                  </p:childTnLst>
                                </p:cTn>
                              </p:par>
                            </p:childTnLst>
                          </p:cTn>
                        </p:par>
                      </p:childTnLst>
                    </p:cTn>
                  </p:par>
                  <p:par>
                    <p:cTn id="203" fill="hold">
                      <p:stCondLst>
                        <p:cond delay="indefinite"/>
                      </p:stCondLst>
                      <p:childTnLst>
                        <p:par>
                          <p:cTn id="204" fill="hold">
                            <p:stCondLst>
                              <p:cond delay="0"/>
                            </p:stCondLst>
                            <p:childTnLst>
                              <p:par>
                                <p:cTn id="205" presetID="10" presetClass="entr" presetSubtype="0" fill="hold" grpId="0" nodeType="clickEffect">
                                  <p:stCondLst>
                                    <p:cond delay="0"/>
                                  </p:stCondLst>
                                  <p:childTnLst>
                                    <p:set>
                                      <p:cBhvr>
                                        <p:cTn id="206" dur="1" fill="hold">
                                          <p:stCondLst>
                                            <p:cond delay="0"/>
                                          </p:stCondLst>
                                        </p:cTn>
                                        <p:tgtEl>
                                          <p:spTgt spid="54"/>
                                        </p:tgtEl>
                                        <p:attrNameLst>
                                          <p:attrName>style.visibility</p:attrName>
                                        </p:attrNameLst>
                                      </p:cBhvr>
                                      <p:to>
                                        <p:strVal val="visible"/>
                                      </p:to>
                                    </p:set>
                                    <p:animEffect transition="in" filter="fade">
                                      <p:cBhvr>
                                        <p:cTn id="207" dur="500"/>
                                        <p:tgtEl>
                                          <p:spTgt spid="54"/>
                                        </p:tgtEl>
                                      </p:cBhvr>
                                    </p:animEffect>
                                  </p:childTnLst>
                                </p:cTn>
                              </p:par>
                            </p:childTnLst>
                          </p:cTn>
                        </p:par>
                      </p:childTnLst>
                    </p:cTn>
                  </p:par>
                  <p:par>
                    <p:cTn id="208" fill="hold">
                      <p:stCondLst>
                        <p:cond delay="indefinite"/>
                      </p:stCondLst>
                      <p:childTnLst>
                        <p:par>
                          <p:cTn id="209" fill="hold">
                            <p:stCondLst>
                              <p:cond delay="0"/>
                            </p:stCondLst>
                            <p:childTnLst>
                              <p:par>
                                <p:cTn id="210" presetID="10" presetClass="entr" presetSubtype="0" fill="hold" grpId="0" nodeType="clickEffect">
                                  <p:stCondLst>
                                    <p:cond delay="0"/>
                                  </p:stCondLst>
                                  <p:childTnLst>
                                    <p:set>
                                      <p:cBhvr>
                                        <p:cTn id="211" dur="1" fill="hold">
                                          <p:stCondLst>
                                            <p:cond delay="0"/>
                                          </p:stCondLst>
                                        </p:cTn>
                                        <p:tgtEl>
                                          <p:spTgt spid="57"/>
                                        </p:tgtEl>
                                        <p:attrNameLst>
                                          <p:attrName>style.visibility</p:attrName>
                                        </p:attrNameLst>
                                      </p:cBhvr>
                                      <p:to>
                                        <p:strVal val="visible"/>
                                      </p:to>
                                    </p:set>
                                    <p:animEffect transition="in" filter="fade">
                                      <p:cBhvr>
                                        <p:cTn id="212" dur="500"/>
                                        <p:tgtEl>
                                          <p:spTgt spid="57"/>
                                        </p:tgtEl>
                                      </p:cBhvr>
                                    </p:animEffect>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grpId="0" nodeType="clickEffect">
                                  <p:stCondLst>
                                    <p:cond delay="0"/>
                                  </p:stCondLst>
                                  <p:childTnLst>
                                    <p:set>
                                      <p:cBhvr>
                                        <p:cTn id="216" dur="1" fill="hold">
                                          <p:stCondLst>
                                            <p:cond delay="0"/>
                                          </p:stCondLst>
                                        </p:cTn>
                                        <p:tgtEl>
                                          <p:spTgt spid="62"/>
                                        </p:tgtEl>
                                        <p:attrNameLst>
                                          <p:attrName>style.visibility</p:attrName>
                                        </p:attrNameLst>
                                      </p:cBhvr>
                                      <p:to>
                                        <p:strVal val="visible"/>
                                      </p:to>
                                    </p:set>
                                    <p:animEffect transition="in" filter="fade">
                                      <p:cBhvr>
                                        <p:cTn id="217" dur="500"/>
                                        <p:tgtEl>
                                          <p:spTgt spid="62"/>
                                        </p:tgtEl>
                                      </p:cBhvr>
                                    </p:animEffect>
                                  </p:childTnLst>
                                </p:cTn>
                              </p:par>
                            </p:childTnLst>
                          </p:cTn>
                        </p:par>
                      </p:childTnLst>
                    </p:cTn>
                  </p:par>
                  <p:par>
                    <p:cTn id="218" fill="hold">
                      <p:stCondLst>
                        <p:cond delay="indefinite"/>
                      </p:stCondLst>
                      <p:childTnLst>
                        <p:par>
                          <p:cTn id="219" fill="hold">
                            <p:stCondLst>
                              <p:cond delay="0"/>
                            </p:stCondLst>
                            <p:childTnLst>
                              <p:par>
                                <p:cTn id="220" presetID="10" presetClass="entr" presetSubtype="0" fill="hold" grpId="0" nodeType="clickEffect">
                                  <p:stCondLst>
                                    <p:cond delay="0"/>
                                  </p:stCondLst>
                                  <p:childTnLst>
                                    <p:set>
                                      <p:cBhvr>
                                        <p:cTn id="221" dur="1" fill="hold">
                                          <p:stCondLst>
                                            <p:cond delay="0"/>
                                          </p:stCondLst>
                                        </p:cTn>
                                        <p:tgtEl>
                                          <p:spTgt spid="58"/>
                                        </p:tgtEl>
                                        <p:attrNameLst>
                                          <p:attrName>style.visibility</p:attrName>
                                        </p:attrNameLst>
                                      </p:cBhvr>
                                      <p:to>
                                        <p:strVal val="visible"/>
                                      </p:to>
                                    </p:set>
                                    <p:animEffect transition="in" filter="fade">
                                      <p:cBhvr>
                                        <p:cTn id="222" dur="500"/>
                                        <p:tgtEl>
                                          <p:spTgt spid="58"/>
                                        </p:tgtEl>
                                      </p:cBhvr>
                                    </p:animEffect>
                                  </p:childTnLst>
                                </p:cTn>
                              </p:par>
                            </p:childTnLst>
                          </p:cTn>
                        </p:par>
                      </p:childTnLst>
                    </p:cTn>
                  </p:par>
                  <p:par>
                    <p:cTn id="223" fill="hold">
                      <p:stCondLst>
                        <p:cond delay="indefinite"/>
                      </p:stCondLst>
                      <p:childTnLst>
                        <p:par>
                          <p:cTn id="224" fill="hold">
                            <p:stCondLst>
                              <p:cond delay="0"/>
                            </p:stCondLst>
                            <p:childTnLst>
                              <p:par>
                                <p:cTn id="225" presetID="10" presetClass="entr" presetSubtype="0" fill="hold" grpId="0" nodeType="clickEffect">
                                  <p:stCondLst>
                                    <p:cond delay="0"/>
                                  </p:stCondLst>
                                  <p:childTnLst>
                                    <p:set>
                                      <p:cBhvr>
                                        <p:cTn id="226" dur="1" fill="hold">
                                          <p:stCondLst>
                                            <p:cond delay="0"/>
                                          </p:stCondLst>
                                        </p:cTn>
                                        <p:tgtEl>
                                          <p:spTgt spid="59"/>
                                        </p:tgtEl>
                                        <p:attrNameLst>
                                          <p:attrName>style.visibility</p:attrName>
                                        </p:attrNameLst>
                                      </p:cBhvr>
                                      <p:to>
                                        <p:strVal val="visible"/>
                                      </p:to>
                                    </p:set>
                                    <p:animEffect transition="in" filter="fade">
                                      <p:cBhvr>
                                        <p:cTn id="227" dur="500"/>
                                        <p:tgtEl>
                                          <p:spTgt spid="59"/>
                                        </p:tgtEl>
                                      </p:cBhvr>
                                    </p:animEffect>
                                  </p:childTnLst>
                                </p:cTn>
                              </p:par>
                            </p:childTnLst>
                          </p:cTn>
                        </p:par>
                      </p:childTnLst>
                    </p:cTn>
                  </p:par>
                  <p:par>
                    <p:cTn id="228" fill="hold">
                      <p:stCondLst>
                        <p:cond delay="indefinite"/>
                      </p:stCondLst>
                      <p:childTnLst>
                        <p:par>
                          <p:cTn id="229" fill="hold">
                            <p:stCondLst>
                              <p:cond delay="0"/>
                            </p:stCondLst>
                            <p:childTnLst>
                              <p:par>
                                <p:cTn id="230" presetID="10" presetClass="entr" presetSubtype="0" fill="hold" grpId="0" nodeType="clickEffect">
                                  <p:stCondLst>
                                    <p:cond delay="0"/>
                                  </p:stCondLst>
                                  <p:childTnLst>
                                    <p:set>
                                      <p:cBhvr>
                                        <p:cTn id="231" dur="1" fill="hold">
                                          <p:stCondLst>
                                            <p:cond delay="0"/>
                                          </p:stCondLst>
                                        </p:cTn>
                                        <p:tgtEl>
                                          <p:spTgt spid="60"/>
                                        </p:tgtEl>
                                        <p:attrNameLst>
                                          <p:attrName>style.visibility</p:attrName>
                                        </p:attrNameLst>
                                      </p:cBhvr>
                                      <p:to>
                                        <p:strVal val="visible"/>
                                      </p:to>
                                    </p:set>
                                    <p:animEffect transition="in" filter="fade">
                                      <p:cBhvr>
                                        <p:cTn id="232" dur="500"/>
                                        <p:tgtEl>
                                          <p:spTgt spid="60"/>
                                        </p:tgtEl>
                                      </p:cBhvr>
                                    </p:animEffect>
                                  </p:childTnLst>
                                </p:cTn>
                              </p:par>
                            </p:childTnLst>
                          </p:cTn>
                        </p:par>
                      </p:childTnLst>
                    </p:cTn>
                  </p:par>
                  <p:par>
                    <p:cTn id="233" fill="hold">
                      <p:stCondLst>
                        <p:cond delay="indefinite"/>
                      </p:stCondLst>
                      <p:childTnLst>
                        <p:par>
                          <p:cTn id="234" fill="hold">
                            <p:stCondLst>
                              <p:cond delay="0"/>
                            </p:stCondLst>
                            <p:childTnLst>
                              <p:par>
                                <p:cTn id="235" presetID="10" presetClass="entr" presetSubtype="0" fill="hold" grpId="0" nodeType="clickEffect">
                                  <p:stCondLst>
                                    <p:cond delay="0"/>
                                  </p:stCondLst>
                                  <p:childTnLst>
                                    <p:set>
                                      <p:cBhvr>
                                        <p:cTn id="236" dur="1" fill="hold">
                                          <p:stCondLst>
                                            <p:cond delay="0"/>
                                          </p:stCondLst>
                                        </p:cTn>
                                        <p:tgtEl>
                                          <p:spTgt spid="61"/>
                                        </p:tgtEl>
                                        <p:attrNameLst>
                                          <p:attrName>style.visibility</p:attrName>
                                        </p:attrNameLst>
                                      </p:cBhvr>
                                      <p:to>
                                        <p:strVal val="visible"/>
                                      </p:to>
                                    </p:set>
                                    <p:animEffect transition="in" filter="fade">
                                      <p:cBhvr>
                                        <p:cTn id="237" dur="500"/>
                                        <p:tgtEl>
                                          <p:spTgt spid="61"/>
                                        </p:tgtEl>
                                      </p:cBhvr>
                                    </p:animEffect>
                                  </p:childTnLst>
                                </p:cTn>
                              </p:par>
                            </p:childTnLst>
                          </p:cTn>
                        </p:par>
                      </p:childTnLst>
                    </p:cTn>
                  </p:par>
                  <p:par>
                    <p:cTn id="238" fill="hold">
                      <p:stCondLst>
                        <p:cond delay="indefinite"/>
                      </p:stCondLst>
                      <p:childTnLst>
                        <p:par>
                          <p:cTn id="239" fill="hold">
                            <p:stCondLst>
                              <p:cond delay="0"/>
                            </p:stCondLst>
                            <p:childTnLst>
                              <p:par>
                                <p:cTn id="240" presetID="10" presetClass="entr" presetSubtype="0" fill="hold" grpId="0" nodeType="clickEffect">
                                  <p:stCondLst>
                                    <p:cond delay="0"/>
                                  </p:stCondLst>
                                  <p:childTnLst>
                                    <p:set>
                                      <p:cBhvr>
                                        <p:cTn id="241" dur="1" fill="hold">
                                          <p:stCondLst>
                                            <p:cond delay="0"/>
                                          </p:stCondLst>
                                        </p:cTn>
                                        <p:tgtEl>
                                          <p:spTgt spid="56"/>
                                        </p:tgtEl>
                                        <p:attrNameLst>
                                          <p:attrName>style.visibility</p:attrName>
                                        </p:attrNameLst>
                                      </p:cBhvr>
                                      <p:to>
                                        <p:strVal val="visible"/>
                                      </p:to>
                                    </p:set>
                                    <p:animEffect transition="in" filter="fade">
                                      <p:cBhvr>
                                        <p:cTn id="242" dur="500"/>
                                        <p:tgtEl>
                                          <p:spTgt spid="56"/>
                                        </p:tgtEl>
                                      </p:cBhvr>
                                    </p:animEffect>
                                  </p:childTnLst>
                                </p:cTn>
                              </p:par>
                            </p:childTnLst>
                          </p:cTn>
                        </p:par>
                      </p:childTnLst>
                    </p:cTn>
                  </p:par>
                  <p:par>
                    <p:cTn id="243" fill="hold">
                      <p:stCondLst>
                        <p:cond delay="indefinite"/>
                      </p:stCondLst>
                      <p:childTnLst>
                        <p:par>
                          <p:cTn id="244" fill="hold">
                            <p:stCondLst>
                              <p:cond delay="0"/>
                            </p:stCondLst>
                            <p:childTnLst>
                              <p:par>
                                <p:cTn id="245" presetID="10" presetClass="entr" presetSubtype="0" fill="hold" grpId="0" nodeType="clickEffect">
                                  <p:stCondLst>
                                    <p:cond delay="0"/>
                                  </p:stCondLst>
                                  <p:childTnLst>
                                    <p:set>
                                      <p:cBhvr>
                                        <p:cTn id="246" dur="1" fill="hold">
                                          <p:stCondLst>
                                            <p:cond delay="0"/>
                                          </p:stCondLst>
                                        </p:cTn>
                                        <p:tgtEl>
                                          <p:spTgt spid="48"/>
                                        </p:tgtEl>
                                        <p:attrNameLst>
                                          <p:attrName>style.visibility</p:attrName>
                                        </p:attrNameLst>
                                      </p:cBhvr>
                                      <p:to>
                                        <p:strVal val="visible"/>
                                      </p:to>
                                    </p:set>
                                    <p:animEffect transition="in" filter="fade">
                                      <p:cBhvr>
                                        <p:cTn id="247" dur="500"/>
                                        <p:tgtEl>
                                          <p:spTgt spid="48"/>
                                        </p:tgtEl>
                                      </p:cBhvr>
                                    </p:animEffect>
                                  </p:childTnLst>
                                </p:cTn>
                              </p:par>
                            </p:childTnLst>
                          </p:cTn>
                        </p:par>
                      </p:childTnLst>
                    </p:cTn>
                  </p:par>
                  <p:par>
                    <p:cTn id="248" fill="hold">
                      <p:stCondLst>
                        <p:cond delay="indefinite"/>
                      </p:stCondLst>
                      <p:childTnLst>
                        <p:par>
                          <p:cTn id="249" fill="hold">
                            <p:stCondLst>
                              <p:cond delay="0"/>
                            </p:stCondLst>
                            <p:childTnLst>
                              <p:par>
                                <p:cTn id="250" presetID="10" presetClass="entr" presetSubtype="0" fill="hold" grpId="0" nodeType="clickEffect">
                                  <p:stCondLst>
                                    <p:cond delay="0"/>
                                  </p:stCondLst>
                                  <p:childTnLst>
                                    <p:set>
                                      <p:cBhvr>
                                        <p:cTn id="251" dur="1" fill="hold">
                                          <p:stCondLst>
                                            <p:cond delay="0"/>
                                          </p:stCondLst>
                                        </p:cTn>
                                        <p:tgtEl>
                                          <p:spTgt spid="75"/>
                                        </p:tgtEl>
                                        <p:attrNameLst>
                                          <p:attrName>style.visibility</p:attrName>
                                        </p:attrNameLst>
                                      </p:cBhvr>
                                      <p:to>
                                        <p:strVal val="visible"/>
                                      </p:to>
                                    </p:set>
                                    <p:animEffect transition="in" filter="fade">
                                      <p:cBhvr>
                                        <p:cTn id="252" dur="500"/>
                                        <p:tgtEl>
                                          <p:spTgt spid="75"/>
                                        </p:tgtEl>
                                      </p:cBhvr>
                                    </p:animEffect>
                                  </p:childTnLst>
                                </p:cTn>
                              </p:par>
                            </p:childTnLst>
                          </p:cTn>
                        </p:par>
                      </p:childTnLst>
                    </p:cTn>
                  </p:par>
                  <p:par>
                    <p:cTn id="253" fill="hold">
                      <p:stCondLst>
                        <p:cond delay="indefinite"/>
                      </p:stCondLst>
                      <p:childTnLst>
                        <p:par>
                          <p:cTn id="254" fill="hold">
                            <p:stCondLst>
                              <p:cond delay="0"/>
                            </p:stCondLst>
                            <p:childTnLst>
                              <p:par>
                                <p:cTn id="255" presetID="10" presetClass="entr" presetSubtype="0" fill="hold" grpId="0" nodeType="clickEffect">
                                  <p:stCondLst>
                                    <p:cond delay="0"/>
                                  </p:stCondLst>
                                  <p:childTnLst>
                                    <p:set>
                                      <p:cBhvr>
                                        <p:cTn id="256" dur="1" fill="hold">
                                          <p:stCondLst>
                                            <p:cond delay="0"/>
                                          </p:stCondLst>
                                        </p:cTn>
                                        <p:tgtEl>
                                          <p:spTgt spid="64"/>
                                        </p:tgtEl>
                                        <p:attrNameLst>
                                          <p:attrName>style.visibility</p:attrName>
                                        </p:attrNameLst>
                                      </p:cBhvr>
                                      <p:to>
                                        <p:strVal val="visible"/>
                                      </p:to>
                                    </p:set>
                                    <p:animEffect transition="in" filter="fade">
                                      <p:cBhvr>
                                        <p:cTn id="257" dur="500"/>
                                        <p:tgtEl>
                                          <p:spTgt spid="64"/>
                                        </p:tgtEl>
                                      </p:cBhvr>
                                    </p:animEffect>
                                  </p:childTnLst>
                                </p:cTn>
                              </p:par>
                            </p:childTnLst>
                          </p:cTn>
                        </p:par>
                      </p:childTnLst>
                    </p:cTn>
                  </p:par>
                  <p:par>
                    <p:cTn id="258" fill="hold">
                      <p:stCondLst>
                        <p:cond delay="indefinite"/>
                      </p:stCondLst>
                      <p:childTnLst>
                        <p:par>
                          <p:cTn id="259" fill="hold">
                            <p:stCondLst>
                              <p:cond delay="0"/>
                            </p:stCondLst>
                            <p:childTnLst>
                              <p:par>
                                <p:cTn id="260" presetID="10" presetClass="entr" presetSubtype="0" fill="hold" grpId="0" nodeType="clickEffect">
                                  <p:stCondLst>
                                    <p:cond delay="0"/>
                                  </p:stCondLst>
                                  <p:childTnLst>
                                    <p:set>
                                      <p:cBhvr>
                                        <p:cTn id="261" dur="1" fill="hold">
                                          <p:stCondLst>
                                            <p:cond delay="0"/>
                                          </p:stCondLst>
                                        </p:cTn>
                                        <p:tgtEl>
                                          <p:spTgt spid="69"/>
                                        </p:tgtEl>
                                        <p:attrNameLst>
                                          <p:attrName>style.visibility</p:attrName>
                                        </p:attrNameLst>
                                      </p:cBhvr>
                                      <p:to>
                                        <p:strVal val="visible"/>
                                      </p:to>
                                    </p:set>
                                    <p:animEffect transition="in" filter="fade">
                                      <p:cBhvr>
                                        <p:cTn id="262" dur="500"/>
                                        <p:tgtEl>
                                          <p:spTgt spid="69"/>
                                        </p:tgtEl>
                                      </p:cBhvr>
                                    </p:animEffect>
                                  </p:childTnLst>
                                </p:cTn>
                              </p:par>
                            </p:childTnLst>
                          </p:cTn>
                        </p:par>
                      </p:childTnLst>
                    </p:cTn>
                  </p:par>
                  <p:par>
                    <p:cTn id="263" fill="hold">
                      <p:stCondLst>
                        <p:cond delay="indefinite"/>
                      </p:stCondLst>
                      <p:childTnLst>
                        <p:par>
                          <p:cTn id="264" fill="hold">
                            <p:stCondLst>
                              <p:cond delay="0"/>
                            </p:stCondLst>
                            <p:childTnLst>
                              <p:par>
                                <p:cTn id="265" presetID="10" presetClass="entr" presetSubtype="0" fill="hold" grpId="0" nodeType="clickEffect">
                                  <p:stCondLst>
                                    <p:cond delay="0"/>
                                  </p:stCondLst>
                                  <p:childTnLst>
                                    <p:set>
                                      <p:cBhvr>
                                        <p:cTn id="266" dur="1" fill="hold">
                                          <p:stCondLst>
                                            <p:cond delay="0"/>
                                          </p:stCondLst>
                                        </p:cTn>
                                        <p:tgtEl>
                                          <p:spTgt spid="67"/>
                                        </p:tgtEl>
                                        <p:attrNameLst>
                                          <p:attrName>style.visibility</p:attrName>
                                        </p:attrNameLst>
                                      </p:cBhvr>
                                      <p:to>
                                        <p:strVal val="visible"/>
                                      </p:to>
                                    </p:set>
                                    <p:animEffect transition="in" filter="fade">
                                      <p:cBhvr>
                                        <p:cTn id="267" dur="500"/>
                                        <p:tgtEl>
                                          <p:spTgt spid="67"/>
                                        </p:tgtEl>
                                      </p:cBhvr>
                                    </p:animEffect>
                                  </p:childTnLst>
                                </p:cTn>
                              </p:par>
                            </p:childTnLst>
                          </p:cTn>
                        </p:par>
                      </p:childTnLst>
                    </p:cTn>
                  </p:par>
                  <p:par>
                    <p:cTn id="268" fill="hold">
                      <p:stCondLst>
                        <p:cond delay="indefinite"/>
                      </p:stCondLst>
                      <p:childTnLst>
                        <p:par>
                          <p:cTn id="269" fill="hold">
                            <p:stCondLst>
                              <p:cond delay="0"/>
                            </p:stCondLst>
                            <p:childTnLst>
                              <p:par>
                                <p:cTn id="270" presetID="10" presetClass="entr" presetSubtype="0" fill="hold" grpId="0" nodeType="clickEffect">
                                  <p:stCondLst>
                                    <p:cond delay="0"/>
                                  </p:stCondLst>
                                  <p:childTnLst>
                                    <p:set>
                                      <p:cBhvr>
                                        <p:cTn id="271" dur="1" fill="hold">
                                          <p:stCondLst>
                                            <p:cond delay="0"/>
                                          </p:stCondLst>
                                        </p:cTn>
                                        <p:tgtEl>
                                          <p:spTgt spid="65"/>
                                        </p:tgtEl>
                                        <p:attrNameLst>
                                          <p:attrName>style.visibility</p:attrName>
                                        </p:attrNameLst>
                                      </p:cBhvr>
                                      <p:to>
                                        <p:strVal val="visible"/>
                                      </p:to>
                                    </p:set>
                                    <p:animEffect transition="in" filter="fade">
                                      <p:cBhvr>
                                        <p:cTn id="272" dur="500"/>
                                        <p:tgtEl>
                                          <p:spTgt spid="65"/>
                                        </p:tgtEl>
                                      </p:cBhvr>
                                    </p:animEffect>
                                  </p:childTnLst>
                                </p:cTn>
                              </p:par>
                            </p:childTnLst>
                          </p:cTn>
                        </p:par>
                      </p:childTnLst>
                    </p:cTn>
                  </p:par>
                  <p:par>
                    <p:cTn id="273" fill="hold">
                      <p:stCondLst>
                        <p:cond delay="indefinite"/>
                      </p:stCondLst>
                      <p:childTnLst>
                        <p:par>
                          <p:cTn id="274" fill="hold">
                            <p:stCondLst>
                              <p:cond delay="0"/>
                            </p:stCondLst>
                            <p:childTnLst>
                              <p:par>
                                <p:cTn id="275" presetID="10" presetClass="entr" presetSubtype="0" fill="hold" grpId="0" nodeType="clickEffect">
                                  <p:stCondLst>
                                    <p:cond delay="0"/>
                                  </p:stCondLst>
                                  <p:childTnLst>
                                    <p:set>
                                      <p:cBhvr>
                                        <p:cTn id="276" dur="1" fill="hold">
                                          <p:stCondLst>
                                            <p:cond delay="0"/>
                                          </p:stCondLst>
                                        </p:cTn>
                                        <p:tgtEl>
                                          <p:spTgt spid="68"/>
                                        </p:tgtEl>
                                        <p:attrNameLst>
                                          <p:attrName>style.visibility</p:attrName>
                                        </p:attrNameLst>
                                      </p:cBhvr>
                                      <p:to>
                                        <p:strVal val="visible"/>
                                      </p:to>
                                    </p:set>
                                    <p:animEffect transition="in" filter="fade">
                                      <p:cBhvr>
                                        <p:cTn id="277" dur="500"/>
                                        <p:tgtEl>
                                          <p:spTgt spid="68"/>
                                        </p:tgtEl>
                                      </p:cBhvr>
                                    </p:animEffect>
                                  </p:childTnLst>
                                </p:cTn>
                              </p:par>
                            </p:childTnLst>
                          </p:cTn>
                        </p:par>
                      </p:childTnLst>
                    </p:cTn>
                  </p:par>
                  <p:par>
                    <p:cTn id="278" fill="hold">
                      <p:stCondLst>
                        <p:cond delay="indefinite"/>
                      </p:stCondLst>
                      <p:childTnLst>
                        <p:par>
                          <p:cTn id="279" fill="hold">
                            <p:stCondLst>
                              <p:cond delay="0"/>
                            </p:stCondLst>
                            <p:childTnLst>
                              <p:par>
                                <p:cTn id="280" presetID="10" presetClass="entr" presetSubtype="0" fill="hold" grpId="0" nodeType="clickEffect">
                                  <p:stCondLst>
                                    <p:cond delay="0"/>
                                  </p:stCondLst>
                                  <p:childTnLst>
                                    <p:set>
                                      <p:cBhvr>
                                        <p:cTn id="281" dur="1" fill="hold">
                                          <p:stCondLst>
                                            <p:cond delay="0"/>
                                          </p:stCondLst>
                                        </p:cTn>
                                        <p:tgtEl>
                                          <p:spTgt spid="66"/>
                                        </p:tgtEl>
                                        <p:attrNameLst>
                                          <p:attrName>style.visibility</p:attrName>
                                        </p:attrNameLst>
                                      </p:cBhvr>
                                      <p:to>
                                        <p:strVal val="visible"/>
                                      </p:to>
                                    </p:set>
                                    <p:animEffect transition="in" filter="fade">
                                      <p:cBhvr>
                                        <p:cTn id="28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5" grpId="0"/>
      <p:bldP spid="16" grpId="0"/>
      <p:bldP spid="17" grpId="0"/>
      <p:bldP spid="18" grpId="0"/>
      <p:bldP spid="20" grpId="0"/>
      <p:bldP spid="21" grpId="0"/>
      <p:bldP spid="25" grpId="0"/>
      <p:bldP spid="27" grpId="0"/>
      <p:bldP spid="28" grpId="0"/>
      <p:bldP spid="29" grpId="0"/>
      <p:bldP spid="30" grpId="0"/>
      <p:bldP spid="31" grpId="0"/>
      <p:bldP spid="32"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2" grpId="0"/>
      <p:bldP spid="73" grpId="0"/>
      <p:bldP spid="74" grpId="0"/>
      <p:bldP spid="7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EF29B2D-C93F-4827-A02B-CB131FD8A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pic>
        <p:nvPicPr>
          <p:cNvPr id="15" name="Picture 14">
            <a:extLst>
              <a:ext uri="{FF2B5EF4-FFF2-40B4-BE49-F238E27FC236}">
                <a16:creationId xmlns:a16="http://schemas.microsoft.com/office/drawing/2014/main" id="{DA5A113D-506A-4922-B8A9-4D57751EB7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
        <p:nvSpPr>
          <p:cNvPr id="6" name="TextBox 5"/>
          <p:cNvSpPr txBox="1"/>
          <p:nvPr/>
        </p:nvSpPr>
        <p:spPr>
          <a:xfrm>
            <a:off x="-4976383" y="2200989"/>
            <a:ext cx="3816424" cy="461665"/>
          </a:xfrm>
          <a:prstGeom prst="rect">
            <a:avLst/>
          </a:prstGeom>
          <a:noFill/>
        </p:spPr>
        <p:txBody>
          <a:bodyPr wrap="square" rtlCol="0">
            <a:spAutoFit/>
          </a:bodyPr>
          <a:lstStyle/>
          <a:p>
            <a:endParaRPr lang="en-GB" sz="2400" dirty="0">
              <a:latin typeface="Arial" pitchFamily="34" charset="0"/>
              <a:cs typeface="Arial" pitchFamily="34" charset="0"/>
            </a:endParaRPr>
          </a:p>
        </p:txBody>
      </p:sp>
      <p:sp>
        <p:nvSpPr>
          <p:cNvPr id="10" name="TextBox 9"/>
          <p:cNvSpPr txBox="1"/>
          <p:nvPr/>
        </p:nvSpPr>
        <p:spPr>
          <a:xfrm>
            <a:off x="369810" y="541034"/>
            <a:ext cx="4699755" cy="1200329"/>
          </a:xfrm>
          <a:prstGeom prst="rect">
            <a:avLst/>
          </a:prstGeom>
          <a:noFill/>
        </p:spPr>
        <p:txBody>
          <a:bodyPr wrap="square" rtlCol="0">
            <a:spAutoFit/>
          </a:bodyPr>
          <a:lstStyle/>
          <a:p>
            <a:r>
              <a:rPr lang="en-GB" sz="2400" dirty="0">
                <a:latin typeface="Arial" pitchFamily="34" charset="0"/>
                <a:cs typeface="Arial" pitchFamily="34" charset="0"/>
              </a:rPr>
              <a:t>After your visit, you’ll know more about different </a:t>
            </a:r>
            <a:r>
              <a:rPr lang="en-GB" sz="2400" b="1" dirty="0">
                <a:latin typeface="Arial" pitchFamily="34" charset="0"/>
                <a:cs typeface="Arial" pitchFamily="34" charset="0"/>
              </a:rPr>
              <a:t>environments</a:t>
            </a:r>
            <a:r>
              <a:rPr lang="en-GB" sz="2400" dirty="0">
                <a:latin typeface="Arial" pitchFamily="34" charset="0"/>
                <a:cs typeface="Arial" pitchFamily="34" charset="0"/>
              </a:rPr>
              <a:t> and what lives in them</a:t>
            </a:r>
          </a:p>
        </p:txBody>
      </p:sp>
      <p:pic>
        <p:nvPicPr>
          <p:cNvPr id="5122" name="Picture 2" descr="L:\Teacher packs and timetables\Pre-visit PPT 2015\Cley\cley pics\Bearded tit, NWT Cley Marshes, Steve Bond, 05 October 2009.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924" b="25689"/>
          <a:stretch/>
        </p:blipFill>
        <p:spPr bwMode="auto">
          <a:xfrm>
            <a:off x="5434429" y="201741"/>
            <a:ext cx="2160000" cy="2073469"/>
          </a:xfrm>
          <a:prstGeom prst="ellipse">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319134" y="2499601"/>
            <a:ext cx="5112568" cy="1200329"/>
          </a:xfrm>
          <a:prstGeom prst="rect">
            <a:avLst/>
          </a:prstGeom>
          <a:noFill/>
        </p:spPr>
        <p:txBody>
          <a:bodyPr wrap="square" rtlCol="0">
            <a:spAutoFit/>
          </a:bodyPr>
          <a:lstStyle/>
          <a:p>
            <a:r>
              <a:rPr lang="en-GB" sz="2400" dirty="0">
                <a:latin typeface="Arial" pitchFamily="34" charset="0"/>
                <a:cs typeface="Arial" pitchFamily="34" charset="0"/>
              </a:rPr>
              <a:t>We’ll find plenty of </a:t>
            </a:r>
            <a:r>
              <a:rPr lang="en-GB" sz="2400" b="1" dirty="0">
                <a:latin typeface="Arial" pitchFamily="34" charset="0"/>
                <a:cs typeface="Arial" pitchFamily="34" charset="0"/>
              </a:rPr>
              <a:t>plants</a:t>
            </a:r>
            <a:r>
              <a:rPr lang="en-GB" sz="2400" dirty="0">
                <a:latin typeface="Arial" pitchFamily="34" charset="0"/>
                <a:cs typeface="Arial" pitchFamily="34" charset="0"/>
              </a:rPr>
              <a:t> and some </a:t>
            </a:r>
            <a:r>
              <a:rPr lang="en-GB" sz="2400" b="1" dirty="0">
                <a:latin typeface="Arial" pitchFamily="34" charset="0"/>
                <a:cs typeface="Arial" pitchFamily="34" charset="0"/>
              </a:rPr>
              <a:t>small animals</a:t>
            </a:r>
            <a:r>
              <a:rPr lang="en-GB" sz="2400" dirty="0">
                <a:latin typeface="Arial" pitchFamily="34" charset="0"/>
                <a:cs typeface="Arial" pitchFamily="34" charset="0"/>
              </a:rPr>
              <a:t>,</a:t>
            </a:r>
            <a:r>
              <a:rPr lang="en-GB" sz="2400" b="1" dirty="0">
                <a:latin typeface="Arial" pitchFamily="34" charset="0"/>
                <a:cs typeface="Arial" pitchFamily="34" charset="0"/>
              </a:rPr>
              <a:t> </a:t>
            </a:r>
            <a:r>
              <a:rPr lang="en-GB" sz="2400" dirty="0">
                <a:latin typeface="Arial" pitchFamily="34" charset="0"/>
                <a:cs typeface="Arial" pitchFamily="34" charset="0"/>
              </a:rPr>
              <a:t>but they’re all wild so what we’ll see is a mystery! </a:t>
            </a:r>
            <a:endParaRPr lang="en-US" sz="2400" dirty="0">
              <a:latin typeface="Arial" pitchFamily="34" charset="0"/>
              <a:cs typeface="Arial" pitchFamily="34" charset="0"/>
            </a:endParaRPr>
          </a:p>
        </p:txBody>
      </p:sp>
      <p:pic>
        <p:nvPicPr>
          <p:cNvPr id="5123" name="Picture 3" descr="L:\Teacher packs and timetables\Pre-visit PPT 2015\Cley\cley pics\Water Vole, Peter Mallett high res imag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3714" y="2019765"/>
            <a:ext cx="2277493" cy="2160000"/>
          </a:xfrm>
          <a:prstGeom prst="ellipse">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6250942" y="6608886"/>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
        <p:nvSpPr>
          <p:cNvPr id="7" name="TextBox 6"/>
          <p:cNvSpPr txBox="1"/>
          <p:nvPr/>
        </p:nvSpPr>
        <p:spPr>
          <a:xfrm>
            <a:off x="372852" y="4458168"/>
            <a:ext cx="5119997" cy="1200329"/>
          </a:xfrm>
          <a:prstGeom prst="rect">
            <a:avLst/>
          </a:prstGeom>
          <a:noFill/>
        </p:spPr>
        <p:txBody>
          <a:bodyPr wrap="square" rtlCol="0">
            <a:spAutoFit/>
          </a:bodyPr>
          <a:lstStyle/>
          <a:p>
            <a:r>
              <a:rPr lang="en-GB" sz="2400" dirty="0">
                <a:latin typeface="Arial" pitchFamily="34" charset="0"/>
                <a:cs typeface="Arial" pitchFamily="34" charset="0"/>
              </a:rPr>
              <a:t>We’ll certainly see </a:t>
            </a:r>
            <a:r>
              <a:rPr lang="en-GB" sz="2400" b="1" dirty="0">
                <a:latin typeface="Arial" pitchFamily="34" charset="0"/>
                <a:cs typeface="Arial" pitchFamily="34" charset="0"/>
              </a:rPr>
              <a:t>birds</a:t>
            </a:r>
            <a:r>
              <a:rPr lang="en-GB" sz="2400" dirty="0">
                <a:latin typeface="Arial" pitchFamily="34" charset="0"/>
                <a:cs typeface="Arial" pitchFamily="34" charset="0"/>
              </a:rPr>
              <a:t> at Holme Dunes and find out a bit about how they </a:t>
            </a:r>
            <a:r>
              <a:rPr lang="en-GB" sz="2400" b="1" dirty="0">
                <a:latin typeface="Arial" pitchFamily="34" charset="0"/>
                <a:cs typeface="Arial" pitchFamily="34" charset="0"/>
              </a:rPr>
              <a:t>survive</a:t>
            </a:r>
            <a:r>
              <a:rPr lang="en-GB" sz="2400" dirty="0">
                <a:latin typeface="Arial" pitchFamily="34" charset="0"/>
                <a:cs typeface="Arial" pitchFamily="34" charset="0"/>
              </a:rPr>
              <a:t> where they </a:t>
            </a:r>
            <a:r>
              <a:rPr lang="en-GB" sz="2400" b="1" dirty="0">
                <a:latin typeface="Arial" pitchFamily="34" charset="0"/>
                <a:cs typeface="Arial" pitchFamily="34" charset="0"/>
              </a:rPr>
              <a:t>live</a:t>
            </a:r>
          </a:p>
        </p:txBody>
      </p:sp>
      <p:pic>
        <p:nvPicPr>
          <p:cNvPr id="5124" name="Picture 4" descr="L:\Teacher packs and timetables\Pre-visit PPT 2015\Cley\cley pics\Bittern, Ian Simons.jpg"/>
          <p:cNvPicPr>
            <a:picLocks noChangeAspect="1" noChangeArrowheads="1"/>
          </p:cNvPicPr>
          <p:nvPr/>
        </p:nvPicPr>
        <p:blipFill rotWithShape="1">
          <a:blip r:embed="rId7">
            <a:extLst>
              <a:ext uri="{28A0092B-C50C-407E-A947-70E740481C1C}">
                <a14:useLocalDpi xmlns:a14="http://schemas.microsoft.com/office/drawing/2010/main" val="0"/>
              </a:ext>
            </a:extLst>
          </a:blip>
          <a:srcRect l="6303" r="9572" b="25917"/>
          <a:stretch/>
        </p:blipFill>
        <p:spPr bwMode="auto">
          <a:xfrm>
            <a:off x="5434429" y="3973843"/>
            <a:ext cx="2160000" cy="2186261"/>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524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3D4358E-56DC-4F0F-8C6F-A95A0636D3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pic>
        <p:nvPicPr>
          <p:cNvPr id="13" name="Picture 12">
            <a:extLst>
              <a:ext uri="{FF2B5EF4-FFF2-40B4-BE49-F238E27FC236}">
                <a16:creationId xmlns:a16="http://schemas.microsoft.com/office/drawing/2014/main" id="{8ECA431C-77F2-4F5C-9432-A4614B6E84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
        <p:nvSpPr>
          <p:cNvPr id="11" name="Rectangle 10"/>
          <p:cNvSpPr/>
          <p:nvPr/>
        </p:nvSpPr>
        <p:spPr>
          <a:xfrm>
            <a:off x="6431936" y="6629934"/>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
        <p:nvSpPr>
          <p:cNvPr id="8" name="TextBox 7"/>
          <p:cNvSpPr txBox="1"/>
          <p:nvPr/>
        </p:nvSpPr>
        <p:spPr>
          <a:xfrm>
            <a:off x="1187000" y="297094"/>
            <a:ext cx="6769999" cy="1323439"/>
          </a:xfrm>
          <a:prstGeom prst="rect">
            <a:avLst/>
          </a:prstGeom>
          <a:noFill/>
        </p:spPr>
        <p:txBody>
          <a:bodyPr wrap="square" rtlCol="0">
            <a:spAutoFit/>
          </a:bodyPr>
          <a:lstStyle/>
          <a:p>
            <a:pPr algn="ctr"/>
            <a:r>
              <a:rPr lang="en-GB" sz="2000" dirty="0">
                <a:latin typeface="Arial" pitchFamily="34" charset="0"/>
                <a:cs typeface="Arial" pitchFamily="34" charset="0"/>
              </a:rPr>
              <a:t>Your bus will bring you to the </a:t>
            </a:r>
            <a:r>
              <a:rPr lang="en-GB" sz="2000" b="1" dirty="0">
                <a:latin typeface="Arial" pitchFamily="34" charset="0"/>
                <a:cs typeface="Arial" pitchFamily="34" charset="0"/>
              </a:rPr>
              <a:t>visitor centre </a:t>
            </a:r>
            <a:r>
              <a:rPr lang="en-GB" sz="2000" dirty="0">
                <a:latin typeface="Arial" pitchFamily="34" charset="0"/>
                <a:cs typeface="Arial" pitchFamily="34" charset="0"/>
              </a:rPr>
              <a:t>where an </a:t>
            </a:r>
            <a:r>
              <a:rPr lang="en-GB" sz="2000" b="1" dirty="0">
                <a:latin typeface="Arial" pitchFamily="34" charset="0"/>
                <a:cs typeface="Arial" pitchFamily="34" charset="0"/>
              </a:rPr>
              <a:t>Wilder Learning Officer </a:t>
            </a:r>
            <a:r>
              <a:rPr lang="en-GB" sz="2000" dirty="0">
                <a:latin typeface="Arial" pitchFamily="34" charset="0"/>
                <a:cs typeface="Arial" pitchFamily="34" charset="0"/>
              </a:rPr>
              <a:t>will greet you. You will be able to use the </a:t>
            </a:r>
            <a:r>
              <a:rPr lang="en-GB" sz="2000" b="1" dirty="0">
                <a:latin typeface="Arial" pitchFamily="34" charset="0"/>
                <a:cs typeface="Arial" pitchFamily="34" charset="0"/>
              </a:rPr>
              <a:t>toilets</a:t>
            </a:r>
            <a:r>
              <a:rPr lang="en-GB" sz="2000" dirty="0">
                <a:latin typeface="Arial" pitchFamily="34" charset="0"/>
                <a:cs typeface="Arial" pitchFamily="34" charset="0"/>
              </a:rPr>
              <a:t> at the start of the day, lunchtime and before you leave.</a:t>
            </a:r>
          </a:p>
        </p:txBody>
      </p:sp>
      <p:pic>
        <p:nvPicPr>
          <p:cNvPr id="1026" name="Picture 2" descr="https://www.norfolkwildlifetrust.org.uk/getmedia/c33e090d-f144-47e2-9e21-4475e775d451/2023_06_15-_-NWT_Holme_Reserve-D850-8738-%c2%a9Frederic-Landes-min-min.jpg.aspx?width=500">
            <a:extLst>
              <a:ext uri="{FF2B5EF4-FFF2-40B4-BE49-F238E27FC236}">
                <a16:creationId xmlns:a16="http://schemas.microsoft.com/office/drawing/2014/main" id="{322545A8-3F89-40A5-AE95-CF6DDA3663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1155" y="1589093"/>
            <a:ext cx="6341690" cy="4223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539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35107F2D-AFB9-43E4-B663-4F2652DBF8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99392"/>
            <a:ext cx="9621338" cy="6990936"/>
          </a:xfrm>
          <a:prstGeom prst="rect">
            <a:avLst/>
          </a:prstGeom>
        </p:spPr>
      </p:pic>
      <p:pic>
        <p:nvPicPr>
          <p:cNvPr id="20" name="Picture 19">
            <a:extLst>
              <a:ext uri="{FF2B5EF4-FFF2-40B4-BE49-F238E27FC236}">
                <a16:creationId xmlns:a16="http://schemas.microsoft.com/office/drawing/2014/main" id="{FE6E451A-F904-41CB-BACD-7D89E9655F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
        <p:nvSpPr>
          <p:cNvPr id="28" name="Rectangle 27"/>
          <p:cNvSpPr/>
          <p:nvPr/>
        </p:nvSpPr>
        <p:spPr>
          <a:xfrm>
            <a:off x="6431936" y="6629934"/>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
        <p:nvSpPr>
          <p:cNvPr id="9" name="TextBox 8"/>
          <p:cNvSpPr txBox="1"/>
          <p:nvPr/>
        </p:nvSpPr>
        <p:spPr>
          <a:xfrm>
            <a:off x="316592" y="328263"/>
            <a:ext cx="6984776" cy="461665"/>
          </a:xfrm>
          <a:prstGeom prst="rect">
            <a:avLst/>
          </a:prstGeom>
          <a:noFill/>
        </p:spPr>
        <p:txBody>
          <a:bodyPr wrap="square" rtlCol="0">
            <a:spAutoFit/>
          </a:bodyPr>
          <a:lstStyle/>
          <a:p>
            <a:r>
              <a:rPr lang="en-GB" sz="2400" b="1" dirty="0">
                <a:latin typeface="Arial" pitchFamily="34" charset="0"/>
                <a:cs typeface="Arial" pitchFamily="34" charset="0"/>
              </a:rPr>
              <a:t>You might spot some of these:</a:t>
            </a:r>
          </a:p>
        </p:txBody>
      </p:sp>
      <p:sp>
        <p:nvSpPr>
          <p:cNvPr id="6" name="TextBox 5"/>
          <p:cNvSpPr txBox="1"/>
          <p:nvPr/>
        </p:nvSpPr>
        <p:spPr>
          <a:xfrm>
            <a:off x="331537" y="900785"/>
            <a:ext cx="1745780"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Ringed Plover</a:t>
            </a:r>
          </a:p>
        </p:txBody>
      </p:sp>
      <p:sp>
        <p:nvSpPr>
          <p:cNvPr id="7" name="TextBox 6"/>
          <p:cNvSpPr txBox="1"/>
          <p:nvPr/>
        </p:nvSpPr>
        <p:spPr>
          <a:xfrm>
            <a:off x="3418656" y="899428"/>
            <a:ext cx="2016222"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Razor Shells</a:t>
            </a:r>
          </a:p>
        </p:txBody>
      </p:sp>
      <p:sp>
        <p:nvSpPr>
          <p:cNvPr id="8" name="TextBox 7"/>
          <p:cNvSpPr txBox="1"/>
          <p:nvPr/>
        </p:nvSpPr>
        <p:spPr>
          <a:xfrm>
            <a:off x="283732" y="3345996"/>
            <a:ext cx="2348726"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Whelk Egg Case</a:t>
            </a:r>
          </a:p>
        </p:txBody>
      </p:sp>
      <p:sp>
        <p:nvSpPr>
          <p:cNvPr id="12" name="TextBox 11"/>
          <p:cNvSpPr txBox="1"/>
          <p:nvPr/>
        </p:nvSpPr>
        <p:spPr>
          <a:xfrm>
            <a:off x="3418656" y="3345996"/>
            <a:ext cx="1944215"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Starfish</a:t>
            </a:r>
          </a:p>
        </p:txBody>
      </p:sp>
      <p:sp>
        <p:nvSpPr>
          <p:cNvPr id="35" name="TextBox 34"/>
          <p:cNvSpPr txBox="1"/>
          <p:nvPr/>
        </p:nvSpPr>
        <p:spPr>
          <a:xfrm>
            <a:off x="6035442" y="3345996"/>
            <a:ext cx="1439473" cy="369332"/>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Crossbill</a:t>
            </a:r>
          </a:p>
        </p:txBody>
      </p:sp>
      <p:pic>
        <p:nvPicPr>
          <p:cNvPr id="5122" name="Picture 2" descr="L:\Teacher packs and timetables\Pre-visit PPT 2015\Holme\Holme pics\Ringed plover, NWT Cley, Nick Goodrum, 10 July 2014.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7418"/>
          <a:stretch/>
        </p:blipFill>
        <p:spPr bwMode="auto">
          <a:xfrm>
            <a:off x="331538" y="1256220"/>
            <a:ext cx="2573364" cy="181274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L:\Teacher packs and timetables\Pre-visit PPT 2015\Holme\Holme pics\razor shells HunstantonFeb 03, David North.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3929"/>
          <a:stretch/>
        </p:blipFill>
        <p:spPr bwMode="auto">
          <a:xfrm>
            <a:off x="3418656" y="1256220"/>
            <a:ext cx="2528942" cy="182217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L:\Teacher packs and timetables\Pre-visit PPT 2015\Holme\Holme pics\Whelk Egg-case, Neville Yardy, 4th January 2009, Sea Palling.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6491"/>
          <a:stretch/>
        </p:blipFill>
        <p:spPr bwMode="auto">
          <a:xfrm>
            <a:off x="331537" y="3715780"/>
            <a:ext cx="2568659" cy="1801451"/>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L:\Teacher packs and timetables\Pre-visit PPT 2015\Holme\Holme pics\Starfish, Cley March 23 07, David North.jpg"/>
          <p:cNvPicPr>
            <a:picLocks noChangeAspect="1" noChangeArrowheads="1"/>
          </p:cNvPicPr>
          <p:nvPr/>
        </p:nvPicPr>
        <p:blipFill rotWithShape="1">
          <a:blip r:embed="rId8">
            <a:extLst>
              <a:ext uri="{28A0092B-C50C-407E-A947-70E740481C1C}">
                <a14:useLocalDpi xmlns:a14="http://schemas.microsoft.com/office/drawing/2010/main" val="0"/>
              </a:ext>
            </a:extLst>
          </a:blip>
          <a:srcRect l="11790" t="9721" b="6180"/>
          <a:stretch/>
        </p:blipFill>
        <p:spPr bwMode="auto">
          <a:xfrm>
            <a:off x="3427598" y="3715328"/>
            <a:ext cx="2520000" cy="1801903"/>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L:\Teacher packs and timetables\Pre-visit PPT 2015\Holme\Holme pics\parrot crossbill, mike rawlings, holt country park, 13 november 2013.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8398"/>
          <a:stretch/>
        </p:blipFill>
        <p:spPr bwMode="auto">
          <a:xfrm>
            <a:off x="6190585" y="3715328"/>
            <a:ext cx="2568660" cy="1801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29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2"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764</TotalTime>
  <Words>1218</Words>
  <Application>Microsoft Office PowerPoint</Application>
  <PresentationFormat>On-screen Show (4:3)</PresentationFormat>
  <Paragraphs>165</Paragraphs>
  <Slides>14</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Norfolk Wildlife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Bethan Painter</dc:creator>
  <cp:lastModifiedBy>Abi Bilby</cp:lastModifiedBy>
  <cp:revision>72</cp:revision>
  <dcterms:created xsi:type="dcterms:W3CDTF">2013-07-30T14:34:13Z</dcterms:created>
  <dcterms:modified xsi:type="dcterms:W3CDTF">2023-11-09T09:31:20Z</dcterms:modified>
</cp:coreProperties>
</file>