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73" r:id="rId3"/>
    <p:sldId id="282" r:id="rId4"/>
    <p:sldId id="314" r:id="rId5"/>
    <p:sldId id="283" r:id="rId6"/>
    <p:sldId id="299" r:id="rId7"/>
    <p:sldId id="311" r:id="rId8"/>
    <p:sldId id="312" r:id="rId9"/>
    <p:sldId id="313" r:id="rId10"/>
    <p:sldId id="285" r:id="rId11"/>
    <p:sldId id="300" r:id="rId12"/>
    <p:sldId id="278" r:id="rId13"/>
    <p:sldId id="280"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p15:clr>
            <a:srgbClr val="A4A3A4"/>
          </p15:clr>
        </p15:guide>
        <p15:guide id="2" pos="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82" d="100"/>
          <a:sy n="82" d="100"/>
        </p:scale>
        <p:origin x="1488" y="62"/>
      </p:cViewPr>
      <p:guideLst>
        <p:guide orient="horz" pos="3113"/>
        <p:guide pos="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6718C-2906-4BF1-B53B-88ECC184A521}" type="datetimeFigureOut">
              <a:rPr lang="en-GB" smtClean="0"/>
              <a:pPr/>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7E5E-7AF1-4571-B32E-6DB4E12F1206}" type="slidenum">
              <a:rPr lang="en-GB" smtClean="0"/>
              <a:pPr/>
              <a:t>‹#›</a:t>
            </a:fld>
            <a:endParaRPr lang="en-GB"/>
          </a:p>
        </p:txBody>
      </p:sp>
    </p:spTree>
    <p:extLst>
      <p:ext uri="{BB962C8B-B14F-4D97-AF65-F5344CB8AC3E}">
        <p14:creationId xmlns:p14="http://schemas.microsoft.com/office/powerpoint/2010/main" val="1329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Richard Osbourne</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a:t>
            </a:fld>
            <a:endParaRPr lang="en-GB"/>
          </a:p>
        </p:txBody>
      </p:sp>
    </p:spTree>
    <p:extLst>
      <p:ext uri="{BB962C8B-B14F-4D97-AF65-F5344CB8AC3E}">
        <p14:creationId xmlns:p14="http://schemas.microsoft.com/office/powerpoint/2010/main" val="1979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a:t>
            </a:r>
            <a:r>
              <a:rPr lang="en-GB"/>
              <a:t>Richard Osbourne</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a:p>
        </p:txBody>
      </p:sp>
    </p:spTree>
    <p:extLst>
      <p:ext uri="{BB962C8B-B14F-4D97-AF65-F5344CB8AC3E}">
        <p14:creationId xmlns:p14="http://schemas.microsoft.com/office/powerpoint/2010/main" val="7828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 The Wildlife Trusts </a:t>
            </a:r>
            <a:endParaRPr lang="en-GB" dirty="0"/>
          </a:p>
          <a:p>
            <a:endParaRPr lang="en-GB" dirty="0"/>
          </a:p>
        </p:txBody>
      </p:sp>
      <p:sp>
        <p:nvSpPr>
          <p:cNvPr id="4" name="Slide Number Placeholder 3"/>
          <p:cNvSpPr>
            <a:spLocks noGrp="1"/>
          </p:cNvSpPr>
          <p:nvPr>
            <p:ph type="sldNum" sz="quarter" idx="5"/>
          </p:nvPr>
        </p:nvSpPr>
        <p:spPr/>
        <p:txBody>
          <a:bodyPr/>
          <a:lstStyle/>
          <a:p>
            <a:fld id="{64667E5E-7AF1-4571-B32E-6DB4E12F1206}" type="slidenum">
              <a:rPr lang="en-GB" smtClean="0"/>
              <a:pPr/>
              <a:t>4</a:t>
            </a:fld>
            <a:endParaRPr lang="en-GB"/>
          </a:p>
        </p:txBody>
      </p:sp>
    </p:spTree>
    <p:extLst>
      <p:ext uri="{BB962C8B-B14F-4D97-AF65-F5344CB8AC3E}">
        <p14:creationId xmlns:p14="http://schemas.microsoft.com/office/powerpoint/2010/main" val="380421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Could discuss c</a:t>
            </a:r>
            <a:r>
              <a:rPr lang="en-GB" dirty="0"/>
              <a:t>amouflage, in/vertebrates, different vertebrate groups</a:t>
            </a:r>
          </a:p>
          <a:p>
            <a:r>
              <a:rPr lang="en-GB" dirty="0"/>
              <a:t>From top left anticlockwise: robin, speckled</a:t>
            </a:r>
            <a:r>
              <a:rPr lang="en-GB" baseline="0" dirty="0"/>
              <a:t> wood, common toad, woodlouse, roe deer, </a:t>
            </a:r>
            <a:r>
              <a:rPr lang="en-GB" baseline="0" dirty="0" err="1"/>
              <a:t>pipestrelle</a:t>
            </a:r>
            <a:r>
              <a:rPr lang="en-GB" baseline="0" dirty="0"/>
              <a:t> bat.</a:t>
            </a:r>
          </a:p>
          <a:p>
            <a:r>
              <a:rPr lang="en-GB" baseline="0" dirty="0"/>
              <a:t>Photos: Elizabeth Dack, Amy Lewis, Robert Williamson, Alan </a:t>
            </a:r>
            <a:r>
              <a:rPr lang="en-GB" baseline="0" dirty="0" err="1"/>
              <a:t>Pricek</a:t>
            </a:r>
            <a:r>
              <a:rPr lang="en-GB" baseline="0" dirty="0"/>
              <a:t> and Yvonne Jones.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101526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Anticlockwise from top left: Swallowtail</a:t>
            </a:r>
            <a:r>
              <a:rPr lang="en-GB" baseline="0" dirty="0"/>
              <a:t> butterfly, swallowtail caterpillar, reeds, Norfolk hawker dragonfly, willow warbler, marsh harrier</a:t>
            </a:r>
          </a:p>
          <a:p>
            <a:r>
              <a:rPr lang="en-GB" baseline="0" dirty="0"/>
              <a:t>Photos: Elizabeth Dack, Nick Appleton, </a:t>
            </a:r>
            <a:r>
              <a:rPr lang="en-GB" baseline="0" dirty="0" err="1"/>
              <a:t>Wildstock</a:t>
            </a:r>
            <a:r>
              <a:rPr lang="en-GB" baseline="0" dirty="0"/>
              <a:t>, Janine Hawkins and Natural Connections.</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155691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 Clockwise from top left: Water scorpion, </a:t>
            </a:r>
            <a:r>
              <a:rPr lang="en-GB" baseline="0" dirty="0"/>
              <a:t>dragonfly nymph, </a:t>
            </a:r>
            <a:r>
              <a:rPr lang="en-GB" dirty="0"/>
              <a:t>great diving beetle, ramshorn snail, greater</a:t>
            </a:r>
            <a:r>
              <a:rPr lang="en-GB" baseline="0" dirty="0"/>
              <a:t> water boatman.</a:t>
            </a:r>
          </a:p>
          <a:p>
            <a:r>
              <a:rPr lang="en-GB" baseline="0" dirty="0"/>
              <a:t>Photos: Elizabeth Dack, Jamie McMillian, Brian Valentine, Richard </a:t>
            </a:r>
            <a:r>
              <a:rPr lang="en-GB" baseline="0" dirty="0" err="1"/>
              <a:t>Burkmarr</a:t>
            </a:r>
            <a:r>
              <a:rPr lang="en-GB" baseline="0" dirty="0"/>
              <a:t> and Isabelle Mudge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9</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Barry Madden.</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10</a:t>
            </a:fld>
            <a:endParaRPr lang="en-GB"/>
          </a:p>
        </p:txBody>
      </p:sp>
    </p:spTree>
    <p:extLst>
      <p:ext uri="{BB962C8B-B14F-4D97-AF65-F5344CB8AC3E}">
        <p14:creationId xmlns:p14="http://schemas.microsoft.com/office/powerpoint/2010/main" val="305800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3.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3.pn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pn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4FAF84-A43D-43CD-9524-B2D213F06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8" name="Picture 2" descr="L:\Teacher packs and timetables\Pre-visit PPT 2015\Hickling\Hickling pics\Hickling Broad credit Richard Osbourne (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17131"/>
            <a:ext cx="6912768" cy="4608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4171" y="584775"/>
            <a:ext cx="7215658" cy="584775"/>
          </a:xfrm>
          <a:prstGeom prst="rect">
            <a:avLst/>
          </a:prstGeom>
          <a:noFill/>
        </p:spPr>
        <p:txBody>
          <a:bodyPr wrap="square" rtlCol="0">
            <a:spAutoFit/>
          </a:bodyPr>
          <a:lstStyle/>
          <a:p>
            <a:pPr algn="ctr"/>
            <a:r>
              <a:rPr lang="en-GB" sz="3200" b="1" dirty="0">
                <a:latin typeface="Arial" pitchFamily="34" charset="0"/>
                <a:cs typeface="Arial" pitchFamily="34" charset="0"/>
              </a:rPr>
              <a:t>Welcome to NWT Hickling Broad</a:t>
            </a:r>
          </a:p>
        </p:txBody>
      </p:sp>
      <p:pic>
        <p:nvPicPr>
          <p:cNvPr id="10" name="Picture 9">
            <a:extLst>
              <a:ext uri="{FF2B5EF4-FFF2-40B4-BE49-F238E27FC236}">
                <a16:creationId xmlns:a16="http://schemas.microsoft.com/office/drawing/2014/main" id="{39076E2D-0595-4E9D-B49E-91AF1C019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1" name="Rectangle 10">
            <a:extLst>
              <a:ext uri="{FF2B5EF4-FFF2-40B4-BE49-F238E27FC236}">
                <a16:creationId xmlns:a16="http://schemas.microsoft.com/office/drawing/2014/main" id="{C00C6435-D0B9-4225-A5D4-4B19033217ED}"/>
              </a:ext>
            </a:extLst>
          </p:cNvPr>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116401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DA0942-6D72-41A3-931F-74B29CB19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971600" y="191263"/>
            <a:ext cx="6984776" cy="646331"/>
          </a:xfrm>
          <a:prstGeom prst="rect">
            <a:avLst/>
          </a:prstGeom>
          <a:noFill/>
        </p:spPr>
        <p:txBody>
          <a:bodyPr wrap="square" rtlCol="0">
            <a:spAutoFit/>
          </a:bodyPr>
          <a:lstStyle/>
          <a:p>
            <a:pPr algn="ctr"/>
            <a:r>
              <a:rPr lang="en-GB" dirty="0">
                <a:latin typeface="Arial" pitchFamily="34" charset="0"/>
                <a:cs typeface="Arial" pitchFamily="34" charset="0"/>
              </a:rPr>
              <a:t>Your coach will drop you off at our </a:t>
            </a:r>
            <a:r>
              <a:rPr lang="en-GB" b="1" dirty="0">
                <a:latin typeface="Arial" pitchFamily="34" charset="0"/>
                <a:cs typeface="Arial" pitchFamily="34" charset="0"/>
              </a:rPr>
              <a:t>visitor centre</a:t>
            </a:r>
            <a:r>
              <a:rPr lang="en-GB" dirty="0">
                <a:latin typeface="Arial" pitchFamily="34" charset="0"/>
                <a:cs typeface="Arial" pitchFamily="34" charset="0"/>
              </a:rPr>
              <a:t>. There are </a:t>
            </a:r>
            <a:r>
              <a:rPr lang="en-GB" b="1" dirty="0">
                <a:latin typeface="Arial" pitchFamily="34" charset="0"/>
                <a:cs typeface="Arial" pitchFamily="34" charset="0"/>
              </a:rPr>
              <a:t>toilets</a:t>
            </a:r>
            <a:r>
              <a:rPr lang="en-GB" dirty="0">
                <a:latin typeface="Arial" pitchFamily="34" charset="0"/>
                <a:cs typeface="Arial" pitchFamily="34" charset="0"/>
              </a:rPr>
              <a:t> here and it’s where you’ll come to </a:t>
            </a:r>
            <a:r>
              <a:rPr lang="en-GB" b="1" dirty="0">
                <a:latin typeface="Arial" pitchFamily="34" charset="0"/>
                <a:cs typeface="Arial" pitchFamily="34" charset="0"/>
              </a:rPr>
              <a:t>eat your lunch</a:t>
            </a:r>
            <a:r>
              <a:rPr lang="en-GB" dirty="0">
                <a:latin typeface="Arial" pitchFamily="34" charset="0"/>
                <a:cs typeface="Arial" pitchFamily="34" charset="0"/>
              </a:rPr>
              <a:t>.</a:t>
            </a:r>
          </a:p>
        </p:txBody>
      </p:sp>
      <p:pic>
        <p:nvPicPr>
          <p:cNvPr id="5122" name="Picture 2" descr="L:\Teacher packs and timetables\Pre-visit PPT 2015\Hickling\Hickling pics\Hickling Visitor Centre, June  2012, credit Barry Madden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294" y="873366"/>
            <a:ext cx="6161412" cy="48642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8" name="Picture 7">
            <a:extLst>
              <a:ext uri="{FF2B5EF4-FFF2-40B4-BE49-F238E27FC236}">
                <a16:creationId xmlns:a16="http://schemas.microsoft.com/office/drawing/2014/main" id="{6CA487C3-78AF-431B-961D-C70AB1423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2447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347F83-3D90-4AD1-9D24-4F9107D51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146" name="Picture 2" descr="L:\Teacher packs and timetables\Pre-visit PPT 2015\Hickling\Hickling pics\Otter 2, Elizabeh Dack, Norfolk, 7 march 2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9019" y="1147897"/>
            <a:ext cx="6332988" cy="4192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0816" y="5373312"/>
            <a:ext cx="6215163" cy="461665"/>
          </a:xfrm>
          <a:prstGeom prst="rect">
            <a:avLst/>
          </a:prstGeom>
        </p:spPr>
        <p:txBody>
          <a:bodyPr wrap="none">
            <a:spAutoFit/>
          </a:bodyPr>
          <a:lstStyle/>
          <a:p>
            <a:r>
              <a:rPr lang="en-GB" sz="2400" b="1"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71500" y="87910"/>
            <a:ext cx="8001000"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t>
            </a:r>
          </a:p>
          <a:p>
            <a:pPr algn="ctr"/>
            <a:r>
              <a:rPr lang="en-GB" sz="3200" b="1" dirty="0">
                <a:latin typeface="Arial" pitchFamily="34" charset="0"/>
                <a:cs typeface="Arial" pitchFamily="34" charset="0"/>
              </a:rPr>
              <a:t>about Hickling’s wildlife?</a:t>
            </a:r>
          </a:p>
          <a:p>
            <a:pPr algn="ctr"/>
            <a:endParaRPr lang="en-GB" sz="36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01DCF36F-B110-4480-8E1A-9C36F351F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6109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4B7ED1-5EB8-4493-B0B6-8C8274212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170" name="Picture 2" descr="L:\Teacher packs and timetables\Pre-visit PPT 2015\Hickling\Hickling pics\Hickling Broad credit Richard Osbourne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235" y="1029601"/>
            <a:ext cx="6525529" cy="4350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332656"/>
            <a:ext cx="9144000" cy="584775"/>
          </a:xfrm>
          <a:prstGeom prst="rect">
            <a:avLst/>
          </a:prstGeom>
          <a:noFill/>
        </p:spPr>
        <p:txBody>
          <a:bodyPr wrap="square" rtlCol="0">
            <a:spAutoFit/>
          </a:bodyPr>
          <a:lstStyle/>
          <a:p>
            <a:pPr algn="ctr"/>
            <a:r>
              <a:rPr lang="en-GB" sz="3200" b="1" dirty="0">
                <a:latin typeface="Arial" pitchFamily="34" charset="0"/>
                <a:cs typeface="Arial" pitchFamily="34" charset="0"/>
              </a:rPr>
              <a:t>See you soon!</a:t>
            </a:r>
          </a:p>
        </p:txBody>
      </p:sp>
      <p:sp>
        <p:nvSpPr>
          <p:cNvPr id="13" name="Rectangle 12"/>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 name="Picture 9">
            <a:extLst>
              <a:ext uri="{FF2B5EF4-FFF2-40B4-BE49-F238E27FC236}">
                <a16:creationId xmlns:a16="http://schemas.microsoft.com/office/drawing/2014/main" id="{A5EDEDB5-2496-4C10-BD9E-5D3E6CA55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87490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141657"/>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Nature”.</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221FA-0432-414D-8011-CAA13366F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1CC801B9-43AC-4FBA-B973-6063BD64D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9514B90B-C0C7-4D3B-B0A0-D1217182F7E2}"/>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58411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5124" name="Picture 4" descr="L:\Teacher packs and timetables\Pre-visit PPT 2015\Cley\cley pics\Bittern, Ian Sim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3" name="TextBox 12">
            <a:extLst>
              <a:ext uri="{FF2B5EF4-FFF2-40B4-BE49-F238E27FC236}">
                <a16:creationId xmlns:a16="http://schemas.microsoft.com/office/drawing/2014/main" id="{391EFF9C-2E41-4B08-9A3A-00DD2B5A6426}"/>
              </a:ext>
            </a:extLst>
          </p:cNvPr>
          <p:cNvSpPr txBox="1"/>
          <p:nvPr/>
        </p:nvSpPr>
        <p:spPr>
          <a:xfrm>
            <a:off x="369810" y="4466808"/>
            <a:ext cx="5245224"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Hickling, each with its own different </a:t>
            </a:r>
            <a:r>
              <a:rPr lang="en-GB" sz="2400" b="1" dirty="0">
                <a:latin typeface="Arial" pitchFamily="34" charset="0"/>
                <a:cs typeface="Arial" pitchFamily="34" charset="0"/>
              </a:rPr>
              <a:t>species</a:t>
            </a:r>
          </a:p>
        </p:txBody>
      </p:sp>
    </p:spTree>
    <p:extLst>
      <p:ext uri="{BB962C8B-B14F-4D97-AF65-F5344CB8AC3E}">
        <p14:creationId xmlns:p14="http://schemas.microsoft.com/office/powerpoint/2010/main" val="7925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FAC96F-7C59-4FC0-ACDE-4FB7395F9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 descr="L:\#Staff work in progress\Bethan\For work\P80107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3904" y="1047951"/>
            <a:ext cx="6596192" cy="4947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9872" y="386974"/>
            <a:ext cx="2304256" cy="584775"/>
          </a:xfrm>
          <a:prstGeom prst="rect">
            <a:avLst/>
          </a:prstGeom>
          <a:noFill/>
        </p:spPr>
        <p:txBody>
          <a:bodyPr wrap="square" rtlCol="0">
            <a:spAutoFit/>
          </a:bodyPr>
          <a:lstStyle/>
          <a:p>
            <a:r>
              <a:rPr lang="en-GB" sz="3200" b="1" dirty="0">
                <a:latin typeface="Arial" pitchFamily="34" charset="0"/>
                <a:cs typeface="Arial" pitchFamily="34" charset="0"/>
              </a:rPr>
              <a:t>Woodland</a:t>
            </a:r>
          </a:p>
        </p:txBody>
      </p:sp>
      <p:pic>
        <p:nvPicPr>
          <p:cNvPr id="2050" name="Picture 2" descr="L:\Teacher packs and timetables\Pre-visit PPT 2015\Hickling\Hickling pics\Robin, Elizabeth Dack, Norfolk, 25 October 201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153"/>
          <a:stretch/>
        </p:blipFill>
        <p:spPr bwMode="auto">
          <a:xfrm>
            <a:off x="704309" y="1144714"/>
            <a:ext cx="1800000" cy="1706438"/>
          </a:xfrm>
          <a:prstGeom prst="ellipse">
            <a:avLst/>
          </a:prstGeom>
          <a:noFill/>
          <a:extLst>
            <a:ext uri="{909E8E84-426E-40DD-AFC4-6F175D3DCCD1}">
              <a14:hiddenFill xmlns:a14="http://schemas.microsoft.com/office/drawing/2010/main">
                <a:solidFill>
                  <a:srgbClr val="FFFFFF"/>
                </a:solidFill>
              </a14:hiddenFill>
            </a:ext>
          </a:extLst>
        </p:spPr>
      </p:pic>
      <p:pic>
        <p:nvPicPr>
          <p:cNvPr id="2053" name="Picture 5" descr="L:\Teacher packs and timetables\Pre-visit PPT 2015\Hickling\Hickling pics\Roe Deer Woodland, 23 June 2008, Dersingham Bog, Robert Williams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38" r="23065"/>
          <a:stretch/>
        </p:blipFill>
        <p:spPr bwMode="auto">
          <a:xfrm>
            <a:off x="5819876" y="2834662"/>
            <a:ext cx="1866289" cy="1735375"/>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Hickling\Hickling pics\49  Woodlouse.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590"/>
          <a:stretch/>
        </p:blipFill>
        <p:spPr bwMode="auto">
          <a:xfrm>
            <a:off x="4724558" y="1141168"/>
            <a:ext cx="1831121" cy="1751321"/>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Hickling\Hickling pics\Common toad on path in Thetford Forest, Yvonne Jones, 7 August 201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12" r="14462"/>
          <a:stretch/>
        </p:blipFill>
        <p:spPr bwMode="auto">
          <a:xfrm>
            <a:off x="3769659" y="2900768"/>
            <a:ext cx="1800000" cy="1669270"/>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Hickling\Hickling pics\speckled wood first, Jessica Riedere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607"/>
          <a:stretch/>
        </p:blipFill>
        <p:spPr bwMode="auto">
          <a:xfrm>
            <a:off x="2674342" y="1141169"/>
            <a:ext cx="1800000" cy="1757062"/>
          </a:xfrm>
          <a:prstGeom prst="ellipse">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a:extLst>
              <a:ext uri="{FF2B5EF4-FFF2-40B4-BE49-F238E27FC236}">
                <a16:creationId xmlns:a16="http://schemas.microsoft.com/office/drawing/2014/main" id="{8DE1A9A1-A4CE-4B7F-8F9E-222545346B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06A7F89-7444-4CD4-A02F-23DF18740C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2439"/>
          <a:stretch/>
        </p:blipFill>
        <p:spPr>
          <a:xfrm>
            <a:off x="1745844" y="2834663"/>
            <a:ext cx="1800000" cy="1735375"/>
          </a:xfrm>
          <a:prstGeom prst="ellipse">
            <a:avLst/>
          </a:prstGeom>
        </p:spPr>
      </p:pic>
    </p:spTree>
    <p:extLst>
      <p:ext uri="{BB962C8B-B14F-4D97-AF65-F5344CB8AC3E}">
        <p14:creationId xmlns:p14="http://schemas.microsoft.com/office/powerpoint/2010/main" val="2909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60EFB7-4961-44A2-BDFD-22AF6258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80652" y="347351"/>
            <a:ext cx="2114135" cy="584775"/>
          </a:xfrm>
          <a:prstGeom prst="rect">
            <a:avLst/>
          </a:prstGeom>
          <a:noFill/>
        </p:spPr>
        <p:txBody>
          <a:bodyPr wrap="square" rtlCol="0">
            <a:spAutoFit/>
          </a:bodyPr>
          <a:lstStyle/>
          <a:p>
            <a:r>
              <a:rPr lang="en-GB" sz="3200" b="1" dirty="0">
                <a:latin typeface="Arial" pitchFamily="34" charset="0"/>
                <a:cs typeface="Arial" pitchFamily="34" charset="0"/>
              </a:rPr>
              <a:t>Reed bed</a:t>
            </a:r>
          </a:p>
        </p:txBody>
      </p:sp>
      <p:pic>
        <p:nvPicPr>
          <p:cNvPr id="8" name="Picture 3" descr="V:\Images\Professional Photographers\Free to Use - Credit Photographer\Richard Osbourne\Ranworth\Ranworth Broad credit Richard Osbourne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965412"/>
            <a:ext cx="7020272" cy="46801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Teacher packs and timetables\Pre-visit PPT 2015\Hickling\Hickling pics\Marsh Harrier male, Nick Appleton, Cley marshes, 27th Jan 2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52" r="9946"/>
          <a:stretch/>
        </p:blipFill>
        <p:spPr bwMode="auto">
          <a:xfrm>
            <a:off x="2915630" y="991800"/>
            <a:ext cx="1800000" cy="1773611"/>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Hickling\Hickling pics\Willow warbler 3 WildStock 2007 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07"/>
          <a:stretch/>
        </p:blipFill>
        <p:spPr bwMode="auto">
          <a:xfrm>
            <a:off x="4880915" y="998697"/>
            <a:ext cx="1882922"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Hickling\Hickling pics\Norfolk Hawker 2, Strumpshaw Fen, Elizabeth Dack, 26 June 20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583"/>
          <a:stretch/>
        </p:blipFill>
        <p:spPr bwMode="auto">
          <a:xfrm>
            <a:off x="5998093" y="2765411"/>
            <a:ext cx="1800000" cy="1720730"/>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descr="L:\Teacher packs and timetables\Pre-visit PPT 2015\Hickling\Hickling pics\Reeds, Juanita Hawkins, NWT Cley Marshes, 31.12.20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604"/>
          <a:stretch/>
        </p:blipFill>
        <p:spPr bwMode="auto">
          <a:xfrm>
            <a:off x="3921266" y="2798696"/>
            <a:ext cx="1800000" cy="1720729"/>
          </a:xfrm>
          <a:prstGeom prst="ellipse">
            <a:avLst/>
          </a:prstGeom>
          <a:noFill/>
          <a:extLst>
            <a:ext uri="{909E8E84-426E-40DD-AFC4-6F175D3DCCD1}">
              <a14:hiddenFill xmlns:a14="http://schemas.microsoft.com/office/drawing/2010/main">
                <a:solidFill>
                  <a:srgbClr val="FFFFFF"/>
                </a:solidFill>
              </a14:hiddenFill>
            </a:ext>
          </a:extLst>
        </p:spPr>
      </p:pic>
      <p:pic>
        <p:nvPicPr>
          <p:cNvPr id="3079" name="Picture 7" descr="L:\Teacher packs and timetables\Pre-visit PPT 2015\Hickling\Hickling pics\Swallowtail caterpillar, Norfolk, 8 August 201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694"/>
          <a:stretch/>
        </p:blipFill>
        <p:spPr bwMode="auto">
          <a:xfrm>
            <a:off x="1886363" y="2798697"/>
            <a:ext cx="1800000" cy="1722748"/>
          </a:xfrm>
          <a:prstGeom prst="ellipse">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290686"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5" name="Picture 14">
            <a:extLst>
              <a:ext uri="{FF2B5EF4-FFF2-40B4-BE49-F238E27FC236}">
                <a16:creationId xmlns:a16="http://schemas.microsoft.com/office/drawing/2014/main" id="{9FD3AE6F-7CC5-4731-92DD-A06CB2C8F6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2" name="Picture 21">
            <a:extLst>
              <a:ext uri="{FF2B5EF4-FFF2-40B4-BE49-F238E27FC236}">
                <a16:creationId xmlns:a16="http://schemas.microsoft.com/office/drawing/2014/main" id="{8F4C0016-48FF-4C0E-8359-DA1231F787B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137" r="15352"/>
          <a:stretch/>
        </p:blipFill>
        <p:spPr>
          <a:xfrm>
            <a:off x="937995" y="965412"/>
            <a:ext cx="1848368" cy="1800000"/>
          </a:xfrm>
          <a:prstGeom prst="ellipse">
            <a:avLst/>
          </a:prstGeom>
        </p:spPr>
      </p:pic>
    </p:spTree>
    <p:extLst>
      <p:ext uri="{BB962C8B-B14F-4D97-AF65-F5344CB8AC3E}">
        <p14:creationId xmlns:p14="http://schemas.microsoft.com/office/powerpoint/2010/main" val="31119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3C7F66-282A-4235-B368-49E80364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5" name="Rectangle 2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V:\Images\Nature Reserves\Hickling\Reprofiled dyke and new bund 2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727"/>
          <a:stretch/>
        </p:blipFill>
        <p:spPr bwMode="auto">
          <a:xfrm>
            <a:off x="1086197" y="765310"/>
            <a:ext cx="6768752" cy="5327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37785" y="165920"/>
            <a:ext cx="3465575" cy="584775"/>
          </a:xfrm>
          <a:prstGeom prst="rect">
            <a:avLst/>
          </a:prstGeom>
          <a:noFill/>
        </p:spPr>
        <p:txBody>
          <a:bodyPr wrap="square" rtlCol="0">
            <a:spAutoFit/>
          </a:bodyPr>
          <a:lstStyle/>
          <a:p>
            <a:r>
              <a:rPr lang="en-GB" sz="3200" b="1" dirty="0">
                <a:latin typeface="Arial" pitchFamily="34" charset="0"/>
                <a:cs typeface="Arial" pitchFamily="34" charset="0"/>
              </a:rPr>
              <a:t>Freshwater Dyke</a:t>
            </a:r>
          </a:p>
        </p:txBody>
      </p:sp>
      <p:pic>
        <p:nvPicPr>
          <p:cNvPr id="4099" name="Picture 3" descr="L:\Teacher packs and timetables\Pre-visit PPT 2015\Hickling\Hickling pics\DSCN022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56105" y="2453803"/>
            <a:ext cx="1868708" cy="1780888"/>
          </a:xfrm>
          <a:prstGeom prst="ellipse">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1410"/>
          <a:stretch/>
        </p:blipFill>
        <p:spPr bwMode="auto">
          <a:xfrm>
            <a:off x="4195790" y="2563325"/>
            <a:ext cx="1871341" cy="1731347"/>
          </a:xfrm>
          <a:prstGeom prst="ellipse">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7786" r="7951"/>
          <a:stretch/>
        </p:blipFill>
        <p:spPr bwMode="auto">
          <a:xfrm>
            <a:off x="5166685" y="765310"/>
            <a:ext cx="1800000" cy="1818933"/>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064" t="14122" r="-1064" b="9291"/>
          <a:stretch/>
        </p:blipFill>
        <p:spPr bwMode="auto">
          <a:xfrm>
            <a:off x="3121531" y="765310"/>
            <a:ext cx="1896958"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9CFE71A-05D8-4C52-9C12-8B1E398B72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A3A0C8C-3BCE-4B67-BBF4-4D3296485A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000" r="7500"/>
          <a:stretch/>
        </p:blipFill>
        <p:spPr>
          <a:xfrm>
            <a:off x="1150554" y="765310"/>
            <a:ext cx="1800000" cy="1780888"/>
          </a:xfrm>
          <a:prstGeom prst="ellipse">
            <a:avLst/>
          </a:prstGeom>
        </p:spPr>
      </p:pic>
    </p:spTree>
    <p:extLst>
      <p:ext uri="{BB962C8B-B14F-4D97-AF65-F5344CB8AC3E}">
        <p14:creationId xmlns:p14="http://schemas.microsoft.com/office/powerpoint/2010/main" val="28158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1064</Words>
  <Application>Microsoft Office PowerPoint</Application>
  <PresentationFormat>On-screen Show (4:3)</PresentationFormat>
  <Paragraphs>154</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Abi Bilby</cp:lastModifiedBy>
  <cp:revision>105</cp:revision>
  <dcterms:created xsi:type="dcterms:W3CDTF">2013-07-30T14:34:13Z</dcterms:created>
  <dcterms:modified xsi:type="dcterms:W3CDTF">2023-11-09T09:30:51Z</dcterms:modified>
</cp:coreProperties>
</file>