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73" r:id="rId3"/>
    <p:sldId id="274" r:id="rId4"/>
    <p:sldId id="281" r:id="rId5"/>
    <p:sldId id="280" r:id="rId6"/>
    <p:sldId id="276" r:id="rId7"/>
    <p:sldId id="258" r:id="rId8"/>
    <p:sldId id="259" r:id="rId9"/>
    <p:sldId id="260" r:id="rId10"/>
    <p:sldId id="277" r:id="rId11"/>
    <p:sldId id="278" r:id="rId12"/>
    <p:sldId id="279"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3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6F5FD-69A9-4CE2-88D9-64695932952C}" type="datetimeFigureOut">
              <a:rPr lang="en-GB" smtClean="0"/>
              <a:t>09/11/2023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F462BF-A602-4012-925C-F036924937B0}" type="slidenum">
              <a:rPr lang="en-GB" smtClean="0"/>
              <a:t>‹#›</a:t>
            </a:fld>
            <a:endParaRPr lang="en-GB"/>
          </a:p>
        </p:txBody>
      </p:sp>
    </p:spTree>
    <p:extLst>
      <p:ext uri="{BB962C8B-B14F-4D97-AF65-F5344CB8AC3E}">
        <p14:creationId xmlns:p14="http://schemas.microsoft.com/office/powerpoint/2010/main" val="100320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Richard Osbourne</a:t>
            </a:r>
          </a:p>
        </p:txBody>
      </p:sp>
      <p:sp>
        <p:nvSpPr>
          <p:cNvPr id="4" name="Slide Number Placeholder 3"/>
          <p:cNvSpPr>
            <a:spLocks noGrp="1"/>
          </p:cNvSpPr>
          <p:nvPr>
            <p:ph type="sldNum" sz="quarter" idx="10"/>
          </p:nvPr>
        </p:nvSpPr>
        <p:spPr/>
        <p:txBody>
          <a:bodyPr/>
          <a:lstStyle/>
          <a:p>
            <a:fld id="{04F462BF-A602-4012-925C-F036924937B0}" type="slidenum">
              <a:rPr lang="en-GB" smtClean="0"/>
              <a:t>1</a:t>
            </a:fld>
            <a:endParaRPr lang="en-GB"/>
          </a:p>
        </p:txBody>
      </p:sp>
    </p:spTree>
    <p:extLst>
      <p:ext uri="{BB962C8B-B14F-4D97-AF65-F5344CB8AC3E}">
        <p14:creationId xmlns:p14="http://schemas.microsoft.com/office/powerpoint/2010/main" val="31966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Rita Leggett</a:t>
            </a:r>
          </a:p>
        </p:txBody>
      </p:sp>
      <p:sp>
        <p:nvSpPr>
          <p:cNvPr id="4" name="Slide Number Placeholder 3"/>
          <p:cNvSpPr>
            <a:spLocks noGrp="1"/>
          </p:cNvSpPr>
          <p:nvPr>
            <p:ph type="sldNum" sz="quarter" idx="10"/>
          </p:nvPr>
        </p:nvSpPr>
        <p:spPr/>
        <p:txBody>
          <a:bodyPr/>
          <a:lstStyle/>
          <a:p>
            <a:fld id="{04F462BF-A602-4012-925C-F036924937B0}" type="slidenum">
              <a:rPr lang="en-GB" smtClean="0"/>
              <a:t>13</a:t>
            </a:fld>
            <a:endParaRPr lang="en-GB"/>
          </a:p>
        </p:txBody>
      </p:sp>
    </p:spTree>
    <p:extLst>
      <p:ext uri="{BB962C8B-B14F-4D97-AF65-F5344CB8AC3E}">
        <p14:creationId xmlns:p14="http://schemas.microsoft.com/office/powerpoint/2010/main" val="74561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animals and plants need different sorts of places to live.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Photos: Richard Osbourne, Ray Jones, Tasha North, Nick Carter, </a:t>
            </a:r>
            <a:r>
              <a:rPr lang="en-GB" dirty="0" err="1"/>
              <a:t>Wildstock</a:t>
            </a:r>
            <a:r>
              <a:rPr lang="en-GB" dirty="0"/>
              <a:t> and Russel </a:t>
            </a:r>
            <a:r>
              <a:rPr lang="en-GB" dirty="0" err="1"/>
              <a:t>Bayell</a:t>
            </a:r>
            <a:r>
              <a:rPr lang="en-GB" dirty="0"/>
              <a:t>.</a:t>
            </a:r>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areas aren’t immaculately</a:t>
            </a:r>
            <a:r>
              <a:rPr lang="en-GB" baseline="0" dirty="0"/>
              <a:t> tidy, which is great for wildlife.  Some grass is long, there is a pond and the species are native to Britain.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a:t>Photos: Richard Burkmarr and  David North</a:t>
            </a:r>
            <a:endParaRPr lang="en-GB"/>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Diagram: The Wildlife Trusts </a:t>
            </a:r>
            <a:endParaRPr lang="en-GB"/>
          </a:p>
          <a:p>
            <a:endParaRPr lang="en-GB"/>
          </a:p>
        </p:txBody>
      </p:sp>
      <p:sp>
        <p:nvSpPr>
          <p:cNvPr id="4" name="Slide Number Placeholder 3"/>
          <p:cNvSpPr>
            <a:spLocks noGrp="1"/>
          </p:cNvSpPr>
          <p:nvPr>
            <p:ph type="sldNum" sz="quarter" idx="5"/>
          </p:nvPr>
        </p:nvSpPr>
        <p:spPr/>
        <p:txBody>
          <a:bodyPr/>
          <a:lstStyle/>
          <a:p>
            <a:fld id="{04F462BF-A602-4012-925C-F036924937B0}" type="slidenum">
              <a:rPr lang="en-GB" smtClean="0"/>
              <a:t>4</a:t>
            </a:fld>
            <a:endParaRPr lang="en-GB"/>
          </a:p>
        </p:txBody>
      </p:sp>
    </p:spTree>
    <p:extLst>
      <p:ext uri="{BB962C8B-B14F-4D97-AF65-F5344CB8AC3E}">
        <p14:creationId xmlns:p14="http://schemas.microsoft.com/office/powerpoint/2010/main" val="579936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Photos:</a:t>
            </a:r>
            <a:r>
              <a:rPr lang="en-GB" baseline="0" dirty="0"/>
              <a:t> David Tipling, Richard </a:t>
            </a:r>
            <a:r>
              <a:rPr lang="en-GB" baseline="0" dirty="0" err="1"/>
              <a:t>Burrmark</a:t>
            </a:r>
            <a:r>
              <a:rPr lang="en-GB" baseline="0" dirty="0"/>
              <a:t>, Tony Howes and Barry Surrey.</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6</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a:t>
            </a:r>
            <a:r>
              <a:rPr lang="en-GB" baseline="0" dirty="0"/>
              <a:t> ancient woodland is a woodland which is at least 500 years old! Foxley Woods was mentioned in the Domesday Book. This makes it at least 1000 years old! Photos clockwise from top left: Robin, tawny owl, greater spotted woodpecker, nuthatch and </a:t>
            </a:r>
            <a:r>
              <a:rPr lang="en-GB" baseline="0" dirty="0" err="1"/>
              <a:t>treecreeper</a:t>
            </a:r>
            <a:r>
              <a:rPr lang="en-GB" baseline="0" dirty="0"/>
              <a:t>. </a:t>
            </a:r>
          </a:p>
          <a:p>
            <a:r>
              <a:rPr lang="en-GB" baseline="0" dirty="0"/>
              <a:t>Photos: Richard Osbourne, Elizabeth Dack, David Tipling, Nick Appleton, Paul Taylor and Danny </a:t>
            </a:r>
            <a:r>
              <a:rPr lang="en-GB" baseline="0" dirty="0" err="1"/>
              <a:t>Shurey</a:t>
            </a:r>
            <a:r>
              <a:rPr lang="en-GB" baseline="0" dirty="0"/>
              <a:t>.</a:t>
            </a:r>
            <a:endParaRPr lang="en-GB" dirty="0"/>
          </a:p>
        </p:txBody>
      </p:sp>
      <p:sp>
        <p:nvSpPr>
          <p:cNvPr id="4" name="Slide Number Placeholder 3"/>
          <p:cNvSpPr>
            <a:spLocks noGrp="1"/>
          </p:cNvSpPr>
          <p:nvPr>
            <p:ph type="sldNum" sz="quarter" idx="10"/>
          </p:nvPr>
        </p:nvSpPr>
        <p:spPr/>
        <p:txBody>
          <a:bodyPr/>
          <a:lstStyle/>
          <a:p>
            <a:fld id="{04F462BF-A602-4012-925C-F036924937B0}" type="slidenum">
              <a:rPr lang="en-GB" smtClean="0"/>
              <a:t>7</a:t>
            </a:fld>
            <a:endParaRPr lang="en-GB"/>
          </a:p>
        </p:txBody>
      </p:sp>
    </p:spTree>
    <p:extLst>
      <p:ext uri="{BB962C8B-B14F-4D97-AF65-F5344CB8AC3E}">
        <p14:creationId xmlns:p14="http://schemas.microsoft.com/office/powerpoint/2010/main" val="200081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Clockwise from top left: orange tip butterfly,</a:t>
            </a:r>
            <a:r>
              <a:rPr lang="en-GB" baseline="0" dirty="0"/>
              <a:t> comma butterfly, woodlouse, wasp spider,</a:t>
            </a:r>
          </a:p>
          <a:p>
            <a:r>
              <a:rPr lang="en-GB" baseline="0" dirty="0" err="1"/>
              <a:t>ramshorn</a:t>
            </a:r>
            <a:r>
              <a:rPr lang="en-GB" baseline="0" dirty="0"/>
              <a:t> snail, bluebells</a:t>
            </a:r>
          </a:p>
          <a:p>
            <a:r>
              <a:rPr lang="en-GB" baseline="0" dirty="0"/>
              <a:t>Photos: Richard Osbourne, </a:t>
            </a:r>
            <a:r>
              <a:rPr lang="en-GB" baseline="0" dirty="0" err="1"/>
              <a:t>Wildstock</a:t>
            </a:r>
            <a:r>
              <a:rPr lang="en-GB" baseline="0" dirty="0"/>
              <a:t>, Richard </a:t>
            </a:r>
            <a:r>
              <a:rPr lang="en-GB" baseline="0" dirty="0" err="1"/>
              <a:t>Burrmark</a:t>
            </a:r>
            <a:r>
              <a:rPr lang="en-GB" baseline="0" dirty="0"/>
              <a:t>, Nick </a:t>
            </a:r>
            <a:r>
              <a:rPr lang="en-GB" baseline="0" dirty="0" err="1"/>
              <a:t>Goodrun</a:t>
            </a:r>
            <a:r>
              <a:rPr lang="en-GB" baseline="0" dirty="0"/>
              <a:t>, Brian Valentine, Sue Hubbard and Jessica </a:t>
            </a:r>
            <a:r>
              <a:rPr lang="en-GB" baseline="0" dirty="0" err="1"/>
              <a:t>Reiderer</a:t>
            </a:r>
            <a:r>
              <a:rPr lang="en-GB" baseline="0" dirty="0"/>
              <a:t>.</a:t>
            </a:r>
            <a:endParaRPr lang="en-GB" dirty="0"/>
          </a:p>
        </p:txBody>
      </p:sp>
      <p:sp>
        <p:nvSpPr>
          <p:cNvPr id="4" name="Slide Number Placeholder 3"/>
          <p:cNvSpPr>
            <a:spLocks noGrp="1"/>
          </p:cNvSpPr>
          <p:nvPr>
            <p:ph type="sldNum" sz="quarter" idx="10"/>
          </p:nvPr>
        </p:nvSpPr>
        <p:spPr/>
        <p:txBody>
          <a:bodyPr/>
          <a:lstStyle/>
          <a:p>
            <a:fld id="{04F462BF-A602-4012-925C-F036924937B0}" type="slidenum">
              <a:rPr lang="en-GB" smtClean="0"/>
              <a:t>8</a:t>
            </a:fld>
            <a:endParaRPr lang="en-GB"/>
          </a:p>
        </p:txBody>
      </p:sp>
    </p:spTree>
    <p:extLst>
      <p:ext uri="{BB962C8B-B14F-4D97-AF65-F5344CB8AC3E}">
        <p14:creationId xmlns:p14="http://schemas.microsoft.com/office/powerpoint/2010/main" val="94055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dirty="0"/>
              <a:t>Low 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a:t>Home-made sandwiches and cake in reusable tubs are lower impact than shop bought, over-packaged versions - and they work out cheaper!</a:t>
            </a:r>
          </a:p>
          <a:p>
            <a:pPr marL="171450" indent="-171450">
              <a:buFont typeface="Arial" pitchFamily="34" charset="0"/>
              <a:buChar char="•"/>
            </a:pPr>
            <a:r>
              <a:rPr lang="en-GB" dirty="0"/>
              <a:t>By buying big bags of crisps</a:t>
            </a:r>
            <a:r>
              <a:rPr lang="en-GB" baseline="0" dirty="0"/>
              <a:t> or </a:t>
            </a:r>
            <a:r>
              <a:rPr lang="en-GB" dirty="0"/>
              <a:t>chocolate</a:t>
            </a:r>
            <a:r>
              <a:rPr lang="en-GB" baseline="0" dirty="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a:t>Don’t buy bottled water, tap water is fine.  In Great Britain we have some of the best quality tap water in the world!  Use a refillable bottle, it’s much cheaper and much, much kinder to the planet.</a:t>
            </a:r>
            <a:endParaRPr lang="en-GB" dirty="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11</a:t>
            </a:fld>
            <a:endParaRPr lang="en-GB" dirty="0"/>
          </a:p>
        </p:txBody>
      </p:sp>
    </p:spTree>
    <p:extLst>
      <p:ext uri="{BB962C8B-B14F-4D97-AF65-F5344CB8AC3E}">
        <p14:creationId xmlns:p14="http://schemas.microsoft.com/office/powerpoint/2010/main" val="2603253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don’t necessarily</a:t>
            </a:r>
            <a:r>
              <a:rPr lang="en-GB" baseline="0" dirty="0"/>
              <a:t> have to be answerable.</a:t>
            </a:r>
          </a:p>
          <a:p>
            <a:r>
              <a:rPr lang="en-GB" baseline="0" dirty="0"/>
              <a:t>Photo: Elizabeth Dack</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12</a:t>
            </a:fld>
            <a:endParaRPr lang="en-GB"/>
          </a:p>
        </p:txBody>
      </p:sp>
    </p:spTree>
    <p:extLst>
      <p:ext uri="{BB962C8B-B14F-4D97-AF65-F5344CB8AC3E}">
        <p14:creationId xmlns:p14="http://schemas.microsoft.com/office/powerpoint/2010/main" val="122172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BB0EE5C-BF65-4BD2-96B9-E6CB7059757E}"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401762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B0EE5C-BF65-4BD2-96B9-E6CB7059757E}"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230358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B0EE5C-BF65-4BD2-96B9-E6CB7059757E}"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360855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B0EE5C-BF65-4BD2-96B9-E6CB7059757E}"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332059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0EE5C-BF65-4BD2-96B9-E6CB7059757E}"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48865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BB0EE5C-BF65-4BD2-96B9-E6CB7059757E}"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106341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BB0EE5C-BF65-4BD2-96B9-E6CB7059757E}" type="datetimeFigureOut">
              <a:rPr lang="en-GB" smtClean="0"/>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262246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BB0EE5C-BF65-4BD2-96B9-E6CB7059757E}" type="datetimeFigureOut">
              <a:rPr lang="en-GB" smtClean="0"/>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27836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0EE5C-BF65-4BD2-96B9-E6CB7059757E}" type="datetimeFigureOut">
              <a:rPr lang="en-GB" smtClean="0"/>
              <a:t>09/11/2023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298075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B0EE5C-BF65-4BD2-96B9-E6CB7059757E}"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108967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B0EE5C-BF65-4BD2-96B9-E6CB7059757E}"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14671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0EE5C-BF65-4BD2-96B9-E6CB7059757E}" type="datetimeFigureOut">
              <a:rPr lang="en-GB" smtClean="0"/>
              <a:t>09/11/2023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A25DB-2FD8-4AF1-B0D9-2997DE4D92D1}" type="slidenum">
              <a:rPr lang="en-GB" smtClean="0"/>
              <a:t>‹#›</a:t>
            </a:fld>
            <a:endParaRPr lang="en-GB"/>
          </a:p>
        </p:txBody>
      </p:sp>
    </p:spTree>
    <p:extLst>
      <p:ext uri="{BB962C8B-B14F-4D97-AF65-F5344CB8AC3E}">
        <p14:creationId xmlns:p14="http://schemas.microsoft.com/office/powerpoint/2010/main" val="4231189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3.pn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jpeg"/><Relationship Id="rId12"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18.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3.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1.jpeg"/><Relationship Id="rId5" Type="http://schemas.openxmlformats.org/officeDocument/2006/relationships/image" Target="../media/image26.jpeg"/><Relationship Id="rId10" Type="http://schemas.openxmlformats.org/officeDocument/2006/relationships/image" Target="../media/image17.jpeg"/><Relationship Id="rId4" Type="http://schemas.openxmlformats.org/officeDocument/2006/relationships/image" Target="../media/image3.png"/><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A134B1-F3DA-46AB-BF4F-FB01ABF3760F}"/>
              </a:ext>
            </a:extLst>
          </p:cNvPr>
          <p:cNvPicPr>
            <a:picLocks noChangeAspect="1"/>
          </p:cNvPicPr>
          <p:nvPr/>
        </p:nvPicPr>
        <p:blipFill rotWithShape="1">
          <a:blip r:embed="rId3">
            <a:extLst>
              <a:ext uri="{28A0092B-C50C-407E-A947-70E740481C1C}">
                <a14:useLocalDpi xmlns:a14="http://schemas.microsoft.com/office/drawing/2010/main" val="0"/>
              </a:ext>
            </a:extLst>
          </a:blip>
          <a:srcRect b="3687"/>
          <a:stretch/>
        </p:blipFill>
        <p:spPr>
          <a:xfrm>
            <a:off x="-309835" y="0"/>
            <a:ext cx="9989599" cy="6858000"/>
          </a:xfrm>
          <a:prstGeom prst="rect">
            <a:avLst/>
          </a:prstGeom>
        </p:spPr>
      </p:pic>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298388" y="985159"/>
            <a:ext cx="6547222" cy="488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62099" y="309152"/>
            <a:ext cx="6019800"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Welcome to Foxley Woods</a:t>
            </a:r>
          </a:p>
        </p:txBody>
      </p:sp>
      <p:pic>
        <p:nvPicPr>
          <p:cNvPr id="8" name="Picture 7">
            <a:extLst>
              <a:ext uri="{FF2B5EF4-FFF2-40B4-BE49-F238E27FC236}">
                <a16:creationId xmlns:a16="http://schemas.microsoft.com/office/drawing/2014/main" id="{78293288-EF24-4700-9E3C-221F21077D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407028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29EB5D2-F346-449A-8D64-525A83F17218}"/>
              </a:ext>
            </a:extLst>
          </p:cNvPr>
          <p:cNvPicPr>
            <a:picLocks noChangeAspect="1"/>
          </p:cNvPicPr>
          <p:nvPr/>
        </p:nvPicPr>
        <p:blipFill rotWithShape="1">
          <a:blip r:embed="rId2">
            <a:extLst>
              <a:ext uri="{28A0092B-C50C-407E-A947-70E740481C1C}">
                <a14:useLocalDpi xmlns:a14="http://schemas.microsoft.com/office/drawing/2010/main" val="0"/>
              </a:ext>
            </a:extLst>
          </a:blip>
          <a:srcRect b="3687"/>
          <a:stretch/>
        </p:blipFill>
        <p:spPr>
          <a:xfrm>
            <a:off x="-309835" y="0"/>
            <a:ext cx="9989599" cy="6858000"/>
          </a:xfrm>
          <a:prstGeom prst="rect">
            <a:avLst/>
          </a:prstGeom>
        </p:spPr>
      </p:pic>
      <p:pic>
        <p:nvPicPr>
          <p:cNvPr id="7" name="Picture 27" descr="P101060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3225"/>
          <a:stretch/>
        </p:blipFill>
        <p:spPr bwMode="auto">
          <a:xfrm>
            <a:off x="174193" y="4430458"/>
            <a:ext cx="1440000" cy="1413048"/>
          </a:xfrm>
          <a:prstGeom prst="ellipse">
            <a:avLst/>
          </a:prstGeom>
          <a:noFill/>
          <a:ln>
            <a:noFill/>
          </a:ln>
        </p:spPr>
      </p:pic>
      <p:pic>
        <p:nvPicPr>
          <p:cNvPr id="8" name="Picture 30" descr="P10106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71119" y="4557012"/>
            <a:ext cx="1440000" cy="1417333"/>
          </a:xfrm>
          <a:prstGeom prst="ellipse">
            <a:avLst/>
          </a:prstGeom>
          <a:noFill/>
          <a:ln>
            <a:noFill/>
          </a:ln>
        </p:spPr>
      </p:pic>
      <p:pic>
        <p:nvPicPr>
          <p:cNvPr id="9" name="Picture 21" descr="P101058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2000" y="2898338"/>
            <a:ext cx="1440000" cy="1385785"/>
          </a:xfrm>
          <a:prstGeom prst="ellipse">
            <a:avLst/>
          </a:prstGeom>
          <a:noFill/>
          <a:ln>
            <a:noFill/>
          </a:ln>
        </p:spPr>
      </p:pic>
      <p:pic>
        <p:nvPicPr>
          <p:cNvPr id="10" name="Picture 25" descr="P1010599"/>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8190" r="11717"/>
          <a:stretch/>
        </p:blipFill>
        <p:spPr bwMode="auto">
          <a:xfrm>
            <a:off x="176997" y="1194065"/>
            <a:ext cx="1440000" cy="1407891"/>
          </a:xfrm>
          <a:prstGeom prst="ellipse">
            <a:avLst/>
          </a:prstGeom>
          <a:noFill/>
          <a:ln>
            <a:noFill/>
          </a:ln>
        </p:spPr>
      </p:pic>
      <p:pic>
        <p:nvPicPr>
          <p:cNvPr id="11" name="Picture 22" descr="P101059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53915" y="2964669"/>
            <a:ext cx="1440000" cy="1340274"/>
          </a:xfrm>
          <a:prstGeom prst="ellipse">
            <a:avLst/>
          </a:prstGeom>
          <a:noFill/>
          <a:ln>
            <a:noFill/>
          </a:ln>
        </p:spPr>
      </p:pic>
      <p:pic>
        <p:nvPicPr>
          <p:cNvPr id="12" name="Picture 24" descr="P1010597"/>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981" r="20473"/>
          <a:stretch/>
        </p:blipFill>
        <p:spPr bwMode="auto">
          <a:xfrm>
            <a:off x="6453915" y="1288210"/>
            <a:ext cx="1440000" cy="1319141"/>
          </a:xfrm>
          <a:prstGeom prst="ellipse">
            <a:avLst/>
          </a:prstGeom>
          <a:noFill/>
          <a:ln>
            <a:noFill/>
          </a:ln>
        </p:spPr>
      </p:pic>
      <p:pic>
        <p:nvPicPr>
          <p:cNvPr id="13" name="Picture 26" descr="P101060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6997" y="2797286"/>
            <a:ext cx="1440000" cy="1385293"/>
          </a:xfrm>
          <a:prstGeom prst="ellipse">
            <a:avLst/>
          </a:prstGeom>
          <a:noFill/>
          <a:ln>
            <a:noFill/>
          </a:ln>
        </p:spPr>
      </p:pic>
      <p:pic>
        <p:nvPicPr>
          <p:cNvPr id="15" name="Picture 29" descr="P1010609"/>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22991" b="10595"/>
          <a:stretch/>
        </p:blipFill>
        <p:spPr bwMode="auto">
          <a:xfrm>
            <a:off x="3098715" y="1281058"/>
            <a:ext cx="1440000" cy="1382110"/>
          </a:xfrm>
          <a:prstGeom prst="ellipse">
            <a:avLst/>
          </a:prstGeom>
          <a:noFill/>
          <a:ln>
            <a:noFill/>
          </a:ln>
        </p:spPr>
      </p:pic>
      <p:pic>
        <p:nvPicPr>
          <p:cNvPr id="16" name="Picture 23" descr="P1010594"/>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8577"/>
          <a:stretch/>
        </p:blipFill>
        <p:spPr bwMode="auto">
          <a:xfrm>
            <a:off x="6453915" y="4598952"/>
            <a:ext cx="1440000" cy="1415791"/>
          </a:xfrm>
          <a:prstGeom prst="ellipse">
            <a:avLst/>
          </a:prstGeom>
          <a:noFill/>
          <a:ln>
            <a:noFill/>
          </a:ln>
        </p:spPr>
      </p:pic>
      <p:sp>
        <p:nvSpPr>
          <p:cNvPr id="17" name="Title 1"/>
          <p:cNvSpPr txBox="1">
            <a:spLocks/>
          </p:cNvSpPr>
          <p:nvPr/>
        </p:nvSpPr>
        <p:spPr>
          <a:xfrm>
            <a:off x="998892" y="98825"/>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Arial" pitchFamily="34" charset="0"/>
                <a:cs typeface="Arial" pitchFamily="34" charset="0"/>
              </a:rPr>
              <a:t> 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a:latin typeface="Arial" pitchFamily="34" charset="0"/>
              <a:cs typeface="Arial" pitchFamily="34" charset="0"/>
            </a:endParaRPr>
          </a:p>
        </p:txBody>
      </p:sp>
      <p:sp>
        <p:nvSpPr>
          <p:cNvPr id="21" name="TextBox 20"/>
          <p:cNvSpPr txBox="1">
            <a:spLocks noChangeArrowheads="1"/>
          </p:cNvSpPr>
          <p:nvPr/>
        </p:nvSpPr>
        <p:spPr bwMode="auto">
          <a:xfrm>
            <a:off x="332908" y="785540"/>
            <a:ext cx="1787669"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Hot and sunny</a:t>
            </a:r>
          </a:p>
        </p:txBody>
      </p:sp>
      <p:sp>
        <p:nvSpPr>
          <p:cNvPr id="22" name="TextBox 21"/>
          <p:cNvSpPr txBox="1">
            <a:spLocks noChangeArrowheads="1"/>
          </p:cNvSpPr>
          <p:nvPr/>
        </p:nvSpPr>
        <p:spPr bwMode="auto">
          <a:xfrm>
            <a:off x="3275308" y="774893"/>
            <a:ext cx="2569934"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6737505" y="779997"/>
            <a:ext cx="697627"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Cold</a:t>
            </a:r>
          </a:p>
        </p:txBody>
      </p:sp>
      <p:sp>
        <p:nvSpPr>
          <p:cNvPr id="24" name="TextBox 23"/>
          <p:cNvSpPr txBox="1">
            <a:spLocks noChangeArrowheads="1"/>
          </p:cNvSpPr>
          <p:nvPr/>
        </p:nvSpPr>
        <p:spPr bwMode="auto">
          <a:xfrm>
            <a:off x="1477105" y="1669043"/>
            <a:ext cx="115998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hat</a:t>
            </a:r>
          </a:p>
        </p:txBody>
      </p:sp>
      <p:sp>
        <p:nvSpPr>
          <p:cNvPr id="25" name="TextBox 24"/>
          <p:cNvSpPr txBox="1">
            <a:spLocks noChangeArrowheads="1"/>
          </p:cNvSpPr>
          <p:nvPr/>
        </p:nvSpPr>
        <p:spPr bwMode="auto">
          <a:xfrm>
            <a:off x="1459914" y="3293452"/>
            <a:ext cx="144000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cream</a:t>
            </a:r>
          </a:p>
        </p:txBody>
      </p:sp>
      <p:sp>
        <p:nvSpPr>
          <p:cNvPr id="26" name="TextBox 25"/>
          <p:cNvSpPr txBox="1">
            <a:spLocks noChangeArrowheads="1"/>
          </p:cNvSpPr>
          <p:nvPr/>
        </p:nvSpPr>
        <p:spPr bwMode="auto">
          <a:xfrm>
            <a:off x="1576314" y="4733222"/>
            <a:ext cx="1637741" cy="830997"/>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383054" y="1313597"/>
            <a:ext cx="195130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Waterproof</a:t>
            </a:r>
          </a:p>
          <a:p>
            <a:pPr algn="ctr"/>
            <a:r>
              <a:rPr lang="en-GB" sz="1600" dirty="0">
                <a:latin typeface="Arial" pitchFamily="34" charset="0"/>
                <a:cs typeface="Arial" pitchFamily="34" charset="0"/>
              </a:rPr>
              <a:t>jacket/trousers, quick drying clothes or spare cloths</a:t>
            </a:r>
          </a:p>
        </p:txBody>
      </p:sp>
      <p:sp>
        <p:nvSpPr>
          <p:cNvPr id="29" name="TextBox 28"/>
          <p:cNvSpPr txBox="1">
            <a:spLocks noChangeArrowheads="1"/>
          </p:cNvSpPr>
          <p:nvPr/>
        </p:nvSpPr>
        <p:spPr bwMode="auto">
          <a:xfrm>
            <a:off x="4445841" y="3015799"/>
            <a:ext cx="198785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Welly boots or shoes</a:t>
            </a:r>
          </a:p>
          <a:p>
            <a:pPr algn="ctr"/>
            <a:r>
              <a:rPr lang="en-GB" sz="1600" dirty="0">
                <a:latin typeface="Arial" pitchFamily="34" charset="0"/>
                <a:cs typeface="Arial" pitchFamily="34" charset="0"/>
              </a:rPr>
              <a:t>you can get dirty </a:t>
            </a:r>
          </a:p>
          <a:p>
            <a:pPr algn="ctr"/>
            <a:r>
              <a:rPr lang="en-GB" sz="1600" dirty="0">
                <a:latin typeface="Arial" pitchFamily="34" charset="0"/>
                <a:cs typeface="Arial" pitchFamily="34" charset="0"/>
              </a:rPr>
              <a:t>NOT YOUR BEST SHOES!</a:t>
            </a:r>
          </a:p>
        </p:txBody>
      </p:sp>
      <p:sp>
        <p:nvSpPr>
          <p:cNvPr id="30" name="TextBox 29"/>
          <p:cNvSpPr txBox="1">
            <a:spLocks noChangeArrowheads="1"/>
          </p:cNvSpPr>
          <p:nvPr/>
        </p:nvSpPr>
        <p:spPr bwMode="auto">
          <a:xfrm>
            <a:off x="4692056" y="4979444"/>
            <a:ext cx="1380378" cy="584775"/>
          </a:xfrm>
          <a:prstGeom prst="rect">
            <a:avLst/>
          </a:prstGeom>
          <a:noFill/>
          <a:ln w="9525">
            <a:noFill/>
            <a:miter lim="800000"/>
            <a:headEnd/>
            <a:tailEnd/>
          </a:ln>
        </p:spPr>
        <p:txBody>
          <a:bodyPr wrap="none">
            <a:spAutoFit/>
          </a:bodyPr>
          <a:lstStyle/>
          <a:p>
            <a:pPr algn="ctr"/>
            <a:r>
              <a:rPr lang="en-GB" sz="1600" dirty="0">
                <a:latin typeface="Arial" pitchFamily="34" charset="0"/>
                <a:cs typeface="Arial" pitchFamily="34" charset="0"/>
              </a:rPr>
              <a:t>A re-sealable</a:t>
            </a:r>
          </a:p>
          <a:p>
            <a:pPr algn="ctr"/>
            <a:r>
              <a:rPr lang="en-GB" sz="1600" dirty="0">
                <a:latin typeface="Arial" pitchFamily="34" charset="0"/>
                <a:cs typeface="Arial" pitchFamily="34" charset="0"/>
              </a:rPr>
              <a:t>drink</a:t>
            </a:r>
          </a:p>
        </p:txBody>
      </p:sp>
      <p:sp>
        <p:nvSpPr>
          <p:cNvPr id="31" name="TextBox 30"/>
          <p:cNvSpPr txBox="1">
            <a:spLocks noChangeArrowheads="1"/>
          </p:cNvSpPr>
          <p:nvPr/>
        </p:nvSpPr>
        <p:spPr bwMode="auto">
          <a:xfrm>
            <a:off x="7893915" y="1713344"/>
            <a:ext cx="723275"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Scarf</a:t>
            </a:r>
          </a:p>
        </p:txBody>
      </p:sp>
      <p:sp>
        <p:nvSpPr>
          <p:cNvPr id="32" name="TextBox 31"/>
          <p:cNvSpPr txBox="1">
            <a:spLocks noChangeArrowheads="1"/>
          </p:cNvSpPr>
          <p:nvPr/>
        </p:nvSpPr>
        <p:spPr bwMode="auto">
          <a:xfrm>
            <a:off x="7791033" y="3462475"/>
            <a:ext cx="1268355" cy="369332"/>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Warm hat</a:t>
            </a:r>
          </a:p>
        </p:txBody>
      </p:sp>
      <p:sp>
        <p:nvSpPr>
          <p:cNvPr id="33" name="TextBox 32"/>
          <p:cNvSpPr txBox="1">
            <a:spLocks noChangeArrowheads="1"/>
          </p:cNvSpPr>
          <p:nvPr/>
        </p:nvSpPr>
        <p:spPr bwMode="auto">
          <a:xfrm>
            <a:off x="7915230" y="5081012"/>
            <a:ext cx="902811"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Gloves</a:t>
            </a:r>
          </a:p>
        </p:txBody>
      </p:sp>
      <p:pic>
        <p:nvPicPr>
          <p:cNvPr id="36" name="Picture 35"/>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37" name="Rectangle 36"/>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8" name="Picture 37">
            <a:extLst>
              <a:ext uri="{FF2B5EF4-FFF2-40B4-BE49-F238E27FC236}">
                <a16:creationId xmlns:a16="http://schemas.microsoft.com/office/drawing/2014/main" id="{C2D0A0DC-7FDF-40A1-962E-0456FC0E7B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88164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9"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954120A-D375-4B6F-89FB-4366A031922A}"/>
              </a:ext>
            </a:extLst>
          </p:cNvPr>
          <p:cNvPicPr>
            <a:picLocks noChangeAspect="1"/>
          </p:cNvPicPr>
          <p:nvPr/>
        </p:nvPicPr>
        <p:blipFill rotWithShape="1">
          <a:blip r:embed="rId3">
            <a:extLst>
              <a:ext uri="{28A0092B-C50C-407E-A947-70E740481C1C}">
                <a14:useLocalDpi xmlns:a14="http://schemas.microsoft.com/office/drawing/2010/main" val="0"/>
              </a:ext>
            </a:extLst>
          </a:blip>
          <a:srcRect b="3687"/>
          <a:stretch/>
        </p:blipFill>
        <p:spPr>
          <a:xfrm>
            <a:off x="-309835" y="0"/>
            <a:ext cx="9989599" cy="6858000"/>
          </a:xfrm>
          <a:prstGeom prst="rect">
            <a:avLst/>
          </a:prstGeom>
        </p:spPr>
      </p:pic>
      <p:sp>
        <p:nvSpPr>
          <p:cNvPr id="6" name="Title 1"/>
          <p:cNvSpPr txBox="1">
            <a:spLocks/>
          </p:cNvSpPr>
          <p:nvPr/>
        </p:nvSpPr>
        <p:spPr>
          <a:xfrm>
            <a:off x="930076" y="243489"/>
            <a:ext cx="6994525" cy="1138238"/>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b="1" dirty="0">
                <a:latin typeface="Arial" pitchFamily="34" charset="0"/>
                <a:cs typeface="Arial" pitchFamily="34" charset="0"/>
              </a:rPr>
              <a:t> Low Impact Lunch Challenge</a:t>
            </a:r>
          </a:p>
        </p:txBody>
      </p:sp>
      <p:sp>
        <p:nvSpPr>
          <p:cNvPr id="7" name="TextBox 6"/>
          <p:cNvSpPr txBox="1">
            <a:spLocks noChangeArrowheads="1"/>
          </p:cNvSpPr>
          <p:nvPr/>
        </p:nvSpPr>
        <p:spPr bwMode="auto">
          <a:xfrm>
            <a:off x="269422" y="1267672"/>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doesn’t damage the environment much</a:t>
            </a: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like the low impact one</a:t>
            </a:r>
          </a:p>
        </p:txBody>
      </p:sp>
      <p:pic>
        <p:nvPicPr>
          <p:cNvPr id="8" name="Picture 18" descr="P101058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9422" y="2468001"/>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97119" y="2468001"/>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533028" y="2636414"/>
            <a:ext cx="3711272" cy="923330"/>
          </a:xfrm>
          <a:prstGeom prst="rect">
            <a:avLst/>
          </a:prstGeom>
          <a:solidFill>
            <a:schemeClr val="bg1"/>
          </a:solidFill>
          <a:ln w="9525">
            <a:noFill/>
            <a:miter lim="800000"/>
            <a:headEnd/>
            <a:tailEnd/>
          </a:ln>
        </p:spPr>
        <p:txBody>
          <a:bodyPr wrap="square">
            <a:spAutoFit/>
          </a:bodyPr>
          <a:lstStyle/>
          <a:p>
            <a:pPr algn="ctr"/>
            <a:r>
              <a:rPr lang="en-GB" sz="1600" dirty="0">
                <a:latin typeface="Arial" pitchFamily="34" charset="0"/>
                <a:cs typeface="Arial" pitchFamily="34" charset="0"/>
              </a:rPr>
              <a:t>Ask whoever does the shopping to</a:t>
            </a:r>
          </a:p>
          <a:p>
            <a:pPr algn="ctr"/>
            <a:r>
              <a:rPr lang="en-GB" sz="1600" dirty="0">
                <a:latin typeface="Arial" pitchFamily="34" charset="0"/>
                <a:cs typeface="Arial" pitchFamily="34" charset="0"/>
              </a:rPr>
              <a:t>buy in bulk rather than</a:t>
            </a:r>
          </a:p>
          <a:p>
            <a:pPr algn="ctr"/>
            <a:r>
              <a:rPr lang="en-GB" sz="1600" dirty="0">
                <a:latin typeface="Arial" pitchFamily="34" charset="0"/>
                <a:cs typeface="Arial" pitchFamily="34" charset="0"/>
              </a:rPr>
              <a:t>buying lots of individual bags</a:t>
            </a:r>
          </a:p>
        </p:txBody>
      </p:sp>
      <p:sp>
        <p:nvSpPr>
          <p:cNvPr id="15" name="TextBox 14"/>
          <p:cNvSpPr txBox="1">
            <a:spLocks noChangeArrowheads="1"/>
          </p:cNvSpPr>
          <p:nvPr/>
        </p:nvSpPr>
        <p:spPr bwMode="auto">
          <a:xfrm>
            <a:off x="5236932" y="2468001"/>
            <a:ext cx="3159839" cy="646331"/>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This one has less packaging,</a:t>
            </a:r>
          </a:p>
          <a:p>
            <a:pPr algn="ctr"/>
            <a:r>
              <a:rPr lang="en-GB" sz="1600" dirty="0">
                <a:latin typeface="Arial" pitchFamily="34" charset="0"/>
                <a:cs typeface="Arial" pitchFamily="34" charset="0"/>
              </a:rPr>
              <a:t>which means less rubbish</a:t>
            </a:r>
          </a:p>
        </p:txBody>
      </p:sp>
      <p:sp>
        <p:nvSpPr>
          <p:cNvPr id="16" name="TextBox 15"/>
          <p:cNvSpPr txBox="1">
            <a:spLocks noChangeArrowheads="1"/>
          </p:cNvSpPr>
          <p:nvPr/>
        </p:nvSpPr>
        <p:spPr bwMode="auto">
          <a:xfrm>
            <a:off x="6395527" y="3598429"/>
            <a:ext cx="2351926" cy="369332"/>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bottles</a:t>
            </a:r>
          </a:p>
        </p:txBody>
      </p:sp>
      <p:sp>
        <p:nvSpPr>
          <p:cNvPr id="17" name="TextBox 16"/>
          <p:cNvSpPr txBox="1">
            <a:spLocks noChangeArrowheads="1"/>
          </p:cNvSpPr>
          <p:nvPr/>
        </p:nvSpPr>
        <p:spPr bwMode="auto">
          <a:xfrm>
            <a:off x="5156888" y="4429013"/>
            <a:ext cx="2287806" cy="369332"/>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boxes</a:t>
            </a:r>
          </a:p>
        </p:txBody>
      </p:sp>
      <p:sp>
        <p:nvSpPr>
          <p:cNvPr id="18" name="TextBox 17"/>
          <p:cNvSpPr txBox="1">
            <a:spLocks noChangeArrowheads="1"/>
          </p:cNvSpPr>
          <p:nvPr/>
        </p:nvSpPr>
        <p:spPr bwMode="auto">
          <a:xfrm>
            <a:off x="2742559" y="5216069"/>
            <a:ext cx="3159904" cy="646331"/>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Take apple cores and orange</a:t>
            </a:r>
          </a:p>
          <a:p>
            <a:pPr algn="ctr"/>
            <a:r>
              <a:rPr lang="en-GB" sz="1600" dirty="0">
                <a:latin typeface="Arial" pitchFamily="34" charset="0"/>
                <a:cs typeface="Arial" pitchFamily="34" charset="0"/>
              </a:rPr>
              <a:t>peel home to compost.</a:t>
            </a:r>
          </a:p>
        </p:txBody>
      </p:sp>
      <p:sp>
        <p:nvSpPr>
          <p:cNvPr id="19" name="TextBox 18"/>
          <p:cNvSpPr txBox="1"/>
          <p:nvPr/>
        </p:nvSpPr>
        <p:spPr>
          <a:xfrm>
            <a:off x="485446" y="4039477"/>
            <a:ext cx="2664296" cy="646331"/>
          </a:xfrm>
          <a:prstGeom prst="rect">
            <a:avLst/>
          </a:prstGeom>
          <a:solidFill>
            <a:schemeClr val="bg1"/>
          </a:solidFill>
        </p:spPr>
        <p:txBody>
          <a:bodyPr wrap="square" rtlCol="0">
            <a:spAutoFit/>
          </a:bodyPr>
          <a:lstStyle/>
          <a:p>
            <a:pPr algn="ctr"/>
            <a:r>
              <a:rPr lang="en-GB" sz="1600" dirty="0">
                <a:latin typeface="Arial" pitchFamily="34" charset="0"/>
                <a:cs typeface="Arial" pitchFamily="34" charset="0"/>
              </a:rPr>
              <a:t>Try to eat food which has not travelled too far</a:t>
            </a:r>
            <a:endParaRPr lang="en-US" sz="1600" dirty="0">
              <a:latin typeface="Arial" pitchFamily="34" charset="0"/>
              <a:cs typeface="Arial" pitchFamily="34" charset="0"/>
            </a:endParaRPr>
          </a:p>
        </p:txBody>
      </p:sp>
      <p:pic>
        <p:nvPicPr>
          <p:cNvPr id="22" name="Picture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3" name="Rectangle 22"/>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4" name="Picture 23">
            <a:extLst>
              <a:ext uri="{FF2B5EF4-FFF2-40B4-BE49-F238E27FC236}">
                <a16:creationId xmlns:a16="http://schemas.microsoft.com/office/drawing/2014/main" id="{B15472E1-965F-4780-9D22-CD69753DFE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036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BAB32B-EE48-42E5-B43E-26F495FD6091}"/>
              </a:ext>
            </a:extLst>
          </p:cNvPr>
          <p:cNvPicPr>
            <a:picLocks noChangeAspect="1"/>
          </p:cNvPicPr>
          <p:nvPr/>
        </p:nvPicPr>
        <p:blipFill rotWithShape="1">
          <a:blip r:embed="rId3">
            <a:extLst>
              <a:ext uri="{28A0092B-C50C-407E-A947-70E740481C1C}">
                <a14:useLocalDpi xmlns:a14="http://schemas.microsoft.com/office/drawing/2010/main" val="0"/>
              </a:ext>
            </a:extLst>
          </a:blip>
          <a:srcRect b="3687"/>
          <a:stretch/>
        </p:blipFill>
        <p:spPr>
          <a:xfrm>
            <a:off x="-309835" y="0"/>
            <a:ext cx="9989599" cy="6858000"/>
          </a:xfrm>
          <a:prstGeom prst="rect">
            <a:avLst/>
          </a:prstGeom>
        </p:spPr>
      </p:pic>
      <p:sp>
        <p:nvSpPr>
          <p:cNvPr id="6" name="TextBox 5"/>
          <p:cNvSpPr txBox="1"/>
          <p:nvPr/>
        </p:nvSpPr>
        <p:spPr>
          <a:xfrm>
            <a:off x="1003889" y="127742"/>
            <a:ext cx="7136221" cy="1631216"/>
          </a:xfrm>
          <a:prstGeom prst="rect">
            <a:avLst/>
          </a:prstGeom>
          <a:noFill/>
        </p:spPr>
        <p:txBody>
          <a:bodyPr wrap="square" rtlCol="0">
            <a:spAutoFit/>
          </a:bodyPr>
          <a:lstStyle/>
          <a:p>
            <a:pPr algn="ctr"/>
            <a:r>
              <a:rPr lang="en-GB" sz="3200" b="1" dirty="0">
                <a:latin typeface="Arial" pitchFamily="34" charset="0"/>
                <a:cs typeface="Arial" pitchFamily="34" charset="0"/>
              </a:rPr>
              <a:t>What would you like to find out about Foxley Wood’s wildlife?</a:t>
            </a:r>
          </a:p>
          <a:p>
            <a:endParaRPr lang="en-GB" sz="3600" dirty="0">
              <a:latin typeface="Arial" pitchFamily="34" charset="0"/>
              <a:cs typeface="Arial" pitchFamily="34" charset="0"/>
            </a:endParaRPr>
          </a:p>
        </p:txBody>
      </p:sp>
      <p:pic>
        <p:nvPicPr>
          <p:cNvPr id="9" name="Picture 2" descr="L:\Teacher packs and timetables\Pre-visit PPT 2015\Hickling\Hickling pics\Robin, Elizabeth Dack, Norfolk, 25 October 2013.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939481" y="1219198"/>
            <a:ext cx="5294066" cy="43587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029" y="5577951"/>
            <a:ext cx="9144000" cy="400110"/>
          </a:xfrm>
          <a:prstGeom prst="rect">
            <a:avLst/>
          </a:prstGeom>
        </p:spPr>
        <p:txBody>
          <a:bodyPr wrap="square">
            <a:spAutoFit/>
          </a:bodyPr>
          <a:lstStyle/>
          <a:p>
            <a:pPr algn="ctr"/>
            <a:r>
              <a:rPr lang="en-GB" sz="2000" b="1" dirty="0">
                <a:latin typeface="Arial" pitchFamily="34" charset="0"/>
                <a:cs typeface="Arial" pitchFamily="34" charset="0"/>
              </a:rPr>
              <a:t>Can you each come up with 2 questions?</a:t>
            </a:r>
          </a:p>
        </p:txBody>
      </p:sp>
      <p:pic>
        <p:nvPicPr>
          <p:cNvPr id="8" name="Picture 7">
            <a:extLst>
              <a:ext uri="{FF2B5EF4-FFF2-40B4-BE49-F238E27FC236}">
                <a16:creationId xmlns:a16="http://schemas.microsoft.com/office/drawing/2014/main" id="{FD41A396-6E1E-43F8-8A3F-F2650F53FD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79245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A74973-6BF3-47E6-9414-0AAB0C16BCB7}"/>
              </a:ext>
            </a:extLst>
          </p:cNvPr>
          <p:cNvPicPr>
            <a:picLocks noChangeAspect="1"/>
          </p:cNvPicPr>
          <p:nvPr/>
        </p:nvPicPr>
        <p:blipFill rotWithShape="1">
          <a:blip r:embed="rId3">
            <a:extLst>
              <a:ext uri="{28A0092B-C50C-407E-A947-70E740481C1C}">
                <a14:useLocalDpi xmlns:a14="http://schemas.microsoft.com/office/drawing/2010/main" val="0"/>
              </a:ext>
            </a:extLst>
          </a:blip>
          <a:srcRect b="3687"/>
          <a:stretch/>
        </p:blipFill>
        <p:spPr>
          <a:xfrm>
            <a:off x="-309835" y="0"/>
            <a:ext cx="9989599" cy="6858000"/>
          </a:xfrm>
          <a:prstGeom prst="rect">
            <a:avLst/>
          </a:prstGeom>
        </p:spPr>
      </p:pic>
      <p:sp>
        <p:nvSpPr>
          <p:cNvPr id="6" name="TextBox 5"/>
          <p:cNvSpPr txBox="1"/>
          <p:nvPr/>
        </p:nvSpPr>
        <p:spPr>
          <a:xfrm>
            <a:off x="15444" y="457200"/>
            <a:ext cx="9173028"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See you soon!</a:t>
            </a:r>
          </a:p>
        </p:txBody>
      </p:sp>
      <p:pic>
        <p:nvPicPr>
          <p:cNvPr id="8" name="Picture 7">
            <a:extLst>
              <a:ext uri="{FF2B5EF4-FFF2-40B4-BE49-F238E27FC236}">
                <a16:creationId xmlns:a16="http://schemas.microsoft.com/office/drawing/2014/main" id="{A34D6330-47DA-4064-8C12-187CE9BCE2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F5B787DD-8FB7-478E-AE04-44C7291650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01" y="1251645"/>
            <a:ext cx="6972714" cy="4647675"/>
          </a:xfrm>
          <a:prstGeom prst="rect">
            <a:avLst/>
          </a:prstGeom>
        </p:spPr>
      </p:pic>
    </p:spTree>
    <p:extLst>
      <p:ext uri="{BB962C8B-B14F-4D97-AF65-F5344CB8AC3E}">
        <p14:creationId xmlns:p14="http://schemas.microsoft.com/office/powerpoint/2010/main" val="141530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33A3D7E-7F70-4D75-825C-439F852F6238}"/>
              </a:ext>
            </a:extLst>
          </p:cNvPr>
          <p:cNvPicPr>
            <a:picLocks noChangeAspect="1"/>
          </p:cNvPicPr>
          <p:nvPr/>
        </p:nvPicPr>
        <p:blipFill rotWithShape="1">
          <a:blip r:embed="rId3">
            <a:extLst>
              <a:ext uri="{28A0092B-C50C-407E-A947-70E740481C1C}">
                <a14:useLocalDpi xmlns:a14="http://schemas.microsoft.com/office/drawing/2010/main" val="0"/>
              </a:ext>
            </a:extLst>
          </a:blip>
          <a:srcRect b="3687"/>
          <a:stretch/>
        </p:blipFill>
        <p:spPr>
          <a:xfrm>
            <a:off x="-309835" y="0"/>
            <a:ext cx="9989599" cy="6858000"/>
          </a:xfrm>
          <a:prstGeom prst="rect">
            <a:avLst/>
          </a:prstGeom>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444564" y="444654"/>
            <a:ext cx="7128792" cy="584775"/>
          </a:xfrm>
          <a:prstGeom prst="rect">
            <a:avLst/>
          </a:prstGeom>
          <a:noFill/>
        </p:spPr>
        <p:txBody>
          <a:bodyPr wrap="square" rtlCol="0">
            <a:spAutoFit/>
          </a:bodyPr>
          <a:lstStyle/>
          <a:p>
            <a:r>
              <a:rPr lang="en-GB" sz="3200" b="1" dirty="0">
                <a:latin typeface="Arial" pitchFamily="34" charset="0"/>
                <a:cs typeface="Arial" pitchFamily="34" charset="0"/>
              </a:rPr>
              <a:t>A bit about Norfolk Wildlife Trust…</a:t>
            </a:r>
            <a:endParaRPr lang="en-GB" b="1" dirty="0"/>
          </a:p>
        </p:txBody>
      </p:sp>
      <p:grpSp>
        <p:nvGrpSpPr>
          <p:cNvPr id="6" name="Group 5">
            <a:extLst>
              <a:ext uri="{FF2B5EF4-FFF2-40B4-BE49-F238E27FC236}">
                <a16:creationId xmlns:a16="http://schemas.microsoft.com/office/drawing/2014/main" id="{E09E3B70-C7A1-4114-B403-6C68FCE394C9}"/>
              </a:ext>
            </a:extLst>
          </p:cNvPr>
          <p:cNvGrpSpPr/>
          <p:nvPr/>
        </p:nvGrpSpPr>
        <p:grpSpPr>
          <a:xfrm>
            <a:off x="1007603" y="1096756"/>
            <a:ext cx="7069598" cy="4923044"/>
            <a:chOff x="1007603" y="1141657"/>
            <a:chExt cx="7128793" cy="4858382"/>
          </a:xfrm>
        </p:grpSpPr>
        <p:sp>
          <p:nvSpPr>
            <p:cNvPr id="25" name="Rectangle 24"/>
            <p:cNvSpPr/>
            <p:nvPr/>
          </p:nvSpPr>
          <p:spPr>
            <a:xfrm>
              <a:off x="1007603" y="1141657"/>
              <a:ext cx="2560492" cy="1631216"/>
            </a:xfrm>
            <a:prstGeom prst="rect">
              <a:avLst/>
            </a:prstGeom>
          </p:spPr>
          <p:txBody>
            <a:bodyPr wrap="square">
              <a:spAutoFit/>
            </a:bodyPr>
            <a:lstStyle/>
            <a:p>
              <a:r>
                <a:rPr lang="en-GB" sz="2000" dirty="0">
                  <a:latin typeface="Arial" pitchFamily="34" charset="0"/>
                  <a:cs typeface="Arial" pitchFamily="34" charset="0"/>
                </a:rPr>
                <a:t>We protect more than </a:t>
              </a:r>
              <a:r>
                <a:rPr lang="en-GB" sz="2000" b="1" dirty="0">
                  <a:latin typeface="Arial" pitchFamily="34" charset="0"/>
                  <a:cs typeface="Arial" pitchFamily="34" charset="0"/>
                </a:rPr>
                <a:t>60 </a:t>
              </a:r>
              <a:r>
                <a:rPr lang="en-GB" sz="2000" dirty="0">
                  <a:latin typeface="Arial" pitchFamily="34" charset="0"/>
                  <a:cs typeface="Arial" pitchFamily="34" charset="0"/>
                </a:rPr>
                <a:t>nature reserves across Norfolk for wildlife and people</a:t>
              </a:r>
            </a:p>
          </p:txBody>
        </p:sp>
        <p:grpSp>
          <p:nvGrpSpPr>
            <p:cNvPr id="4" name="Group 3">
              <a:extLst>
                <a:ext uri="{FF2B5EF4-FFF2-40B4-BE49-F238E27FC236}">
                  <a16:creationId xmlns:a16="http://schemas.microsoft.com/office/drawing/2014/main" id="{2EA45267-B80A-4516-9466-CEA47E08023E}"/>
                </a:ext>
              </a:extLst>
            </p:cNvPr>
            <p:cNvGrpSpPr/>
            <p:nvPr/>
          </p:nvGrpSpPr>
          <p:grpSpPr>
            <a:xfrm>
              <a:off x="1007603" y="1246976"/>
              <a:ext cx="7128793" cy="4753063"/>
              <a:chOff x="701374" y="955285"/>
              <a:chExt cx="7703108" cy="5231927"/>
            </a:xfrm>
          </p:grpSpPr>
          <p:pic>
            <p:nvPicPr>
              <p:cNvPr id="3" name="Picture 2" descr="L:\Teacher packs and timetables\Pre-visit PPT 2015\Cley\cley pics\Holme Dunes credit Richard Osbour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2804"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482"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374" y="2692339"/>
                <a:ext cx="2520000" cy="16730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1663" y="2636277"/>
                <a:ext cx="2520000" cy="17290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005" b="3138"/>
              <a:stretch/>
            </p:blipFill>
            <p:spPr bwMode="auto">
              <a:xfrm>
                <a:off x="5910850" y="2688985"/>
                <a:ext cx="2469474" cy="167638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Cley\cley pics\WisseyWissingtonMar2007-pool in rond RHB.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7117"/>
              <a:stretch/>
            </p:blipFill>
            <p:spPr bwMode="auto">
              <a:xfrm>
                <a:off x="701374" y="4419387"/>
                <a:ext cx="2520000" cy="1755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2803" y="4416954"/>
                <a:ext cx="2548859" cy="175857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2005"/>
              <a:stretch/>
            </p:blipFill>
            <p:spPr bwMode="auto">
              <a:xfrm>
                <a:off x="5910850" y="4405273"/>
                <a:ext cx="2469474" cy="178193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8" name="Picture 27"/>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pic>
        <p:nvPicPr>
          <p:cNvPr id="18" name="Picture 17">
            <a:extLst>
              <a:ext uri="{FF2B5EF4-FFF2-40B4-BE49-F238E27FC236}">
                <a16:creationId xmlns:a16="http://schemas.microsoft.com/office/drawing/2014/main" id="{BDF13DA7-0ACF-4CDF-99BE-119B136387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21916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017EC-DBEC-4761-8AF6-8FBD70F50B17}"/>
              </a:ext>
            </a:extLst>
          </p:cNvPr>
          <p:cNvPicPr>
            <a:picLocks noChangeAspect="1"/>
          </p:cNvPicPr>
          <p:nvPr/>
        </p:nvPicPr>
        <p:blipFill rotWithShape="1">
          <a:blip r:embed="rId3">
            <a:extLst>
              <a:ext uri="{28A0092B-C50C-407E-A947-70E740481C1C}">
                <a14:useLocalDpi xmlns:a14="http://schemas.microsoft.com/office/drawing/2010/main" val="0"/>
              </a:ext>
            </a:extLst>
          </a:blip>
          <a:srcRect b="3687"/>
          <a:stretch/>
        </p:blipFill>
        <p:spPr>
          <a:xfrm>
            <a:off x="-309835" y="0"/>
            <a:ext cx="9989599" cy="6858000"/>
          </a:xfrm>
          <a:prstGeom prst="rect">
            <a:avLst/>
          </a:prstGeom>
        </p:spPr>
      </p:pic>
      <p:sp>
        <p:nvSpPr>
          <p:cNvPr id="7" name="TextBox 6"/>
          <p:cNvSpPr txBox="1"/>
          <p:nvPr/>
        </p:nvSpPr>
        <p:spPr>
          <a:xfrm>
            <a:off x="1131640" y="818445"/>
            <a:ext cx="6868911" cy="1846659"/>
          </a:xfrm>
          <a:prstGeom prst="rect">
            <a:avLst/>
          </a:prstGeom>
          <a:noFill/>
        </p:spPr>
        <p:txBody>
          <a:bodyPr wrap="square" rtlCol="0">
            <a:spAutoFit/>
          </a:bodyPr>
          <a:lstStyle/>
          <a:p>
            <a:pPr algn="ctr"/>
            <a:r>
              <a:rPr lang="en-GB" sz="2400" dirty="0">
                <a:latin typeface="Arial" pitchFamily="34" charset="0"/>
                <a:cs typeface="Arial" pitchFamily="34" charset="0"/>
              </a:rPr>
              <a:t>We also help to make </a:t>
            </a:r>
            <a:r>
              <a:rPr lang="en-GB" sz="2400" b="1" dirty="0">
                <a:latin typeface="Arial" pitchFamily="34" charset="0"/>
                <a:cs typeface="Arial" pitchFamily="34" charset="0"/>
              </a:rPr>
              <a:t>gardens</a:t>
            </a:r>
            <a:r>
              <a:rPr lang="en-GB" sz="2400" dirty="0">
                <a:latin typeface="Arial" pitchFamily="34" charset="0"/>
                <a:cs typeface="Arial" pitchFamily="34" charset="0"/>
              </a:rPr>
              <a:t>, </a:t>
            </a:r>
            <a:r>
              <a:rPr lang="en-GB" sz="2400" b="1" dirty="0">
                <a:latin typeface="Arial" pitchFamily="34" charset="0"/>
                <a:cs typeface="Arial" pitchFamily="34" charset="0"/>
              </a:rPr>
              <a:t>parks</a:t>
            </a:r>
            <a:r>
              <a:rPr lang="en-GB" sz="2400" dirty="0">
                <a:latin typeface="Arial" pitchFamily="34" charset="0"/>
                <a:cs typeface="Arial" pitchFamily="34" charset="0"/>
              </a:rPr>
              <a:t>, </a:t>
            </a:r>
            <a:r>
              <a:rPr lang="en-GB" sz="2400" b="1" dirty="0">
                <a:latin typeface="Arial" pitchFamily="34" charset="0"/>
                <a:cs typeface="Arial" pitchFamily="34" charset="0"/>
              </a:rPr>
              <a:t>schools</a:t>
            </a:r>
            <a:r>
              <a:rPr lang="en-GB" sz="2400" dirty="0">
                <a:latin typeface="Arial" pitchFamily="34" charset="0"/>
                <a:cs typeface="Arial" pitchFamily="34" charset="0"/>
              </a:rPr>
              <a:t>, </a:t>
            </a:r>
            <a:r>
              <a:rPr lang="en-GB" sz="2400" b="1" dirty="0">
                <a:latin typeface="Arial" pitchFamily="34" charset="0"/>
                <a:cs typeface="Arial" pitchFamily="34" charset="0"/>
              </a:rPr>
              <a:t>churchyards</a:t>
            </a:r>
            <a:r>
              <a:rPr lang="en-GB" sz="2400" dirty="0">
                <a:latin typeface="Arial" pitchFamily="34" charset="0"/>
                <a:cs typeface="Arial" pitchFamily="34" charset="0"/>
              </a:rPr>
              <a:t>, </a:t>
            </a:r>
            <a:r>
              <a:rPr lang="en-GB" sz="2400" b="1" dirty="0">
                <a:latin typeface="Arial" pitchFamily="34" charset="0"/>
                <a:cs typeface="Arial" pitchFamily="34" charset="0"/>
              </a:rPr>
              <a:t>roadsides</a:t>
            </a:r>
            <a:r>
              <a:rPr lang="en-GB" sz="2400" dirty="0">
                <a:latin typeface="Arial" pitchFamily="34" charset="0"/>
                <a:cs typeface="Arial" pitchFamily="34" charset="0"/>
              </a:rPr>
              <a:t> and other areas more wildlife-friendly so that nature reserves are joined up.  We call this a </a:t>
            </a:r>
            <a:r>
              <a:rPr lang="en-GB" sz="2400" b="1" dirty="0">
                <a:latin typeface="Arial" pitchFamily="34" charset="0"/>
                <a:cs typeface="Arial" pitchFamily="34" charset="0"/>
              </a:rPr>
              <a:t>“Nature Recovery Network”.</a:t>
            </a:r>
            <a:endParaRPr lang="en-GB" b="1" dirty="0">
              <a:latin typeface="Arial" pitchFamily="34" charset="0"/>
              <a:cs typeface="Arial" pitchFamily="34" charset="0"/>
            </a:endParaRPr>
          </a:p>
          <a:p>
            <a:endParaRPr lang="en-GB" dirty="0">
              <a:latin typeface="Arial" pitchFamily="34" charset="0"/>
              <a:cs typeface="Arial" pitchFamily="34" charset="0"/>
            </a:endParaRPr>
          </a:p>
        </p:txBody>
      </p:sp>
      <p:grpSp>
        <p:nvGrpSpPr>
          <p:cNvPr id="3" name="Group 2">
            <a:extLst>
              <a:ext uri="{FF2B5EF4-FFF2-40B4-BE49-F238E27FC236}">
                <a16:creationId xmlns:a16="http://schemas.microsoft.com/office/drawing/2014/main" id="{8CA1B224-E234-4053-8D8B-4F3D44C73AD4}"/>
              </a:ext>
            </a:extLst>
          </p:cNvPr>
          <p:cNvGrpSpPr/>
          <p:nvPr/>
        </p:nvGrpSpPr>
        <p:grpSpPr>
          <a:xfrm>
            <a:off x="784011" y="2449309"/>
            <a:ext cx="7564170" cy="3288696"/>
            <a:chOff x="1004798" y="2430429"/>
            <a:chExt cx="7564170" cy="3288696"/>
          </a:xfrm>
        </p:grpSpPr>
        <p:pic>
          <p:nvPicPr>
            <p:cNvPr id="3075" name="Picture 3" descr="L:\Teacher packs and timetables\Pre-visit PPT 2015\Cley\cley pics\IMG_0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430429"/>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5">
              <a:extLst>
                <a:ext uri="{28A0092B-C50C-407E-A947-70E740481C1C}">
                  <a14:useLocalDpi xmlns:a14="http://schemas.microsoft.com/office/drawing/2010/main" val="0"/>
                </a:ext>
              </a:extLst>
            </a:blip>
            <a:srcRect l="-12573" r="46992"/>
            <a:stretch/>
          </p:blipFill>
          <p:spPr bwMode="auto">
            <a:xfrm>
              <a:off x="5715000" y="2455222"/>
              <a:ext cx="2853968" cy="3263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6">
              <a:extLst>
                <a:ext uri="{28A0092B-C50C-407E-A947-70E740481C1C}">
                  <a14:useLocalDpi xmlns:a14="http://schemas.microsoft.com/office/drawing/2010/main" val="0"/>
                </a:ext>
              </a:extLst>
            </a:blip>
            <a:srcRect r="42343"/>
            <a:stretch/>
          </p:blipFill>
          <p:spPr bwMode="auto">
            <a:xfrm>
              <a:off x="1004798" y="2487093"/>
              <a:ext cx="2467756" cy="3210018"/>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758" y="6195223"/>
            <a:ext cx="446906" cy="467360"/>
          </a:xfrm>
          <a:prstGeom prst="rect">
            <a:avLst/>
          </a:prstGeom>
          <a:noFill/>
          <a:ln>
            <a:noFill/>
          </a:ln>
        </p:spPr>
      </p:pic>
      <p:sp>
        <p:nvSpPr>
          <p:cNvPr id="28" name="Rectangle 27"/>
          <p:cNvSpPr/>
          <p:nvPr/>
        </p:nvSpPr>
        <p:spPr>
          <a:xfrm>
            <a:off x="6247756" y="6489822"/>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2" name="Picture 11">
            <a:extLst>
              <a:ext uri="{FF2B5EF4-FFF2-40B4-BE49-F238E27FC236}">
                <a16:creationId xmlns:a16="http://schemas.microsoft.com/office/drawing/2014/main" id="{06C64575-A378-46B6-8988-E0EE341091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143156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3736DE-24F6-4D83-BF68-6187741B4D20}"/>
              </a:ext>
            </a:extLst>
          </p:cNvPr>
          <p:cNvPicPr>
            <a:picLocks noChangeAspect="1"/>
          </p:cNvPicPr>
          <p:nvPr/>
        </p:nvPicPr>
        <p:blipFill rotWithShape="1">
          <a:blip r:embed="rId3">
            <a:extLst>
              <a:ext uri="{28A0092B-C50C-407E-A947-70E740481C1C}">
                <a14:useLocalDpi xmlns:a14="http://schemas.microsoft.com/office/drawing/2010/main" val="0"/>
              </a:ext>
            </a:extLst>
          </a:blip>
          <a:srcRect b="3687"/>
          <a:stretch/>
        </p:blipFill>
        <p:spPr>
          <a:xfrm>
            <a:off x="-309835" y="0"/>
            <a:ext cx="9989599" cy="6858000"/>
          </a:xfrm>
          <a:prstGeom prst="rect">
            <a:avLst/>
          </a:prstGeom>
        </p:spPr>
      </p:pic>
      <p:pic>
        <p:nvPicPr>
          <p:cNvPr id="3" name="Picture 2">
            <a:extLst>
              <a:ext uri="{FF2B5EF4-FFF2-40B4-BE49-F238E27FC236}">
                <a16:creationId xmlns:a16="http://schemas.microsoft.com/office/drawing/2014/main" id="{B9E30156-888F-4D86-8C85-3AC2D17E9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F9479F12-EBCB-484F-A332-BB62F191D27A}"/>
              </a:ext>
            </a:extLst>
          </p:cNvPr>
          <p:cNvPicPr>
            <a:picLocks noChangeAspect="1"/>
          </p:cNvPicPr>
          <p:nvPr/>
        </p:nvPicPr>
        <p:blipFill>
          <a:blip r:embed="rId5"/>
          <a:stretch>
            <a:fillRect/>
          </a:stretch>
        </p:blipFill>
        <p:spPr>
          <a:xfrm>
            <a:off x="1727684" y="548680"/>
            <a:ext cx="5688632" cy="4976214"/>
          </a:xfrm>
          <a:prstGeom prst="rect">
            <a:avLst/>
          </a:prstGeom>
        </p:spPr>
      </p:pic>
    </p:spTree>
    <p:extLst>
      <p:ext uri="{BB962C8B-B14F-4D97-AF65-F5344CB8AC3E}">
        <p14:creationId xmlns:p14="http://schemas.microsoft.com/office/powerpoint/2010/main" val="402962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91242923-9A86-4425-BF46-A3E7344A3E68}"/>
              </a:ext>
            </a:extLst>
          </p:cNvPr>
          <p:cNvPicPr>
            <a:picLocks noChangeAspect="1"/>
          </p:cNvPicPr>
          <p:nvPr/>
        </p:nvPicPr>
        <p:blipFill rotWithShape="1">
          <a:blip r:embed="rId2">
            <a:extLst>
              <a:ext uri="{28A0092B-C50C-407E-A947-70E740481C1C}">
                <a14:useLocalDpi xmlns:a14="http://schemas.microsoft.com/office/drawing/2010/main" val="0"/>
              </a:ext>
            </a:extLst>
          </a:blip>
          <a:srcRect b="3687"/>
          <a:stretch/>
        </p:blipFill>
        <p:spPr>
          <a:xfrm>
            <a:off x="-309835" y="0"/>
            <a:ext cx="9989599" cy="6858000"/>
          </a:xfrm>
          <a:prstGeom prst="rect">
            <a:avLst/>
          </a:prstGeom>
        </p:spPr>
      </p:pic>
      <p:sp>
        <p:nvSpPr>
          <p:cNvPr id="6" name="TextBox 5"/>
          <p:cNvSpPr txBox="1"/>
          <p:nvPr/>
        </p:nvSpPr>
        <p:spPr>
          <a:xfrm>
            <a:off x="323528" y="188640"/>
            <a:ext cx="7056784" cy="830997"/>
          </a:xfrm>
          <a:prstGeom prst="rect">
            <a:avLst/>
          </a:prstGeom>
          <a:noFill/>
        </p:spPr>
        <p:txBody>
          <a:bodyPr wrap="square" rtlCol="0">
            <a:spAutoFit/>
          </a:bodyPr>
          <a:lstStyle/>
          <a:p>
            <a:r>
              <a:rPr lang="en-GB" sz="2400" dirty="0">
                <a:latin typeface="Arial" pitchFamily="34" charset="0"/>
                <a:cs typeface="Arial" pitchFamily="34" charset="0"/>
              </a:rPr>
              <a:t>These are words we might use during your visit.  </a:t>
            </a:r>
            <a:r>
              <a:rPr lang="en-GB" sz="2400" b="1" dirty="0">
                <a:latin typeface="Arial" pitchFamily="34" charset="0"/>
                <a:cs typeface="Arial" pitchFamily="34" charset="0"/>
              </a:rPr>
              <a:t>Can you work out what they are?</a:t>
            </a: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101153"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I</a:t>
            </a: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94496"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H</a:t>
            </a:r>
          </a:p>
        </p:txBody>
      </p:sp>
      <p:sp>
        <p:nvSpPr>
          <p:cNvPr id="16" name="Rectangle 15"/>
          <p:cNvSpPr/>
          <p:nvPr/>
        </p:nvSpPr>
        <p:spPr>
          <a:xfrm>
            <a:off x="5652120"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17" name="Rectangle 16"/>
          <p:cNvSpPr/>
          <p:nvPr/>
        </p:nvSpPr>
        <p:spPr>
          <a:xfrm>
            <a:off x="5868144"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B</a:t>
            </a:r>
          </a:p>
        </p:txBody>
      </p:sp>
      <p:sp>
        <p:nvSpPr>
          <p:cNvPr id="18" name="Rectangle 17"/>
          <p:cNvSpPr/>
          <p:nvPr/>
        </p:nvSpPr>
        <p:spPr>
          <a:xfrm>
            <a:off x="681906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259011"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541555"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P</a:t>
            </a:r>
          </a:p>
        </p:txBody>
      </p:sp>
      <p:sp>
        <p:nvSpPr>
          <p:cNvPr id="28" name="Rectangle 27"/>
          <p:cNvSpPr/>
          <p:nvPr/>
        </p:nvSpPr>
        <p:spPr>
          <a:xfrm>
            <a:off x="5891088" y="1870884"/>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29" name="Rectangle 28"/>
          <p:cNvSpPr/>
          <p:nvPr/>
        </p:nvSpPr>
        <p:spPr>
          <a:xfrm>
            <a:off x="5394496"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a:solidFill>
                  <a:srgbClr val="7030A0"/>
                </a:solidFill>
                <a:latin typeface="Arial" pitchFamily="34" charset="0"/>
                <a:cs typeface="Arial" pitchFamily="34" charset="0"/>
              </a:rPr>
              <a:t>I</a:t>
            </a:r>
          </a:p>
        </p:txBody>
      </p:sp>
      <p:sp>
        <p:nvSpPr>
          <p:cNvPr id="31" name="Rectangle 30"/>
          <p:cNvSpPr/>
          <p:nvPr/>
        </p:nvSpPr>
        <p:spPr>
          <a:xfrm>
            <a:off x="6563174"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5" name="Rectangle 34"/>
          <p:cNvSpPr/>
          <p:nvPr/>
        </p:nvSpPr>
        <p:spPr>
          <a:xfrm>
            <a:off x="5376912"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36" name="Rectangle 35"/>
          <p:cNvSpPr/>
          <p:nvPr/>
        </p:nvSpPr>
        <p:spPr>
          <a:xfrm>
            <a:off x="8461670"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7" name="Rectangle 36"/>
          <p:cNvSpPr/>
          <p:nvPr/>
        </p:nvSpPr>
        <p:spPr>
          <a:xfrm>
            <a:off x="7359520" y="2474095"/>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8" name="Rectangle 37"/>
          <p:cNvSpPr/>
          <p:nvPr/>
        </p:nvSpPr>
        <p:spPr>
          <a:xfrm>
            <a:off x="8023225" y="2470149"/>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39" name="Rectangle 38"/>
          <p:cNvSpPr/>
          <p:nvPr/>
        </p:nvSpPr>
        <p:spPr>
          <a:xfrm>
            <a:off x="8235265"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V</a:t>
            </a:r>
          </a:p>
        </p:txBody>
      </p:sp>
      <p:sp>
        <p:nvSpPr>
          <p:cNvPr id="40" name="Rectangle 39"/>
          <p:cNvSpPr/>
          <p:nvPr/>
        </p:nvSpPr>
        <p:spPr>
          <a:xfrm>
            <a:off x="7148083" y="2474095"/>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1" name="Rectangle 40"/>
          <p:cNvSpPr/>
          <p:nvPr/>
        </p:nvSpPr>
        <p:spPr>
          <a:xfrm>
            <a:off x="6624788"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42" name="Rectangle 41"/>
          <p:cNvSpPr/>
          <p:nvPr/>
        </p:nvSpPr>
        <p:spPr>
          <a:xfrm>
            <a:off x="6388856" y="2460851"/>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3" name="Rectangle 42"/>
          <p:cNvSpPr/>
          <p:nvPr/>
        </p:nvSpPr>
        <p:spPr>
          <a:xfrm>
            <a:off x="6137811" y="2468216"/>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U</a:t>
            </a:r>
          </a:p>
        </p:txBody>
      </p:sp>
      <p:sp>
        <p:nvSpPr>
          <p:cNvPr id="44" name="Rectangle 43"/>
          <p:cNvSpPr/>
          <p:nvPr/>
        </p:nvSpPr>
        <p:spPr>
          <a:xfrm>
            <a:off x="5907574" y="2466750"/>
            <a:ext cx="325730" cy="369332"/>
          </a:xfrm>
          <a:prstGeom prst="rect">
            <a:avLst/>
          </a:prstGeom>
        </p:spPr>
        <p:txBody>
          <a:bodyPr wrap="none">
            <a:spAutoFit/>
          </a:bodyPr>
          <a:lstStyle/>
          <a:p>
            <a:r>
              <a:rPr lang="en-GB" dirty="0">
                <a:solidFill>
                  <a:srgbClr val="00B050"/>
                </a:solidFill>
                <a:latin typeface="Arial" pitchFamily="34" charset="0"/>
                <a:cs typeface="Arial" pitchFamily="34" charset="0"/>
              </a:rPr>
              <a:t>T</a:t>
            </a:r>
          </a:p>
        </p:txBody>
      </p:sp>
      <p:sp>
        <p:nvSpPr>
          <p:cNvPr id="45" name="Rectangle 44"/>
          <p:cNvSpPr/>
          <p:nvPr/>
        </p:nvSpPr>
        <p:spPr>
          <a:xfrm>
            <a:off x="5663479" y="2474613"/>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A</a:t>
            </a:r>
          </a:p>
        </p:txBody>
      </p:sp>
      <p:sp>
        <p:nvSpPr>
          <p:cNvPr id="46" name="Rectangle 45"/>
          <p:cNvSpPr/>
          <p:nvPr/>
        </p:nvSpPr>
        <p:spPr>
          <a:xfrm>
            <a:off x="5411639" y="2469682"/>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N</a:t>
            </a: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797545"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50" name="Rectangle 49"/>
          <p:cNvSpPr/>
          <p:nvPr/>
        </p:nvSpPr>
        <p:spPr>
          <a:xfrm>
            <a:off x="6041510"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P</a:t>
            </a:r>
          </a:p>
        </p:txBody>
      </p:sp>
      <p:sp>
        <p:nvSpPr>
          <p:cNvPr id="51" name="Rectangle 50"/>
          <p:cNvSpPr/>
          <p:nvPr/>
        </p:nvSpPr>
        <p:spPr>
          <a:xfrm>
            <a:off x="5368329" y="4492810"/>
            <a:ext cx="288738" cy="369332"/>
          </a:xfrm>
          <a:prstGeom prst="rect">
            <a:avLst/>
          </a:prstGeom>
        </p:spPr>
        <p:txBody>
          <a:bodyPr wrap="square">
            <a:spAutoFit/>
          </a:bodyPr>
          <a:lstStyle/>
          <a:p>
            <a:r>
              <a:rPr lang="en-GB" dirty="0">
                <a:solidFill>
                  <a:srgbClr val="C00000"/>
                </a:solidFill>
                <a:latin typeface="Arial" pitchFamily="34" charset="0"/>
                <a:cs typeface="Arial" pitchFamily="34" charset="0"/>
              </a:rPr>
              <a:t>B</a:t>
            </a:r>
          </a:p>
        </p:txBody>
      </p:sp>
      <p:sp>
        <p:nvSpPr>
          <p:cNvPr id="52" name="Rectangle 51"/>
          <p:cNvSpPr/>
          <p:nvPr/>
        </p:nvSpPr>
        <p:spPr>
          <a:xfrm>
            <a:off x="5691543" y="4492810"/>
            <a:ext cx="364202" cy="369332"/>
          </a:xfrm>
          <a:prstGeom prst="rect">
            <a:avLst/>
          </a:prstGeom>
        </p:spPr>
        <p:txBody>
          <a:bodyPr wrap="none">
            <a:spAutoFit/>
          </a:bodyPr>
          <a:lstStyle/>
          <a:p>
            <a:r>
              <a:rPr lang="en-GB" dirty="0">
                <a:solidFill>
                  <a:srgbClr val="C00000"/>
                </a:solidFill>
                <a:latin typeface="Arial" pitchFamily="34" charset="0"/>
                <a:cs typeface="Arial" pitchFamily="34" charset="0"/>
              </a:rPr>
              <a:t>O</a:t>
            </a:r>
          </a:p>
        </p:txBody>
      </p:sp>
      <p:sp>
        <p:nvSpPr>
          <p:cNvPr id="53" name="Rectangle 52"/>
          <p:cNvSpPr/>
          <p:nvPr/>
        </p:nvSpPr>
        <p:spPr>
          <a:xfrm>
            <a:off x="5565672" y="4492810"/>
            <a:ext cx="195613" cy="369332"/>
          </a:xfrm>
          <a:prstGeom prst="rect">
            <a:avLst/>
          </a:prstGeom>
        </p:spPr>
        <p:txBody>
          <a:bodyPr wrap="square">
            <a:spAutoFit/>
          </a:bodyPr>
          <a:lstStyle/>
          <a:p>
            <a:r>
              <a:rPr lang="en-GB" dirty="0">
                <a:solidFill>
                  <a:srgbClr val="C00000"/>
                </a:solidFill>
                <a:latin typeface="Arial" pitchFamily="34" charset="0"/>
                <a:cs typeface="Arial" pitchFamily="34" charset="0"/>
              </a:rPr>
              <a:t>I</a:t>
            </a:r>
          </a:p>
        </p:txBody>
      </p:sp>
      <p:sp>
        <p:nvSpPr>
          <p:cNvPr id="54" name="Rectangle 53"/>
          <p:cNvSpPr/>
          <p:nvPr/>
        </p:nvSpPr>
        <p:spPr>
          <a:xfrm>
            <a:off x="5938063"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D</a:t>
            </a:r>
          </a:p>
        </p:txBody>
      </p:sp>
      <p:sp>
        <p:nvSpPr>
          <p:cNvPr id="55" name="Rectangle 54"/>
          <p:cNvSpPr/>
          <p:nvPr/>
        </p:nvSpPr>
        <p:spPr>
          <a:xfrm>
            <a:off x="6256445" y="3552606"/>
            <a:ext cx="325730"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T</a:t>
            </a:r>
          </a:p>
        </p:txBody>
      </p:sp>
      <p:sp>
        <p:nvSpPr>
          <p:cNvPr id="56" name="Rectangle 55"/>
          <p:cNvSpPr/>
          <p:nvPr/>
        </p:nvSpPr>
        <p:spPr>
          <a:xfrm>
            <a:off x="7305585" y="4484569"/>
            <a:ext cx="325730" cy="369332"/>
          </a:xfrm>
          <a:prstGeom prst="rect">
            <a:avLst/>
          </a:prstGeom>
        </p:spPr>
        <p:txBody>
          <a:bodyPr wrap="none">
            <a:spAutoFit/>
          </a:bodyPr>
          <a:lstStyle/>
          <a:p>
            <a:r>
              <a:rPr lang="en-GB" dirty="0">
                <a:solidFill>
                  <a:srgbClr val="C00000"/>
                </a:solidFill>
                <a:latin typeface="Arial" pitchFamily="34" charset="0"/>
                <a:cs typeface="Arial" pitchFamily="34" charset="0"/>
              </a:rPr>
              <a:t>T</a:t>
            </a:r>
          </a:p>
        </p:txBody>
      </p:sp>
      <p:sp>
        <p:nvSpPr>
          <p:cNvPr id="57" name="Rectangle 56"/>
          <p:cNvSpPr/>
          <p:nvPr/>
        </p:nvSpPr>
        <p:spPr>
          <a:xfrm>
            <a:off x="6167739"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58" name="Rectangle 57"/>
          <p:cNvSpPr/>
          <p:nvPr/>
        </p:nvSpPr>
        <p:spPr>
          <a:xfrm>
            <a:off x="6498819"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E</a:t>
            </a:r>
          </a:p>
        </p:txBody>
      </p:sp>
      <p:sp>
        <p:nvSpPr>
          <p:cNvPr id="59" name="Rectangle 58"/>
          <p:cNvSpPr/>
          <p:nvPr/>
        </p:nvSpPr>
        <p:spPr>
          <a:xfrm>
            <a:off x="6728645"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R</a:t>
            </a: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62" name="Rectangle 61"/>
          <p:cNvSpPr/>
          <p:nvPr/>
        </p:nvSpPr>
        <p:spPr>
          <a:xfrm>
            <a:off x="6282921"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V</a:t>
            </a:r>
          </a:p>
        </p:txBody>
      </p:sp>
      <p:sp>
        <p:nvSpPr>
          <p:cNvPr id="63" name="Rectangle 62"/>
          <p:cNvSpPr/>
          <p:nvPr/>
        </p:nvSpPr>
        <p:spPr>
          <a:xfrm>
            <a:off x="5580556" y="3541040"/>
            <a:ext cx="351378"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D</a:t>
            </a: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A</a:t>
            </a:r>
          </a:p>
        </p:txBody>
      </p:sp>
      <p:sp>
        <p:nvSpPr>
          <p:cNvPr id="66" name="Rectangle 65"/>
          <p:cNvSpPr/>
          <p:nvPr/>
        </p:nvSpPr>
        <p:spPr>
          <a:xfrm>
            <a:off x="5878264" y="5225559"/>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R</a:t>
            </a:r>
          </a:p>
        </p:txBody>
      </p:sp>
      <p:sp>
        <p:nvSpPr>
          <p:cNvPr id="67" name="Rectangle 66"/>
          <p:cNvSpPr/>
          <p:nvPr/>
        </p:nvSpPr>
        <p:spPr>
          <a:xfrm>
            <a:off x="6107232" y="521854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D</a:t>
            </a:r>
          </a:p>
        </p:txBody>
      </p:sp>
      <p:sp>
        <p:nvSpPr>
          <p:cNvPr id="68" name="Rectangle 67"/>
          <p:cNvSpPr/>
          <p:nvPr/>
        </p:nvSpPr>
        <p:spPr>
          <a:xfrm>
            <a:off x="6354803" y="5225559"/>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E</a:t>
            </a:r>
          </a:p>
        </p:txBody>
      </p:sp>
      <p:sp>
        <p:nvSpPr>
          <p:cNvPr id="69" name="Rectangle 68"/>
          <p:cNvSpPr/>
          <p:nvPr/>
        </p:nvSpPr>
        <p:spPr>
          <a:xfrm>
            <a:off x="6582175" y="523461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N</a:t>
            </a: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a:solidFill>
                  <a:srgbClr val="7030A0"/>
                </a:solidFill>
                <a:latin typeface="Arial" pitchFamily="34" charset="0"/>
                <a:cs typeface="Arial" pitchFamily="34" charset="0"/>
              </a:rPr>
              <a:t>2) An exact type of animal or plant</a:t>
            </a: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a:solidFill>
                  <a:srgbClr val="00B050"/>
                </a:solidFill>
                <a:latin typeface="Arial" pitchFamily="34" charset="0"/>
                <a:cs typeface="Arial" pitchFamily="34" charset="0"/>
              </a:rPr>
              <a:t>3) An area which is protected for wildlife</a:t>
            </a: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a:solidFill>
                  <a:schemeClr val="accent6">
                    <a:lumMod val="75000"/>
                  </a:schemeClr>
                </a:solidFill>
                <a:latin typeface="Arial" pitchFamily="34" charset="0"/>
                <a:cs typeface="Arial" pitchFamily="34" charset="0"/>
              </a:rPr>
              <a:t>4) Something plants and animals have done over time so that they can live in their 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a:solidFill>
                  <a:srgbClr val="C00000"/>
                </a:solidFill>
                <a:latin typeface="Arial" pitchFamily="34" charset="0"/>
                <a:cs typeface="Arial" pitchFamily="34" charset="0"/>
              </a:rPr>
              <a:t>5) The 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area</a:t>
            </a:r>
            <a:endParaRPr lang="en-GB" dirty="0"/>
          </a:p>
        </p:txBody>
      </p:sp>
      <p:sp>
        <p:nvSpPr>
          <p:cNvPr id="75" name="TextBox 74"/>
          <p:cNvSpPr txBox="1"/>
          <p:nvPr/>
        </p:nvSpPr>
        <p:spPr>
          <a:xfrm>
            <a:off x="250004" y="5203129"/>
            <a:ext cx="3959808" cy="646331"/>
          </a:xfrm>
          <a:prstGeom prst="rect">
            <a:avLst/>
          </a:prstGeom>
          <a:noFill/>
        </p:spPr>
        <p:txBody>
          <a:bodyPr wrap="square" rtlCol="0">
            <a:spAutoFit/>
          </a:bodyPr>
          <a:lstStyle/>
          <a:p>
            <a:r>
              <a:rPr lang="en-GB" i="1" dirty="0">
                <a:solidFill>
                  <a:schemeClr val="tx2">
                    <a:lumMod val="50000"/>
                  </a:schemeClr>
                </a:solidFill>
                <a:latin typeface="Arial" pitchFamily="34" charset="0"/>
                <a:cs typeface="Arial" pitchFamily="34" charset="0"/>
              </a:rPr>
              <a:t>6) A person who looks after a nature reserve</a:t>
            </a:r>
          </a:p>
        </p:txBody>
      </p:sp>
      <p:pic>
        <p:nvPicPr>
          <p:cNvPr id="76" name="Picture 7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77" name="Rectangle 76"/>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79" name="Picture 78">
            <a:extLst>
              <a:ext uri="{FF2B5EF4-FFF2-40B4-BE49-F238E27FC236}">
                <a16:creationId xmlns:a16="http://schemas.microsoft.com/office/drawing/2014/main" id="{0F4CEF32-A169-4A9F-8494-6D22FC6E22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27445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B52AE2A-3780-4B95-B914-3F190CDE3E93}"/>
              </a:ext>
            </a:extLst>
          </p:cNvPr>
          <p:cNvPicPr>
            <a:picLocks noChangeAspect="1"/>
          </p:cNvPicPr>
          <p:nvPr/>
        </p:nvPicPr>
        <p:blipFill rotWithShape="1">
          <a:blip r:embed="rId3">
            <a:extLst>
              <a:ext uri="{28A0092B-C50C-407E-A947-70E740481C1C}">
                <a14:useLocalDpi xmlns:a14="http://schemas.microsoft.com/office/drawing/2010/main" val="0"/>
              </a:ext>
            </a:extLst>
          </a:blip>
          <a:srcRect b="3687"/>
          <a:stretch/>
        </p:blipFill>
        <p:spPr>
          <a:xfrm>
            <a:off x="-346600" y="0"/>
            <a:ext cx="9989599" cy="6858000"/>
          </a:xfrm>
          <a:prstGeom prst="rect">
            <a:avLst/>
          </a:prstGeom>
        </p:spPr>
      </p:pic>
      <p:pic>
        <p:nvPicPr>
          <p:cNvPr id="13" name="Picture 12">
            <a:extLst>
              <a:ext uri="{FF2B5EF4-FFF2-40B4-BE49-F238E27FC236}">
                <a16:creationId xmlns:a16="http://schemas.microsoft.com/office/drawing/2014/main" id="{78A1EA6F-A364-4E8A-80AF-0F6D05E4F6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sp>
        <p:nvSpPr>
          <p:cNvPr id="10" name="TextBox 9"/>
          <p:cNvSpPr txBox="1"/>
          <p:nvPr/>
        </p:nvSpPr>
        <p:spPr>
          <a:xfrm>
            <a:off x="348328" y="402928"/>
            <a:ext cx="4299872" cy="1569660"/>
          </a:xfrm>
          <a:prstGeom prst="rect">
            <a:avLst/>
          </a:prstGeom>
          <a:noFill/>
        </p:spPr>
        <p:txBody>
          <a:bodyPr wrap="square" rtlCol="0">
            <a:spAutoFit/>
          </a:bodyPr>
          <a:lstStyle/>
          <a:p>
            <a:r>
              <a:rPr lang="en-GB" sz="2400" dirty="0">
                <a:latin typeface="Arial" pitchFamily="34" charset="0"/>
                <a:cs typeface="Arial" pitchFamily="34" charset="0"/>
              </a:rPr>
              <a:t>After your visit, you’ll know more about different </a:t>
            </a:r>
            <a:r>
              <a:rPr lang="en-GB" sz="2400" b="1" dirty="0">
                <a:latin typeface="Arial" pitchFamily="34" charset="0"/>
                <a:cs typeface="Arial" pitchFamily="34" charset="0"/>
              </a:rPr>
              <a:t>environments</a:t>
            </a:r>
            <a:r>
              <a:rPr lang="en-GB" sz="2400" dirty="0">
                <a:latin typeface="Arial" pitchFamily="34" charset="0"/>
                <a:cs typeface="Arial" pitchFamily="34" charset="0"/>
              </a:rPr>
              <a:t> and what lives in them.</a:t>
            </a:r>
          </a:p>
        </p:txBody>
      </p:sp>
      <p:sp>
        <p:nvSpPr>
          <p:cNvPr id="12" name="TextBox 11"/>
          <p:cNvSpPr txBox="1"/>
          <p:nvPr/>
        </p:nvSpPr>
        <p:spPr>
          <a:xfrm>
            <a:off x="3490343" y="2490138"/>
            <a:ext cx="5706954" cy="1200329"/>
          </a:xfrm>
          <a:prstGeom prst="rect">
            <a:avLst/>
          </a:prstGeom>
          <a:noFill/>
        </p:spPr>
        <p:txBody>
          <a:bodyPr wrap="square" rtlCol="0">
            <a:spAutoFit/>
          </a:bodyPr>
          <a:lstStyle/>
          <a:p>
            <a:r>
              <a:rPr lang="en-GB" sz="2400" dirty="0">
                <a:latin typeface="Arial" pitchFamily="34" charset="0"/>
                <a:cs typeface="Arial" pitchFamily="34" charset="0"/>
              </a:rPr>
              <a:t>We’ll find plenty of </a:t>
            </a:r>
            <a:r>
              <a:rPr lang="en-GB" sz="2400" b="1" dirty="0">
                <a:latin typeface="Arial" pitchFamily="34" charset="0"/>
                <a:cs typeface="Arial" pitchFamily="34" charset="0"/>
              </a:rPr>
              <a:t>plants</a:t>
            </a:r>
            <a:r>
              <a:rPr lang="en-GB" sz="2400" dirty="0">
                <a:latin typeface="Arial" pitchFamily="34" charset="0"/>
                <a:cs typeface="Arial" pitchFamily="34" charset="0"/>
              </a:rPr>
              <a:t> and some </a:t>
            </a:r>
            <a:r>
              <a:rPr lang="en-GB" sz="2400" b="1" dirty="0">
                <a:latin typeface="Arial" pitchFamily="34" charset="0"/>
                <a:cs typeface="Arial" pitchFamily="34" charset="0"/>
              </a:rPr>
              <a:t>small animals</a:t>
            </a:r>
            <a:r>
              <a:rPr lang="en-GB" sz="2400" dirty="0">
                <a:latin typeface="Arial" pitchFamily="34" charset="0"/>
                <a:cs typeface="Arial" pitchFamily="34" charset="0"/>
              </a:rPr>
              <a:t>,</a:t>
            </a:r>
            <a:r>
              <a:rPr lang="en-GB" sz="2400" b="1" dirty="0">
                <a:latin typeface="Arial" pitchFamily="34" charset="0"/>
                <a:cs typeface="Arial" pitchFamily="34" charset="0"/>
              </a:rPr>
              <a:t> </a:t>
            </a:r>
            <a:r>
              <a:rPr lang="en-GB" sz="2400" dirty="0">
                <a:latin typeface="Arial" pitchFamily="34" charset="0"/>
                <a:cs typeface="Arial" pitchFamily="34" charset="0"/>
              </a:rPr>
              <a:t>but they’re all wild so what we’ll see is a mystery! </a:t>
            </a:r>
            <a:endParaRPr lang="en-US" sz="2400" dirty="0">
              <a:latin typeface="Arial" pitchFamily="34" charset="0"/>
              <a:cs typeface="Arial" pitchFamily="34" charset="0"/>
            </a:endParaRPr>
          </a:p>
        </p:txBody>
      </p:sp>
      <p:sp>
        <p:nvSpPr>
          <p:cNvPr id="7" name="TextBox 6"/>
          <p:cNvSpPr txBox="1"/>
          <p:nvPr/>
        </p:nvSpPr>
        <p:spPr>
          <a:xfrm>
            <a:off x="315543" y="4551004"/>
            <a:ext cx="4680395" cy="1200329"/>
          </a:xfrm>
          <a:prstGeom prst="rect">
            <a:avLst/>
          </a:prstGeom>
          <a:noFill/>
        </p:spPr>
        <p:txBody>
          <a:bodyPr wrap="square" rtlCol="0">
            <a:spAutoFit/>
          </a:bodyPr>
          <a:lstStyle/>
          <a:p>
            <a:r>
              <a:rPr lang="en-GB" sz="2400" dirty="0">
                <a:latin typeface="Arial" pitchFamily="34" charset="0"/>
                <a:cs typeface="Arial" pitchFamily="34" charset="0"/>
              </a:rPr>
              <a:t>We’ll explore different </a:t>
            </a:r>
            <a:r>
              <a:rPr lang="en-GB" sz="2400" b="1" dirty="0">
                <a:latin typeface="Arial" pitchFamily="34" charset="0"/>
                <a:cs typeface="Arial" pitchFamily="34" charset="0"/>
              </a:rPr>
              <a:t>habitats</a:t>
            </a:r>
            <a:r>
              <a:rPr lang="en-GB" sz="2400" dirty="0">
                <a:latin typeface="Arial" pitchFamily="34" charset="0"/>
                <a:cs typeface="Arial" pitchFamily="34" charset="0"/>
              </a:rPr>
              <a:t> at Foxley Woods, each with its own different </a:t>
            </a:r>
            <a:r>
              <a:rPr lang="en-GB" sz="2400" b="1" dirty="0">
                <a:latin typeface="Arial" pitchFamily="34" charset="0"/>
                <a:cs typeface="Arial" pitchFamily="34" charset="0"/>
              </a:rPr>
              <a:t>species</a:t>
            </a:r>
          </a:p>
        </p:txBody>
      </p:sp>
      <p:pic>
        <p:nvPicPr>
          <p:cNvPr id="26"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24641" y="1972588"/>
            <a:ext cx="2520000" cy="24304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6"/>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489" r="24715"/>
          <a:stretch/>
        </p:blipFill>
        <p:spPr bwMode="auto">
          <a:xfrm>
            <a:off x="4889370" y="3737176"/>
            <a:ext cx="2520000" cy="24304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4661327E-69F8-4AD4-BBED-D299137664D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833" r="18970"/>
          <a:stretch/>
        </p:blipFill>
        <p:spPr>
          <a:xfrm>
            <a:off x="4889370" y="59480"/>
            <a:ext cx="2520000" cy="2415773"/>
          </a:xfrm>
          <a:prstGeom prst="ellipse">
            <a:avLst/>
          </a:prstGeom>
        </p:spPr>
      </p:pic>
    </p:spTree>
    <p:extLst>
      <p:ext uri="{BB962C8B-B14F-4D97-AF65-F5344CB8AC3E}">
        <p14:creationId xmlns:p14="http://schemas.microsoft.com/office/powerpoint/2010/main" val="353870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E0FE236-5280-4C51-A9A0-F5F017F3A952}"/>
              </a:ext>
            </a:extLst>
          </p:cNvPr>
          <p:cNvPicPr>
            <a:picLocks noChangeAspect="1"/>
          </p:cNvPicPr>
          <p:nvPr/>
        </p:nvPicPr>
        <p:blipFill rotWithShape="1">
          <a:blip r:embed="rId3">
            <a:extLst>
              <a:ext uri="{28A0092B-C50C-407E-A947-70E740481C1C}">
                <a14:useLocalDpi xmlns:a14="http://schemas.microsoft.com/office/drawing/2010/main" val="0"/>
              </a:ext>
            </a:extLst>
          </a:blip>
          <a:srcRect b="3687"/>
          <a:stretch/>
        </p:blipFill>
        <p:spPr>
          <a:xfrm>
            <a:off x="-304800" y="-32657"/>
            <a:ext cx="9989599" cy="6858000"/>
          </a:xfrm>
          <a:prstGeom prst="rect">
            <a:avLst/>
          </a:prstGeom>
        </p:spPr>
      </p:pic>
      <p:pic>
        <p:nvPicPr>
          <p:cNvPr id="13" name="Picture 12">
            <a:extLst>
              <a:ext uri="{FF2B5EF4-FFF2-40B4-BE49-F238E27FC236}">
                <a16:creationId xmlns:a16="http://schemas.microsoft.com/office/drawing/2014/main" id="{50C9C942-A2EF-4621-94BD-CAAE0BC2F0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6" name="TextBox 5"/>
          <p:cNvSpPr txBox="1"/>
          <p:nvPr/>
        </p:nvSpPr>
        <p:spPr>
          <a:xfrm>
            <a:off x="2672982" y="417507"/>
            <a:ext cx="4309579"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Ancient</a:t>
            </a:r>
            <a:r>
              <a:rPr lang="en-GB" sz="3600" dirty="0">
                <a:latin typeface="Arial" panose="020B0604020202020204" pitchFamily="34" charset="0"/>
                <a:cs typeface="Arial" panose="020B0604020202020204" pitchFamily="34" charset="0"/>
              </a:rPr>
              <a:t> </a:t>
            </a:r>
            <a:r>
              <a:rPr lang="en-GB" sz="3600" b="1" dirty="0">
                <a:latin typeface="Arial" panose="020B0604020202020204" pitchFamily="34" charset="0"/>
                <a:cs typeface="Arial" panose="020B0604020202020204" pitchFamily="34" charset="0"/>
              </a:rPr>
              <a:t>Woodland</a:t>
            </a:r>
          </a:p>
        </p:txBody>
      </p:sp>
      <p:pic>
        <p:nvPicPr>
          <p:cNvPr id="3074"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rot="10800000" flipH="1" flipV="1">
            <a:off x="1069230" y="1155532"/>
            <a:ext cx="7005539" cy="467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L:\Teacher packs and timetables\Pre-visit PPT 2015\Hickling\Hickling pics\Robin, Elizabeth Dack, Norfolk, 25 October 2013.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13598"/>
          <a:stretch/>
        </p:blipFill>
        <p:spPr bwMode="auto">
          <a:xfrm>
            <a:off x="1154205" y="1226277"/>
            <a:ext cx="1800000" cy="1715228"/>
          </a:xfrm>
          <a:prstGeom prst="ellipse">
            <a:avLst/>
          </a:prstGeom>
          <a:noFill/>
          <a:extLst>
            <a:ext uri="{909E8E84-426E-40DD-AFC4-6F175D3DCCD1}">
              <a14:hiddenFill xmlns:a14="http://schemas.microsoft.com/office/drawing/2010/main">
                <a:solidFill>
                  <a:srgbClr val="FFFFFF"/>
                </a:solidFill>
              </a14:hiddenFill>
            </a:ext>
          </a:extLst>
        </p:spPr>
      </p:pic>
      <p:pic>
        <p:nvPicPr>
          <p:cNvPr id="3076" name="Picture 4" descr="\\192.168.16.40\photo\Natural Connections - Photo Gallery\Birds\Cuckoo\Male Cuckoo perched on a dead willow branch, Hardley Marshes, Nick Appleton, 6 June 2014.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632" r="17014"/>
          <a:stretch/>
        </p:blipFill>
        <p:spPr bwMode="auto">
          <a:xfrm>
            <a:off x="5149301" y="1226277"/>
            <a:ext cx="1800000" cy="1762249"/>
          </a:xfrm>
          <a:prstGeom prst="ellipse">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r="30194"/>
          <a:stretch/>
        </p:blipFill>
        <p:spPr bwMode="auto">
          <a:xfrm>
            <a:off x="2153831" y="3043737"/>
            <a:ext cx="1800000" cy="1724869"/>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t="16855" r="11606" b="2215"/>
          <a:stretch/>
        </p:blipFill>
        <p:spPr bwMode="auto">
          <a:xfrm>
            <a:off x="6246849" y="2971006"/>
            <a:ext cx="1800000" cy="171530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56854F56-F58B-4F03-8E79-F689EC21452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5833" r="18970"/>
          <a:stretch/>
        </p:blipFill>
        <p:spPr>
          <a:xfrm>
            <a:off x="3151753" y="1226277"/>
            <a:ext cx="1800000" cy="1725552"/>
          </a:xfrm>
          <a:prstGeom prst="ellipse">
            <a:avLst/>
          </a:prstGeom>
        </p:spPr>
      </p:pic>
      <p:pic>
        <p:nvPicPr>
          <p:cNvPr id="15" name="Picture 6">
            <a:extLst>
              <a:ext uri="{FF2B5EF4-FFF2-40B4-BE49-F238E27FC236}">
                <a16:creationId xmlns:a16="http://schemas.microsoft.com/office/drawing/2014/main" id="{865D0506-68D2-4E91-9951-A0E793496EAE}"/>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489" r="24715"/>
          <a:stretch/>
        </p:blipFill>
        <p:spPr bwMode="auto">
          <a:xfrm>
            <a:off x="4150118" y="2960648"/>
            <a:ext cx="1800000" cy="1736022"/>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2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1F5C8F2-5AB9-48C7-AEA0-6C4A4BF81284}"/>
              </a:ext>
            </a:extLst>
          </p:cNvPr>
          <p:cNvPicPr>
            <a:picLocks noChangeAspect="1"/>
          </p:cNvPicPr>
          <p:nvPr/>
        </p:nvPicPr>
        <p:blipFill rotWithShape="1">
          <a:blip r:embed="rId3">
            <a:extLst>
              <a:ext uri="{28A0092B-C50C-407E-A947-70E740481C1C}">
                <a14:useLocalDpi xmlns:a14="http://schemas.microsoft.com/office/drawing/2010/main" val="0"/>
              </a:ext>
            </a:extLst>
          </a:blip>
          <a:srcRect b="3687"/>
          <a:stretch/>
        </p:blipFill>
        <p:spPr>
          <a:xfrm>
            <a:off x="-309835" y="0"/>
            <a:ext cx="9989599" cy="6858000"/>
          </a:xfrm>
          <a:prstGeom prst="rect">
            <a:avLst/>
          </a:prstGeom>
        </p:spPr>
      </p:pic>
      <p:pic>
        <p:nvPicPr>
          <p:cNvPr id="13" name="Picture 12">
            <a:extLst>
              <a:ext uri="{FF2B5EF4-FFF2-40B4-BE49-F238E27FC236}">
                <a16:creationId xmlns:a16="http://schemas.microsoft.com/office/drawing/2014/main" id="{B2DF9315-85A3-426E-BCE7-B9FF60CE71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2050"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1211317" y="1062098"/>
            <a:ext cx="6721365" cy="504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92295" y="226249"/>
            <a:ext cx="6096000"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Edges and Undergrowth</a:t>
            </a:r>
          </a:p>
        </p:txBody>
      </p:sp>
      <p:pic>
        <p:nvPicPr>
          <p:cNvPr id="2051"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5821" r="21417"/>
          <a:stretch/>
        </p:blipFill>
        <p:spPr bwMode="auto">
          <a:xfrm>
            <a:off x="1349301" y="1155189"/>
            <a:ext cx="1800000" cy="1705758"/>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L:\Publications\Pre-visit Powerpoints\Foxley Wood\Images\49  Woodlouse WildStock 2007.tif"/>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32" r="4037"/>
          <a:stretch/>
        </p:blipFill>
        <p:spPr bwMode="auto">
          <a:xfrm>
            <a:off x="5639061" y="1155189"/>
            <a:ext cx="1800000" cy="1762117"/>
          </a:xfrm>
          <a:prstGeom prst="ellipse">
            <a:avLst/>
          </a:prstGeom>
          <a:noFill/>
          <a:extLst>
            <a:ext uri="{909E8E84-426E-40DD-AFC4-6F175D3DCCD1}">
              <a14:hiddenFill xmlns:a14="http://schemas.microsoft.com/office/drawing/2010/main">
                <a:solidFill>
                  <a:srgbClr val="FFFFFF"/>
                </a:solidFill>
              </a14:hiddenFill>
            </a:ext>
          </a:extLst>
        </p:spPr>
      </p:pic>
      <p:pic>
        <p:nvPicPr>
          <p:cNvPr id="22" name="Picture 4" descr="L:\Publications\Pre-visit Powerpoints\Foxley Wood\Images\Lower wood bluebells, Jessica Riederer.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6561"/>
          <a:stretch/>
        </p:blipFill>
        <p:spPr bwMode="auto">
          <a:xfrm>
            <a:off x="2496112" y="2837620"/>
            <a:ext cx="1800000" cy="1725797"/>
          </a:xfrm>
          <a:prstGeom prst="ellipse">
            <a:avLst/>
          </a:prstGeom>
          <a:noFill/>
          <a:extLst>
            <a:ext uri="{909E8E84-426E-40DD-AFC4-6F175D3DCCD1}">
              <a14:hiddenFill xmlns:a14="http://schemas.microsoft.com/office/drawing/2010/main">
                <a:solidFill>
                  <a:srgbClr val="FFFFFF"/>
                </a:solidFill>
              </a14:hiddenFill>
            </a:ext>
          </a:extLst>
        </p:spPr>
      </p:pic>
      <p:pic>
        <p:nvPicPr>
          <p:cNvPr id="1027" name="Picture 3" descr="L:\Publications\Pre-visit Powerpoints\Foxley Wood\Images\Ramshorn snail, Brian Valentine, 4 June 2008.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25924" r="6229"/>
          <a:stretch/>
        </p:blipFill>
        <p:spPr bwMode="auto">
          <a:xfrm>
            <a:off x="4627652" y="2860947"/>
            <a:ext cx="1800000" cy="1769242"/>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9F20BE8C-DDCB-4046-8D92-4FEABF0F30D3}"/>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3496537" y="1155189"/>
            <a:ext cx="1800000" cy="1736022"/>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A31AA4F1-F963-4EEE-BFEB-688A4C795ED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0834" r="9166"/>
          <a:stretch/>
        </p:blipFill>
        <p:spPr>
          <a:xfrm>
            <a:off x="6787217" y="2859079"/>
            <a:ext cx="1817961" cy="1704338"/>
          </a:xfrm>
          <a:prstGeom prst="ellipse">
            <a:avLst/>
          </a:prstGeom>
        </p:spPr>
      </p:pic>
    </p:spTree>
    <p:extLst>
      <p:ext uri="{BB962C8B-B14F-4D97-AF65-F5344CB8AC3E}">
        <p14:creationId xmlns:p14="http://schemas.microsoft.com/office/powerpoint/2010/main" val="36061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33934C-43E8-42DA-9722-1493FC903AC8}"/>
              </a:ext>
            </a:extLst>
          </p:cNvPr>
          <p:cNvPicPr>
            <a:picLocks noChangeAspect="1"/>
          </p:cNvPicPr>
          <p:nvPr/>
        </p:nvPicPr>
        <p:blipFill rotWithShape="1">
          <a:blip r:embed="rId2">
            <a:extLst>
              <a:ext uri="{28A0092B-C50C-407E-A947-70E740481C1C}">
                <a14:useLocalDpi xmlns:a14="http://schemas.microsoft.com/office/drawing/2010/main" val="0"/>
              </a:ext>
            </a:extLst>
          </a:blip>
          <a:srcRect b="3687"/>
          <a:stretch/>
        </p:blipFill>
        <p:spPr>
          <a:xfrm>
            <a:off x="-309835" y="0"/>
            <a:ext cx="9989599" cy="6858000"/>
          </a:xfrm>
          <a:prstGeom prst="rect">
            <a:avLst/>
          </a:prstGeom>
        </p:spPr>
      </p:pic>
      <p:pic>
        <p:nvPicPr>
          <p:cNvPr id="10" name="Picture 9">
            <a:extLst>
              <a:ext uri="{FF2B5EF4-FFF2-40B4-BE49-F238E27FC236}">
                <a16:creationId xmlns:a16="http://schemas.microsoft.com/office/drawing/2014/main" id="{ACA55418-0857-4A1A-A4FC-2166EBCFA3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670150" y="1406622"/>
            <a:ext cx="6062215" cy="460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70503" y="400290"/>
            <a:ext cx="6861508" cy="1015663"/>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Your coach will drop you off in the car park where you will be met by a </a:t>
            </a:r>
            <a:r>
              <a:rPr lang="en-GB" sz="2000" b="1" dirty="0">
                <a:latin typeface="Arial" panose="020B0604020202020204" pitchFamily="34" charset="0"/>
                <a:cs typeface="Arial" panose="020B0604020202020204" pitchFamily="34" charset="0"/>
              </a:rPr>
              <a:t>Wilder Learning Officer</a:t>
            </a:r>
            <a:r>
              <a:rPr lang="en-GB" sz="2000" dirty="0">
                <a:latin typeface="Arial" panose="020B0604020202020204" pitchFamily="34" charset="0"/>
                <a:cs typeface="Arial" panose="020B0604020202020204" pitchFamily="34" charset="0"/>
              </a:rPr>
              <a:t>. Unfortunately, we don’t have </a:t>
            </a:r>
            <a:r>
              <a:rPr lang="en-GB" sz="2000" b="1" dirty="0">
                <a:latin typeface="Arial" panose="020B0604020202020204" pitchFamily="34" charset="0"/>
                <a:cs typeface="Arial" panose="020B0604020202020204" pitchFamily="34" charset="0"/>
              </a:rPr>
              <a:t>toilet</a:t>
            </a:r>
            <a:r>
              <a:rPr lang="en-GB" sz="2000" dirty="0">
                <a:latin typeface="Arial" panose="020B0604020202020204" pitchFamily="34" charset="0"/>
                <a:cs typeface="Arial" panose="020B0604020202020204" pitchFamily="34" charset="0"/>
              </a:rPr>
              <a:t> facilities on site.</a:t>
            </a:r>
          </a:p>
        </p:txBody>
      </p:sp>
      <p:sp>
        <p:nvSpPr>
          <p:cNvPr id="7" name="Down Arrow 6"/>
          <p:cNvSpPr/>
          <p:nvPr/>
        </p:nvSpPr>
        <p:spPr>
          <a:xfrm rot="5793308">
            <a:off x="4478031" y="3111289"/>
            <a:ext cx="216966" cy="97160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3384796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948</Words>
  <Application>Microsoft Office PowerPoint</Application>
  <PresentationFormat>On-screen Show (4:3)</PresentationFormat>
  <Paragraphs>136</Paragraphs>
  <Slides>13</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Fieldhouse</dc:creator>
  <cp:lastModifiedBy>Abi Bilby</cp:lastModifiedBy>
  <cp:revision>39</cp:revision>
  <dcterms:created xsi:type="dcterms:W3CDTF">2016-11-15T10:07:28Z</dcterms:created>
  <dcterms:modified xsi:type="dcterms:W3CDTF">2023-11-09T09:29:36Z</dcterms:modified>
</cp:coreProperties>
</file>