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4" r:id="rId2"/>
    <p:sldId id="273" r:id="rId3"/>
    <p:sldId id="274" r:id="rId4"/>
    <p:sldId id="312" r:id="rId5"/>
    <p:sldId id="301" r:id="rId6"/>
    <p:sldId id="280" r:id="rId7"/>
    <p:sldId id="299" r:id="rId8"/>
    <p:sldId id="305" r:id="rId9"/>
    <p:sldId id="308" r:id="rId10"/>
    <p:sldId id="291" r:id="rId11"/>
    <p:sldId id="311" r:id="rId12"/>
    <p:sldId id="277" r:id="rId13"/>
    <p:sldId id="278" r:id="rId14"/>
    <p:sldId id="307" r:id="rId15"/>
    <p:sldId id="30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15"/>
        <p:guide pos="2880"/>
      </p:guideLst>
    </p:cSldViewPr>
  </p:slideViewPr>
  <p:notesTextViewPr>
    <p:cViewPr>
      <p:scale>
        <a:sx n="1" d="1"/>
        <a:sy n="1" d="1"/>
      </p:scale>
      <p:origin x="0" y="-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E6D54-2415-4AF0-87F2-E28D15777B5F}" type="datetimeFigureOut">
              <a:rPr lang="en-GB" smtClean="0"/>
              <a:pPr/>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AEC5-EB03-4F1F-B24E-26F515E7E031}" type="slidenum">
              <a:rPr lang="en-GB" smtClean="0"/>
              <a:pPr/>
              <a:t>‹#›</a:t>
            </a:fld>
            <a:endParaRPr lang="en-GB"/>
          </a:p>
        </p:txBody>
      </p:sp>
    </p:spTree>
    <p:extLst>
      <p:ext uri="{BB962C8B-B14F-4D97-AF65-F5344CB8AC3E}">
        <p14:creationId xmlns:p14="http://schemas.microsoft.com/office/powerpoint/2010/main" val="347982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Barry Madden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a:t>
            </a:fld>
            <a:endParaRPr lang="en-GB"/>
          </a:p>
        </p:txBody>
      </p:sp>
    </p:spTree>
    <p:extLst>
      <p:ext uri="{BB962C8B-B14F-4D97-AF65-F5344CB8AC3E}">
        <p14:creationId xmlns:p14="http://schemas.microsoft.com/office/powerpoint/2010/main" val="210213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might notice:</a:t>
            </a:r>
          </a:p>
          <a:p>
            <a:pPr marL="171450" indent="-171450">
              <a:buFontTx/>
              <a:buChar char="-"/>
            </a:pPr>
            <a:r>
              <a:rPr lang="en-GB" dirty="0"/>
              <a:t>A wind turbine for producing electricity to reduce fossil fuel use</a:t>
            </a:r>
          </a:p>
          <a:p>
            <a:pPr marL="171450" indent="-171450">
              <a:buFontTx/>
              <a:buChar char="-"/>
            </a:pPr>
            <a:r>
              <a:rPr lang="en-GB" dirty="0"/>
              <a:t>A</a:t>
            </a:r>
            <a:r>
              <a:rPr lang="en-GB" baseline="0" dirty="0"/>
              <a:t> green, living roof to provide a small habitat</a:t>
            </a:r>
          </a:p>
          <a:p>
            <a:pPr marL="171450" indent="-171450">
              <a:buFontTx/>
              <a:buChar char="-"/>
            </a:pPr>
            <a:r>
              <a:rPr lang="en-GB" baseline="0" dirty="0"/>
              <a:t>Large windows to let in natural light so we use less electricity</a:t>
            </a:r>
          </a:p>
          <a:p>
            <a:pPr marL="171450" indent="-171450">
              <a:buFontTx/>
              <a:buChar char="-"/>
            </a:pPr>
            <a:r>
              <a:rPr lang="en-GB" baseline="0" dirty="0"/>
              <a:t>Wood because it is renewable</a:t>
            </a:r>
          </a:p>
          <a:p>
            <a:pPr marL="171450" indent="-171450">
              <a:buFontTx/>
              <a:buChar char="-"/>
            </a:pPr>
            <a:r>
              <a:rPr lang="en-GB" baseline="0" dirty="0"/>
              <a:t>Photo: 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11</a:t>
            </a:fld>
            <a:endParaRPr lang="en-GB"/>
          </a:p>
        </p:txBody>
      </p:sp>
    </p:spTree>
    <p:extLst>
      <p:ext uri="{BB962C8B-B14F-4D97-AF65-F5344CB8AC3E}">
        <p14:creationId xmlns:p14="http://schemas.microsoft.com/office/powerpoint/2010/main" val="336878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Steve Bond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14</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Barry Madden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15</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Diagram: The Wildlife Trusts </a:t>
            </a:r>
            <a:endParaRPr lang="en-GB"/>
          </a:p>
          <a:p>
            <a:endParaRPr lang="en-GB"/>
          </a:p>
        </p:txBody>
      </p:sp>
      <p:sp>
        <p:nvSpPr>
          <p:cNvPr id="4" name="Slide Number Placeholder 3"/>
          <p:cNvSpPr>
            <a:spLocks noGrp="1"/>
          </p:cNvSpPr>
          <p:nvPr>
            <p:ph type="sldNum" sz="quarter" idx="5"/>
          </p:nvPr>
        </p:nvSpPr>
        <p:spPr/>
        <p:txBody>
          <a:bodyPr/>
          <a:lstStyle/>
          <a:p>
            <a:fld id="{DDD9AEC5-EB03-4F1F-B24E-26F515E7E031}" type="slidenum">
              <a:rPr lang="en-GB" smtClean="0"/>
              <a:pPr/>
              <a:t>4</a:t>
            </a:fld>
            <a:endParaRPr lang="en-GB"/>
          </a:p>
        </p:txBody>
      </p:sp>
    </p:spTree>
    <p:extLst>
      <p:ext uri="{BB962C8B-B14F-4D97-AF65-F5344CB8AC3E}">
        <p14:creationId xmlns:p14="http://schemas.microsoft.com/office/powerpoint/2010/main" val="317013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Hermit crab, jellyfish, sun star</a:t>
            </a:r>
          </a:p>
          <a:p>
            <a:r>
              <a:rPr lang="en-GB" dirty="0"/>
              <a:t>Threats could include pollution, litter, climate change and overfishing.</a:t>
            </a:r>
          </a:p>
          <a:p>
            <a:r>
              <a:rPr lang="en-GB" dirty="0"/>
              <a:t>Solutions could</a:t>
            </a:r>
            <a:r>
              <a:rPr lang="en-GB" baseline="0" dirty="0"/>
              <a:t> include taking litter home, buying less plastic, reducing waste, reducing fossil fuel use e.g. walking to school, switching off monitors etc. and buying sustainably caught seafood.</a:t>
            </a:r>
          </a:p>
          <a:p>
            <a:r>
              <a:rPr lang="en-GB" baseline="0" dirty="0"/>
              <a:t>Photos: Rob Spray, Helen Nott and Terry </a:t>
            </a:r>
            <a:r>
              <a:rPr lang="en-GB" baseline="0" dirty="0" err="1"/>
              <a:t>Stabb</a:t>
            </a:r>
            <a:r>
              <a:rPr lang="en-GB" baseline="0" dirty="0"/>
              <a:t>.</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5</a:t>
            </a:fld>
            <a:endParaRPr lang="en-GB"/>
          </a:p>
        </p:txBody>
      </p:sp>
    </p:spTree>
    <p:extLst>
      <p:ext uri="{BB962C8B-B14F-4D97-AF65-F5344CB8AC3E}">
        <p14:creationId xmlns:p14="http://schemas.microsoft.com/office/powerpoint/2010/main" val="1818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Water vole – rare because it needs muddy, plant-covered river banks</a:t>
            </a:r>
            <a:r>
              <a:rPr lang="en-GB" baseline="0" dirty="0"/>
              <a:t> for its burrow, not concrete!  “Ratty” in “Wind in the Willows” was a water vole</a:t>
            </a:r>
            <a:endParaRPr lang="en-GB" dirty="0"/>
          </a:p>
          <a:p>
            <a:r>
              <a:rPr lang="en-GB" dirty="0"/>
              <a:t>Bittern (rare bird) – very well camouflaged in the reeds</a:t>
            </a:r>
          </a:p>
          <a:p>
            <a:r>
              <a:rPr lang="en-GB" dirty="0"/>
              <a:t>Photos: Steve Bond, Peter Mallet and Ian Simmons.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“hide” is for </a:t>
            </a:r>
            <a:r>
              <a:rPr lang="en-GB" b="1" i="1" u="sng" dirty="0"/>
              <a:t>us</a:t>
            </a:r>
            <a:r>
              <a:rPr lang="en-GB" dirty="0"/>
              <a:t> to hide in.  (Children sometimes think that the birds will be inside the hide.)</a:t>
            </a:r>
          </a:p>
          <a:p>
            <a:r>
              <a:rPr lang="en-GB" dirty="0"/>
              <a:t>Photo: Barry Madden.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8</a:t>
            </a:fld>
            <a:endParaRPr lang="en-GB"/>
          </a:p>
        </p:txBody>
      </p:sp>
    </p:spTree>
    <p:extLst>
      <p:ext uri="{BB962C8B-B14F-4D97-AF65-F5344CB8AC3E}">
        <p14:creationId xmlns:p14="http://schemas.microsoft.com/office/powerpoint/2010/main" val="259684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Lapwing – note</a:t>
            </a:r>
            <a:r>
              <a:rPr lang="en-GB" baseline="0" dirty="0"/>
              <a:t> tuft at back of head</a:t>
            </a:r>
          </a:p>
          <a:p>
            <a:r>
              <a:rPr lang="en-GB" baseline="0" dirty="0"/>
              <a:t>Avocet – note up-curved bill</a:t>
            </a:r>
          </a:p>
          <a:p>
            <a:r>
              <a:rPr lang="en-GB" baseline="0" dirty="0" err="1"/>
              <a:t>Shelduck</a:t>
            </a:r>
            <a:r>
              <a:rPr lang="en-GB" baseline="0" dirty="0"/>
              <a:t> – note the bright red, flat bill</a:t>
            </a:r>
          </a:p>
          <a:p>
            <a:r>
              <a:rPr lang="en-GB" baseline="0" dirty="0"/>
              <a:t>Greylag goose – big with bright orange bill</a:t>
            </a:r>
          </a:p>
          <a:p>
            <a:r>
              <a:rPr lang="en-GB" baseline="0" dirty="0"/>
              <a:t>Ringed plover – small with a black “necklace”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9</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Nick Appleton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10</a:t>
            </a:fld>
            <a:endParaRPr lang="en-GB"/>
          </a:p>
        </p:txBody>
      </p:sp>
    </p:spTree>
    <p:extLst>
      <p:ext uri="{BB962C8B-B14F-4D97-AF65-F5344CB8AC3E}">
        <p14:creationId xmlns:p14="http://schemas.microsoft.com/office/powerpoint/2010/main" val="6916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3.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0B89D-78E6-4AC1-825B-3F33D794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6" name="Picture 2" descr="L:\Teacher packs and timetables\Pre-visit PPT 2015\Cley\cley pics\Cley Marshes, credit Barry Madden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634" y="1124744"/>
            <a:ext cx="6588732"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0" y="287369"/>
            <a:ext cx="9144000" cy="646331"/>
          </a:xfrm>
          <a:prstGeom prst="rect">
            <a:avLst/>
          </a:prstGeom>
          <a:noFill/>
        </p:spPr>
        <p:txBody>
          <a:bodyPr wrap="square" rtlCol="0">
            <a:spAutoFit/>
          </a:bodyPr>
          <a:lstStyle/>
          <a:p>
            <a:pPr algn="ctr"/>
            <a:r>
              <a:rPr lang="en-GB" sz="3600" b="1" dirty="0">
                <a:latin typeface="Arial" pitchFamily="34" charset="0"/>
                <a:cs typeface="Arial" pitchFamily="34" charset="0"/>
              </a:rPr>
              <a:t>Welcome to Cley Marshes</a:t>
            </a:r>
          </a:p>
        </p:txBody>
      </p:sp>
      <p:pic>
        <p:nvPicPr>
          <p:cNvPr id="9" name="Picture 8">
            <a:extLst>
              <a:ext uri="{FF2B5EF4-FFF2-40B4-BE49-F238E27FC236}">
                <a16:creationId xmlns:a16="http://schemas.microsoft.com/office/drawing/2014/main" id="{13CCE994-723E-47BE-98BC-E4BDC4A1E6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0275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89D71A-7FD7-470E-83C4-3BE7E6BAA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8" name="TextBox 7"/>
          <p:cNvSpPr txBox="1"/>
          <p:nvPr/>
        </p:nvSpPr>
        <p:spPr>
          <a:xfrm>
            <a:off x="176996" y="621890"/>
            <a:ext cx="8397226" cy="430887"/>
          </a:xfrm>
          <a:prstGeom prst="rect">
            <a:avLst/>
          </a:prstGeom>
          <a:noFill/>
        </p:spPr>
        <p:txBody>
          <a:bodyPr wrap="square" rtlCol="0">
            <a:spAutoFit/>
          </a:bodyPr>
          <a:lstStyle/>
          <a:p>
            <a:r>
              <a:rPr lang="en-GB" sz="2200" dirty="0">
                <a:latin typeface="Arial" pitchFamily="34" charset="0"/>
                <a:cs typeface="Arial" pitchFamily="34" charset="0"/>
              </a:rPr>
              <a:t>Keep your eyes open for a </a:t>
            </a:r>
            <a:r>
              <a:rPr lang="en-GB" sz="2200" b="1" dirty="0">
                <a:latin typeface="Arial" pitchFamily="34" charset="0"/>
                <a:cs typeface="Arial" pitchFamily="34" charset="0"/>
              </a:rPr>
              <a:t>marsh harrier </a:t>
            </a:r>
            <a:r>
              <a:rPr lang="en-GB" sz="2200" dirty="0">
                <a:latin typeface="Arial" pitchFamily="34" charset="0"/>
                <a:cs typeface="Arial" pitchFamily="34" charset="0"/>
              </a:rPr>
              <a:t>circling overhead</a:t>
            </a:r>
          </a:p>
        </p:txBody>
      </p:sp>
      <p:sp>
        <p:nvSpPr>
          <p:cNvPr id="14" name="TextBox 13"/>
          <p:cNvSpPr txBox="1"/>
          <p:nvPr/>
        </p:nvSpPr>
        <p:spPr>
          <a:xfrm>
            <a:off x="176996" y="1023394"/>
            <a:ext cx="8397225" cy="707886"/>
          </a:xfrm>
          <a:prstGeom prst="rect">
            <a:avLst/>
          </a:prstGeom>
          <a:noFill/>
        </p:spPr>
        <p:txBody>
          <a:bodyPr wrap="square" rtlCol="0">
            <a:spAutoFit/>
          </a:bodyPr>
          <a:lstStyle/>
          <a:p>
            <a:r>
              <a:rPr lang="en-GB" sz="2000" dirty="0">
                <a:latin typeface="Arial" pitchFamily="34" charset="0"/>
                <a:cs typeface="Arial" pitchFamily="34" charset="0"/>
              </a:rPr>
              <a:t>It’s a </a:t>
            </a:r>
            <a:r>
              <a:rPr lang="en-GB" sz="2000" b="1" dirty="0">
                <a:latin typeface="Arial" pitchFamily="34" charset="0"/>
                <a:cs typeface="Arial" pitchFamily="34" charset="0"/>
              </a:rPr>
              <a:t>bird of prey</a:t>
            </a:r>
            <a:r>
              <a:rPr lang="en-GB" sz="2000" dirty="0">
                <a:latin typeface="Arial" pitchFamily="34" charset="0"/>
                <a:cs typeface="Arial" pitchFamily="34" charset="0"/>
              </a:rPr>
              <a:t>, which means it hunts other animals. They’re </a:t>
            </a:r>
          </a:p>
          <a:p>
            <a:r>
              <a:rPr lang="en-GB" sz="2000" b="1" dirty="0">
                <a:latin typeface="Arial" pitchFamily="34" charset="0"/>
                <a:cs typeface="Arial" pitchFamily="34" charset="0"/>
              </a:rPr>
              <a:t>skilled fliers </a:t>
            </a:r>
            <a:r>
              <a:rPr lang="en-GB" sz="2000" dirty="0">
                <a:latin typeface="Arial" pitchFamily="34" charset="0"/>
                <a:cs typeface="Arial" pitchFamily="34" charset="0"/>
              </a:rPr>
              <a:t>with </a:t>
            </a:r>
            <a:r>
              <a:rPr lang="en-GB" sz="2000" b="1" dirty="0">
                <a:latin typeface="Arial" pitchFamily="34" charset="0"/>
                <a:cs typeface="Arial" pitchFamily="34" charset="0"/>
              </a:rPr>
              <a:t>amazing eyesight </a:t>
            </a:r>
            <a:r>
              <a:rPr lang="en-GB" sz="2000" dirty="0">
                <a:latin typeface="Arial" pitchFamily="34" charset="0"/>
                <a:cs typeface="Arial" pitchFamily="34" charset="0"/>
              </a:rPr>
              <a:t>and very </a:t>
            </a:r>
            <a:r>
              <a:rPr lang="en-GB" sz="2000" b="1" dirty="0">
                <a:latin typeface="Arial" pitchFamily="34" charset="0"/>
                <a:cs typeface="Arial" pitchFamily="34" charset="0"/>
              </a:rPr>
              <a:t>sharp beaks and talons.</a:t>
            </a:r>
          </a:p>
        </p:txBody>
      </p:sp>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9218" name="Picture 2" descr="L:\Teacher packs and timetables\Pre-visit PPT 2015\Cley\cley pics\Marsh Harrier male, Nick Appleton, Cley marshes, 27th Jan 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58" y="1729337"/>
            <a:ext cx="6139303" cy="4075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014CAB3-B894-4BED-BD50-C2B486BB3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689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079ED4-8AD8-4FA3-8F67-93E637F13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8" name="TextBox 7"/>
          <p:cNvSpPr txBox="1"/>
          <p:nvPr/>
        </p:nvSpPr>
        <p:spPr>
          <a:xfrm>
            <a:off x="1153087" y="260648"/>
            <a:ext cx="6503715" cy="1015663"/>
          </a:xfrm>
          <a:prstGeom prst="rect">
            <a:avLst/>
          </a:prstGeom>
          <a:noFill/>
        </p:spPr>
        <p:txBody>
          <a:bodyPr wrap="square" rtlCol="0">
            <a:spAutoFit/>
          </a:bodyPr>
          <a:lstStyle/>
          <a:p>
            <a:pPr algn="ctr"/>
            <a:r>
              <a:rPr lang="en-GB" sz="2000" dirty="0">
                <a:latin typeface="Arial" pitchFamily="34" charset="0"/>
                <a:cs typeface="Arial" pitchFamily="34" charset="0"/>
              </a:rPr>
              <a:t>Your coach will bring you to the </a:t>
            </a:r>
            <a:r>
              <a:rPr lang="en-GB" sz="2000" b="1" dirty="0">
                <a:latin typeface="Arial" pitchFamily="34" charset="0"/>
                <a:cs typeface="Arial" pitchFamily="34" charset="0"/>
              </a:rPr>
              <a:t>visitor centre </a:t>
            </a:r>
            <a:r>
              <a:rPr lang="en-GB" sz="2000" dirty="0">
                <a:latin typeface="Arial" pitchFamily="34" charset="0"/>
                <a:cs typeface="Arial" pitchFamily="34" charset="0"/>
              </a:rPr>
              <a:t>and the </a:t>
            </a:r>
            <a:r>
              <a:rPr lang="en-GB" sz="2000" b="1" dirty="0">
                <a:latin typeface="Arial" pitchFamily="34" charset="0"/>
                <a:cs typeface="Arial" pitchFamily="34" charset="0"/>
              </a:rPr>
              <a:t>Simon </a:t>
            </a:r>
            <a:r>
              <a:rPr lang="en-GB" sz="2000" b="1" dirty="0" err="1">
                <a:latin typeface="Arial" pitchFamily="34" charset="0"/>
                <a:cs typeface="Arial" pitchFamily="34" charset="0"/>
              </a:rPr>
              <a:t>Aspinall</a:t>
            </a:r>
            <a:r>
              <a:rPr lang="en-GB" sz="2000" b="1" dirty="0">
                <a:latin typeface="Arial" pitchFamily="34" charset="0"/>
                <a:cs typeface="Arial" pitchFamily="34" charset="0"/>
              </a:rPr>
              <a:t> Education Centre </a:t>
            </a:r>
            <a:r>
              <a:rPr lang="en-GB" sz="2000" dirty="0">
                <a:latin typeface="Arial" pitchFamily="34" charset="0"/>
                <a:cs typeface="Arial" pitchFamily="34" charset="0"/>
              </a:rPr>
              <a:t>where an Education Officer will greet you.</a:t>
            </a:r>
          </a:p>
        </p:txBody>
      </p:sp>
      <p:sp>
        <p:nvSpPr>
          <p:cNvPr id="11" name="Rectangle 1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26" name="Picture 2" descr="\\192.168.16.40\photo\Professional Photographers\Free to Use - Credit Photographer\Richard Osbourne\Cley and Salthouse\Cley Marshes and Aspinall Centre, May 2015, credit Richard Osbourne (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91" y="1370409"/>
            <a:ext cx="6169505" cy="4623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C85B79F-CDC5-41BC-B98A-1608E5EC92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42769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BC82EA9-D91D-402F-8E48-CE1F5BE8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7D9F84F-7A02-4869-8B6B-AABDB372A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0118E8F-467C-428E-ADC0-61709B4A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1002551" y="277459"/>
            <a:ext cx="7208229" cy="1631216"/>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about </a:t>
            </a:r>
            <a:r>
              <a:rPr lang="en-GB" sz="3200" b="1" dirty="0" err="1">
                <a:latin typeface="Arial" pitchFamily="34" charset="0"/>
                <a:cs typeface="Arial" pitchFamily="34" charset="0"/>
              </a:rPr>
              <a:t>Cley’s</a:t>
            </a:r>
            <a:r>
              <a:rPr lang="en-GB" sz="3200" b="1" dirty="0">
                <a:latin typeface="Arial" pitchFamily="34" charset="0"/>
                <a:cs typeface="Arial" pitchFamily="34" charset="0"/>
              </a:rPr>
              <a:t> wildlife?</a:t>
            </a:r>
          </a:p>
          <a:p>
            <a:endParaRPr lang="en-GB" sz="3600" dirty="0">
              <a:latin typeface="Arial" pitchFamily="34" charset="0"/>
              <a:cs typeface="Arial" pitchFamily="34" charset="0"/>
            </a:endParaRPr>
          </a:p>
        </p:txBody>
      </p:sp>
      <p:sp>
        <p:nvSpPr>
          <p:cNvPr id="7" name="TextBox 6"/>
          <p:cNvSpPr txBox="1"/>
          <p:nvPr/>
        </p:nvSpPr>
        <p:spPr>
          <a:xfrm>
            <a:off x="1346155" y="4764277"/>
            <a:ext cx="6440243" cy="738664"/>
          </a:xfrm>
          <a:prstGeom prst="rect">
            <a:avLst/>
          </a:prstGeom>
          <a:noFill/>
        </p:spPr>
        <p:txBody>
          <a:bodyPr wrap="square" rtlCol="0">
            <a:spAutoFit/>
          </a:bodyPr>
          <a:lstStyle/>
          <a:p>
            <a:r>
              <a:rPr lang="en-GB" sz="2400" b="1" dirty="0">
                <a:latin typeface="Arial" pitchFamily="34" charset="0"/>
                <a:cs typeface="Arial" pitchFamily="34" charset="0"/>
              </a:rPr>
              <a:t>Can you each come up with 2 questions?</a:t>
            </a:r>
          </a:p>
          <a:p>
            <a:endParaRPr lang="en-GB" dirty="0"/>
          </a:p>
        </p:txBody>
      </p:sp>
      <p:sp>
        <p:nvSpPr>
          <p:cNvPr id="14" name="Rectangle 13"/>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 name="Picture 9">
            <a:extLst>
              <a:ext uri="{FF2B5EF4-FFF2-40B4-BE49-F238E27FC236}">
                <a16:creationId xmlns:a16="http://schemas.microsoft.com/office/drawing/2014/main" id="{B44F49FB-DDE5-4B04-A339-6958FE52C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2" name="Picture 2" descr="L:\Teacher packs and timetables\Pre-visit PPT 2015\Cley\cley pics\Bearded tit, NWT Cley Marshes, Steve Bond, 05 October 2009.JPG">
            <a:extLst>
              <a:ext uri="{FF2B5EF4-FFF2-40B4-BE49-F238E27FC236}">
                <a16:creationId xmlns:a16="http://schemas.microsoft.com/office/drawing/2014/main" id="{935BD193-6EDE-45EB-8142-9F60618361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24" b="25689"/>
          <a:stretch/>
        </p:blipFill>
        <p:spPr bwMode="auto">
          <a:xfrm>
            <a:off x="3306276" y="1874145"/>
            <a:ext cx="2520000" cy="2419047"/>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3" descr="L:\Teacher packs and timetables\Pre-visit PPT 2015\Cley\cley pics\Avocet 20120525002.jpg">
            <a:extLst>
              <a:ext uri="{FF2B5EF4-FFF2-40B4-BE49-F238E27FC236}">
                <a16:creationId xmlns:a16="http://schemas.microsoft.com/office/drawing/2014/main" id="{8B79976D-E3A0-429A-BA36-6D50947AAEB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44" r="20233"/>
          <a:stretch/>
        </p:blipFill>
        <p:spPr bwMode="auto">
          <a:xfrm>
            <a:off x="416668" y="1804746"/>
            <a:ext cx="2520000" cy="2477039"/>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3" descr="L:\Teacher packs and timetables\Pre-visit PPT 2015\Cley\cley pics\Water Vole, Peter Mallett high res image.jpg">
            <a:extLst>
              <a:ext uri="{FF2B5EF4-FFF2-40B4-BE49-F238E27FC236}">
                <a16:creationId xmlns:a16="http://schemas.microsoft.com/office/drawing/2014/main" id="{2BA818F9-EDE9-4C87-ADA5-15C5070DF4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7332" y="1804093"/>
            <a:ext cx="2520000" cy="247703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6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D3F6DB-2083-4F20-ADA3-5E13F52FE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1266" name="Picture 2" descr="L:\Teacher packs and timetables\Pre-visit PPT 2015\Cley\cley pics\Cley Marshes, credit Barry Madden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32" y="1498462"/>
            <a:ext cx="8171612" cy="42484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73" y="761301"/>
            <a:ext cx="9138277" cy="584775"/>
          </a:xfrm>
          <a:prstGeom prst="rect">
            <a:avLst/>
          </a:prstGeom>
          <a:noFill/>
        </p:spPr>
        <p:txBody>
          <a:bodyPr wrap="square" rtlCol="0">
            <a:spAutoFit/>
          </a:bodyPr>
          <a:lstStyle/>
          <a:p>
            <a:pPr algn="ctr"/>
            <a:r>
              <a:rPr lang="en-GB" sz="3200" b="1" dirty="0">
                <a:latin typeface="Arial" pitchFamily="34" charset="0"/>
                <a:cs typeface="Arial" pitchFamily="34" charset="0"/>
              </a:rPr>
              <a:t>See you soon!</a:t>
            </a:r>
          </a:p>
        </p:txBody>
      </p:sp>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1" name="Picture 10">
            <a:extLst>
              <a:ext uri="{FF2B5EF4-FFF2-40B4-BE49-F238E27FC236}">
                <a16:creationId xmlns:a16="http://schemas.microsoft.com/office/drawing/2014/main" id="{9A2F83CC-41B6-4CB7-9C41-FCBF334577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69663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7B12AE-4927-4304-9146-6D436E0A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141657"/>
            <a:ext cx="7128793" cy="4858382"/>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2C86C-8289-4763-AB32-52EC4F6A3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3B556-077C-4823-BEB8-2B65751AE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D01D1808-EE6B-4AA5-BF9C-025BE65460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5CD0F146-B6D4-421A-9E74-B5F9F3B07098}"/>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145289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B361025-F650-4BF8-860F-8F0B86446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927976" y="553400"/>
            <a:ext cx="7152366" cy="646331"/>
          </a:xfrm>
          <a:prstGeom prst="rect">
            <a:avLst/>
          </a:prstGeom>
          <a:noFill/>
        </p:spPr>
        <p:txBody>
          <a:bodyPr wrap="square" rtlCol="0">
            <a:spAutoFit/>
          </a:bodyPr>
          <a:lstStyle/>
          <a:p>
            <a:r>
              <a:rPr lang="en-GB" dirty="0">
                <a:latin typeface="Arial" pitchFamily="34" charset="0"/>
                <a:cs typeface="Arial" pitchFamily="34" charset="0"/>
              </a:rPr>
              <a:t>We would also like to create nature reserves in the sea as well as </a:t>
            </a:r>
          </a:p>
          <a:p>
            <a:r>
              <a:rPr lang="en-GB" dirty="0">
                <a:latin typeface="Arial" pitchFamily="34" charset="0"/>
                <a:cs typeface="Arial" pitchFamily="34" charset="0"/>
              </a:rPr>
              <a:t>on land because sea life is just as important but far less protected. </a:t>
            </a:r>
            <a:endParaRPr lang="en-GB" b="1" dirty="0">
              <a:latin typeface="Arial" pitchFamily="34" charset="0"/>
              <a:cs typeface="Arial" pitchFamily="34" charset="0"/>
            </a:endParaRPr>
          </a:p>
        </p:txBody>
      </p:sp>
      <p:sp>
        <p:nvSpPr>
          <p:cNvPr id="16" name="Rectangle 15"/>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grpSp>
        <p:nvGrpSpPr>
          <p:cNvPr id="4" name="Group 3">
            <a:extLst>
              <a:ext uri="{FF2B5EF4-FFF2-40B4-BE49-F238E27FC236}">
                <a16:creationId xmlns:a16="http://schemas.microsoft.com/office/drawing/2014/main" id="{E61C7396-F9D0-4206-99E1-FF2BE3B6A8E5}"/>
              </a:ext>
            </a:extLst>
          </p:cNvPr>
          <p:cNvGrpSpPr/>
          <p:nvPr/>
        </p:nvGrpSpPr>
        <p:grpSpPr>
          <a:xfrm>
            <a:off x="987563" y="1873485"/>
            <a:ext cx="7157428" cy="3805379"/>
            <a:chOff x="870217" y="1905746"/>
            <a:chExt cx="7157428" cy="3805379"/>
          </a:xfrm>
        </p:grpSpPr>
        <p:pic>
          <p:nvPicPr>
            <p:cNvPr id="4099" name="Picture 3" descr="L:\Teacher packs and timetables\Pre-visit PPT 2015\Cley\cley pics\Marine images, Rob Spray (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59"/>
            <a:stretch/>
          </p:blipFill>
          <p:spPr bwMode="auto">
            <a:xfrm>
              <a:off x="6250942" y="1916622"/>
              <a:ext cx="1776703" cy="12238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Cley\cley pics\Moon Jellyfish, Helen Nott, Off of Weynbourne,  1 September 2005 (Cust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80"/>
            <a:stretch/>
          </p:blipFill>
          <p:spPr bwMode="auto">
            <a:xfrm>
              <a:off x="6250942" y="3196781"/>
              <a:ext cx="1770647" cy="11811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Teacher packs and timetables\Pre-visit PPT 2015\Cley\cley pics\Chalk Reef, credit Rob Spray 3.jpg"/>
            <p:cNvPicPr>
              <a:picLocks noChangeAspect="1" noChangeArrowheads="1"/>
            </p:cNvPicPr>
            <p:nvPr/>
          </p:nvPicPr>
          <p:blipFill rotWithShape="1">
            <a:blip r:embed="rId6">
              <a:extLst>
                <a:ext uri="{28A0092B-C50C-407E-A947-70E740481C1C}">
                  <a14:useLocalDpi xmlns:a14="http://schemas.microsoft.com/office/drawing/2010/main" val="0"/>
                </a:ext>
              </a:extLst>
            </a:blip>
            <a:srcRect t="3984"/>
            <a:stretch/>
          </p:blipFill>
          <p:spPr bwMode="auto">
            <a:xfrm>
              <a:off x="870217" y="1905746"/>
              <a:ext cx="5284360" cy="38053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Cley\cley pics\Sunstar, Terry Stanford, Cley Beach 19 October 2007 (Custo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83" r="3384" b="6254"/>
            <a:stretch/>
          </p:blipFill>
          <p:spPr bwMode="auto">
            <a:xfrm>
              <a:off x="6254737" y="4434268"/>
              <a:ext cx="1766852" cy="124309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74088" y="4639275"/>
            <a:ext cx="307777" cy="1323087"/>
          </a:xfrm>
          <a:prstGeom prst="rect">
            <a:avLst/>
          </a:prstGeom>
          <a:noFill/>
        </p:spPr>
        <p:txBody>
          <a:bodyPr vert="vert" wrap="square" rtlCol="0">
            <a:spAutoFit/>
          </a:bodyPr>
          <a:lstStyle/>
          <a:p>
            <a:r>
              <a:rPr lang="en-GB" sz="800" dirty="0">
                <a:latin typeface="Arial" pitchFamily="34" charset="0"/>
                <a:cs typeface="Arial" pitchFamily="34" charset="0"/>
              </a:rPr>
              <a:t>Photos: Rob Spray</a:t>
            </a:r>
          </a:p>
        </p:txBody>
      </p:sp>
      <p:pic>
        <p:nvPicPr>
          <p:cNvPr id="13" name="Picture 12">
            <a:extLst>
              <a:ext uri="{FF2B5EF4-FFF2-40B4-BE49-F238E27FC236}">
                <a16:creationId xmlns:a16="http://schemas.microsoft.com/office/drawing/2014/main" id="{0C324A98-A0C6-4F57-A39D-107FBC6EA5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3" name="Rectangle 2">
            <a:extLst>
              <a:ext uri="{FF2B5EF4-FFF2-40B4-BE49-F238E27FC236}">
                <a16:creationId xmlns:a16="http://schemas.microsoft.com/office/drawing/2014/main" id="{9EAA0990-378F-4DE5-87C0-FEB2D6326A1A}"/>
              </a:ext>
            </a:extLst>
          </p:cNvPr>
          <p:cNvSpPr/>
          <p:nvPr/>
        </p:nvSpPr>
        <p:spPr>
          <a:xfrm>
            <a:off x="927976" y="1205018"/>
            <a:ext cx="6340208" cy="646331"/>
          </a:xfrm>
          <a:prstGeom prst="rect">
            <a:avLst/>
          </a:prstGeom>
        </p:spPr>
        <p:txBody>
          <a:bodyPr wrap="square">
            <a:spAutoFit/>
          </a:bodyPr>
          <a:lstStyle/>
          <a:p>
            <a:r>
              <a:rPr lang="en-GB" b="1" dirty="0">
                <a:latin typeface="Arial" pitchFamily="34" charset="0"/>
                <a:cs typeface="Arial" pitchFamily="34" charset="0"/>
              </a:rPr>
              <a:t>Can you think of problems that life in the sea faces? How about any ways that we can all help?</a:t>
            </a:r>
            <a:endParaRPr lang="en-GB" dirty="0"/>
          </a:p>
        </p:txBody>
      </p:sp>
    </p:spTree>
    <p:extLst>
      <p:ext uri="{BB962C8B-B14F-4D97-AF65-F5344CB8AC3E}">
        <p14:creationId xmlns:p14="http://schemas.microsoft.com/office/powerpoint/2010/main" val="265582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D04BB261-7F4D-494A-ACE5-9C087388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1" name="Rectangle 80">
            <a:extLst>
              <a:ext uri="{FF2B5EF4-FFF2-40B4-BE49-F238E27FC236}">
                <a16:creationId xmlns:a16="http://schemas.microsoft.com/office/drawing/2014/main" id="{EF6D1F36-FF33-4AB7-9037-6CDDD7C5A3E8}"/>
              </a:ext>
            </a:extLst>
          </p:cNvPr>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4DF4F7-FFF8-4197-B98F-A2FF1C24B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69810" y="541034"/>
            <a:ext cx="4699755"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pic>
        <p:nvPicPr>
          <p:cNvPr id="5122" name="Picture 2" descr="L:\Teacher packs and timetables\Pre-visit PPT 2015\Cley\cley pics\Bearded tit, NWT Cley Marshes, Steve Bond, 05 October 20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24" b="25689"/>
          <a:stretch/>
        </p:blipFill>
        <p:spPr bwMode="auto">
          <a:xfrm>
            <a:off x="5434429" y="201741"/>
            <a:ext cx="2160000" cy="2073469"/>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9134" y="2499601"/>
            <a:ext cx="5112568"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14" y="2019765"/>
            <a:ext cx="2277493"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372852" y="4458168"/>
            <a:ext cx="5119997" cy="1200329"/>
          </a:xfrm>
          <a:prstGeom prst="rect">
            <a:avLst/>
          </a:prstGeom>
          <a:noFill/>
        </p:spPr>
        <p:txBody>
          <a:bodyPr wrap="square" rtlCol="0">
            <a:spAutoFit/>
          </a:bodyPr>
          <a:lstStyle/>
          <a:p>
            <a:r>
              <a:rPr lang="en-GB" sz="2400" dirty="0">
                <a:latin typeface="Arial" pitchFamily="34" charset="0"/>
                <a:cs typeface="Arial" pitchFamily="34" charset="0"/>
              </a:rPr>
              <a:t>We’ll certainly see </a:t>
            </a:r>
            <a:r>
              <a:rPr lang="en-GB" sz="2400" b="1" dirty="0">
                <a:latin typeface="Arial" pitchFamily="34" charset="0"/>
                <a:cs typeface="Arial" pitchFamily="34" charset="0"/>
              </a:rPr>
              <a:t>birds</a:t>
            </a:r>
            <a:r>
              <a:rPr lang="en-GB" sz="2400" dirty="0">
                <a:latin typeface="Arial" pitchFamily="34" charset="0"/>
                <a:cs typeface="Arial" pitchFamily="34" charset="0"/>
              </a:rPr>
              <a:t> at Cley </a:t>
            </a:r>
          </a:p>
          <a:p>
            <a:r>
              <a:rPr lang="en-GB" sz="2400" dirty="0">
                <a:latin typeface="Arial" pitchFamily="34" charset="0"/>
                <a:cs typeface="Arial" pitchFamily="34" charset="0"/>
              </a:rPr>
              <a:t>and find out a bit about how they </a:t>
            </a:r>
            <a:r>
              <a:rPr lang="en-GB" sz="2400" b="1" dirty="0">
                <a:latin typeface="Arial" pitchFamily="34" charset="0"/>
                <a:cs typeface="Arial" pitchFamily="34" charset="0"/>
              </a:rPr>
              <a:t>survive</a:t>
            </a:r>
            <a:r>
              <a:rPr lang="en-GB" sz="2400" dirty="0">
                <a:latin typeface="Arial" pitchFamily="34" charset="0"/>
                <a:cs typeface="Arial" pitchFamily="34" charset="0"/>
              </a:rPr>
              <a:t> where they </a:t>
            </a:r>
            <a:r>
              <a:rPr lang="en-GB" sz="2400" b="1" dirty="0">
                <a:latin typeface="Arial" pitchFamily="34" charset="0"/>
                <a:cs typeface="Arial" pitchFamily="34" charset="0"/>
              </a:rPr>
              <a:t>live</a:t>
            </a:r>
          </a:p>
        </p:txBody>
      </p:sp>
      <p:pic>
        <p:nvPicPr>
          <p:cNvPr id="5124" name="Picture 4" descr="L:\Teacher packs and timetables\Pre-visit PPT 2015\Cley\cley pics\Bittern, Ian Simons.jpg"/>
          <p:cNvPicPr>
            <a:picLocks noChangeAspect="1" noChangeArrowheads="1"/>
          </p:cNvPicPr>
          <p:nvPr/>
        </p:nvPicPr>
        <p:blipFill rotWithShape="1">
          <a:blip r:embed="rId6">
            <a:extLst>
              <a:ext uri="{28A0092B-C50C-407E-A947-70E740481C1C}">
                <a14:useLocalDpi xmlns:a14="http://schemas.microsoft.com/office/drawing/2010/main" val="0"/>
              </a:ext>
            </a:extLst>
          </a:blip>
          <a:srcRect l="6303" r="9572" b="25917"/>
          <a:stretch/>
        </p:blipFill>
        <p:spPr bwMode="auto">
          <a:xfrm>
            <a:off x="5434429" y="3973843"/>
            <a:ext cx="2160000" cy="2186261"/>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EAC23D5-4B80-4BAC-844E-119FF4A55D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79252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4390C1-5E0C-4977-8AA2-14F99C16F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Rectangle 5"/>
          <p:cNvSpPr/>
          <p:nvPr/>
        </p:nvSpPr>
        <p:spPr>
          <a:xfrm>
            <a:off x="1164154" y="471983"/>
            <a:ext cx="6804247" cy="1107996"/>
          </a:xfrm>
          <a:prstGeom prst="rect">
            <a:avLst/>
          </a:prstGeom>
        </p:spPr>
        <p:txBody>
          <a:bodyPr wrap="square">
            <a:spAutoFit/>
          </a:bodyPr>
          <a:lstStyle/>
          <a:p>
            <a:pPr algn="ctr"/>
            <a:r>
              <a:rPr lang="en-GB" sz="2200" dirty="0">
                <a:latin typeface="Arial" pitchFamily="34" charset="0"/>
                <a:cs typeface="Arial" pitchFamily="34" charset="0"/>
              </a:rPr>
              <a:t>We’ll walk along a </a:t>
            </a:r>
            <a:r>
              <a:rPr lang="en-GB" sz="2200" b="1" dirty="0">
                <a:latin typeface="Arial" pitchFamily="34" charset="0"/>
                <a:cs typeface="Arial" pitchFamily="34" charset="0"/>
              </a:rPr>
              <a:t>boardwalk</a:t>
            </a:r>
            <a:r>
              <a:rPr lang="en-GB" sz="2200" dirty="0">
                <a:latin typeface="Arial" pitchFamily="34" charset="0"/>
                <a:cs typeface="Arial" pitchFamily="34" charset="0"/>
              </a:rPr>
              <a:t> through the </a:t>
            </a:r>
            <a:r>
              <a:rPr lang="en-GB" sz="2200" b="1" dirty="0">
                <a:latin typeface="Arial" pitchFamily="34" charset="0"/>
                <a:cs typeface="Arial" pitchFamily="34" charset="0"/>
              </a:rPr>
              <a:t>reeds</a:t>
            </a:r>
            <a:r>
              <a:rPr lang="en-GB" sz="2200" dirty="0">
                <a:latin typeface="Arial" pitchFamily="34" charset="0"/>
                <a:cs typeface="Arial" pitchFamily="34" charset="0"/>
              </a:rPr>
              <a:t> to the </a:t>
            </a:r>
            <a:r>
              <a:rPr lang="en-GB" sz="2200" b="1" dirty="0">
                <a:latin typeface="Arial" pitchFamily="34" charset="0"/>
                <a:cs typeface="Arial" pitchFamily="34" charset="0"/>
              </a:rPr>
              <a:t>bird hide</a:t>
            </a:r>
            <a:r>
              <a:rPr lang="en-GB" sz="2200" dirty="0">
                <a:latin typeface="Arial" pitchFamily="34" charset="0"/>
                <a:cs typeface="Arial" pitchFamily="34" charset="0"/>
              </a:rPr>
              <a:t>. We can peer quietly through the windows and spy on the birds outside.</a:t>
            </a:r>
            <a:endParaRPr lang="en-GB" sz="2200" dirty="0"/>
          </a:p>
        </p:txBody>
      </p:sp>
      <p:sp>
        <p:nvSpPr>
          <p:cNvPr id="12" name="Rectangle 11"/>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170" name="Picture 2" descr="L:\Teacher packs and timetables\Pre-visit PPT 2015\Cley\cley pics\IMG_1966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153" y="1686635"/>
            <a:ext cx="6804248" cy="41185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1D436C7-48A4-433D-99D8-8F121CC43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71653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F80FAEF-DB89-4885-9A07-3401751DE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9" name="TextBox 8"/>
          <p:cNvSpPr txBox="1"/>
          <p:nvPr/>
        </p:nvSpPr>
        <p:spPr>
          <a:xfrm>
            <a:off x="169222" y="751858"/>
            <a:ext cx="6984776" cy="523220"/>
          </a:xfrm>
          <a:prstGeom prst="rect">
            <a:avLst/>
          </a:prstGeom>
          <a:noFill/>
        </p:spPr>
        <p:txBody>
          <a:bodyPr wrap="square" rtlCol="0">
            <a:spAutoFit/>
          </a:bodyPr>
          <a:lstStyle/>
          <a:p>
            <a:r>
              <a:rPr lang="en-GB" sz="2800" b="1" dirty="0">
                <a:latin typeface="Arial" pitchFamily="34" charset="0"/>
                <a:cs typeface="Arial" pitchFamily="34" charset="0"/>
              </a:rPr>
              <a:t>You might spot some of these:</a:t>
            </a:r>
          </a:p>
        </p:txBody>
      </p:sp>
      <p:sp>
        <p:nvSpPr>
          <p:cNvPr id="13" name="TextBox 12"/>
          <p:cNvSpPr txBox="1"/>
          <p:nvPr/>
        </p:nvSpPr>
        <p:spPr>
          <a:xfrm>
            <a:off x="6027887" y="1397163"/>
            <a:ext cx="3042266" cy="2062103"/>
          </a:xfrm>
          <a:prstGeom prst="rect">
            <a:avLst/>
          </a:prstGeom>
          <a:noFill/>
        </p:spPr>
        <p:txBody>
          <a:bodyPr wrap="square" rtlCol="0">
            <a:spAutoFit/>
          </a:bodyPr>
          <a:lstStyle/>
          <a:p>
            <a:r>
              <a:rPr lang="en-GB" sz="1600" dirty="0">
                <a:latin typeface="Arial" pitchFamily="34" charset="0"/>
                <a:cs typeface="Arial" pitchFamily="34" charset="0"/>
              </a:rPr>
              <a:t>These bird species spend a lot of time in wet, muddy places so most of them have long legs, long beaks, waterproof feathers.  </a:t>
            </a:r>
          </a:p>
          <a:p>
            <a:endParaRPr lang="en-GB" sz="1600" dirty="0">
              <a:latin typeface="Arial" pitchFamily="34" charset="0"/>
              <a:cs typeface="Arial" pitchFamily="34" charset="0"/>
            </a:endParaRPr>
          </a:p>
          <a:p>
            <a:r>
              <a:rPr lang="en-GB" sz="1600" b="1" dirty="0">
                <a:latin typeface="Arial" pitchFamily="34" charset="0"/>
                <a:cs typeface="Arial" pitchFamily="34" charset="0"/>
              </a:rPr>
              <a:t>Why do you think they are adapted like this?</a:t>
            </a:r>
          </a:p>
        </p:txBody>
      </p:sp>
      <p:grpSp>
        <p:nvGrpSpPr>
          <p:cNvPr id="3" name="Group 2">
            <a:extLst>
              <a:ext uri="{FF2B5EF4-FFF2-40B4-BE49-F238E27FC236}">
                <a16:creationId xmlns:a16="http://schemas.microsoft.com/office/drawing/2014/main" id="{558C2360-4FE0-42B4-9447-9CAE6C7B376F}"/>
              </a:ext>
            </a:extLst>
          </p:cNvPr>
          <p:cNvGrpSpPr/>
          <p:nvPr/>
        </p:nvGrpSpPr>
        <p:grpSpPr>
          <a:xfrm>
            <a:off x="176997" y="1442611"/>
            <a:ext cx="8809409" cy="4018227"/>
            <a:chOff x="261860" y="1292636"/>
            <a:chExt cx="8809409" cy="4018227"/>
          </a:xfrm>
        </p:grpSpPr>
        <p:pic>
          <p:nvPicPr>
            <p:cNvPr id="8195" name="Picture 3" descr="L:\Teacher packs and timetables\Pre-visit PPT 2015\Cley\cley pics\Avocet 20120525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750" y="1298803"/>
              <a:ext cx="2880000" cy="19199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Teacher packs and timetables\Pre-visit PPT 2015\Cley\cley pics\Ringed plover, NWT Cley, Nick Goodrum, 10 July 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269" y="3280906"/>
              <a:ext cx="2880000" cy="202995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L:\Teacher packs and timetables\Pre-visit PPT 2015\Cley\cley pics\Greylag goose bathing, NWT Cley, David Thacker, 6 May 20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2750" y="3280906"/>
              <a:ext cx="2880000" cy="20299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Teacher packs and timetables\Pre-visit PPT 2015\Cley\cley pics\shelduck_3336_Kilbey-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231" y="3280906"/>
              <a:ext cx="2880000" cy="202995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L:\Teacher packs and timetables\Pre-visit PPT 2015\Cley\cley pics\Lapwing, Nick Appleton, Cley Marshes, 19th Mar 20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771" y="1292636"/>
              <a:ext cx="2880000" cy="19323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9771" y="2811382"/>
              <a:ext cx="1626961" cy="400110"/>
            </a:xfrm>
            <a:prstGeom prst="rect">
              <a:avLst/>
            </a:prstGeom>
            <a:noFill/>
          </p:spPr>
          <p:txBody>
            <a:bodyPr wrap="square" rtlCol="0">
              <a:spAutoFit/>
            </a:bodyPr>
            <a:lstStyle/>
            <a:p>
              <a:r>
                <a:rPr lang="en-GB" sz="2000" b="1" dirty="0">
                  <a:solidFill>
                    <a:schemeClr val="bg1"/>
                  </a:solidFill>
                  <a:latin typeface="Arial" pitchFamily="34" charset="0"/>
                  <a:cs typeface="Arial" pitchFamily="34" charset="0"/>
                </a:rPr>
                <a:t>Lapwing</a:t>
              </a:r>
            </a:p>
          </p:txBody>
        </p:sp>
        <p:sp>
          <p:nvSpPr>
            <p:cNvPr id="15" name="TextBox 14"/>
            <p:cNvSpPr txBox="1"/>
            <p:nvPr/>
          </p:nvSpPr>
          <p:spPr>
            <a:xfrm>
              <a:off x="3216929" y="2811382"/>
              <a:ext cx="1152128" cy="400110"/>
            </a:xfrm>
            <a:prstGeom prst="rect">
              <a:avLst/>
            </a:prstGeom>
            <a:noFill/>
          </p:spPr>
          <p:txBody>
            <a:bodyPr wrap="square" rtlCol="0">
              <a:spAutoFit/>
            </a:bodyPr>
            <a:lstStyle/>
            <a:p>
              <a:r>
                <a:rPr lang="en-GB" sz="2000" b="1" dirty="0">
                  <a:latin typeface="Arial" pitchFamily="34" charset="0"/>
                  <a:cs typeface="Arial" pitchFamily="34" charset="0"/>
                </a:rPr>
                <a:t>Avocet</a:t>
              </a:r>
            </a:p>
          </p:txBody>
        </p:sp>
        <p:sp>
          <p:nvSpPr>
            <p:cNvPr id="17" name="TextBox 16"/>
            <p:cNvSpPr txBox="1"/>
            <p:nvPr/>
          </p:nvSpPr>
          <p:spPr>
            <a:xfrm>
              <a:off x="261860" y="4906087"/>
              <a:ext cx="1368152" cy="400110"/>
            </a:xfrm>
            <a:prstGeom prst="rect">
              <a:avLst/>
            </a:prstGeom>
            <a:noFill/>
          </p:spPr>
          <p:txBody>
            <a:bodyPr wrap="square" rtlCol="0">
              <a:spAutoFit/>
            </a:bodyPr>
            <a:lstStyle/>
            <a:p>
              <a:r>
                <a:rPr lang="en-GB" sz="2000" b="1" dirty="0" err="1">
                  <a:solidFill>
                    <a:schemeClr val="bg1"/>
                  </a:solidFill>
                  <a:latin typeface="Arial" pitchFamily="34" charset="0"/>
                  <a:cs typeface="Arial" pitchFamily="34" charset="0"/>
                </a:rPr>
                <a:t>Shelduck</a:t>
              </a:r>
              <a:endParaRPr lang="en-GB" sz="2000" b="1" dirty="0">
                <a:solidFill>
                  <a:schemeClr val="bg1"/>
                </a:solidFill>
                <a:latin typeface="Arial" pitchFamily="34" charset="0"/>
                <a:cs typeface="Arial" pitchFamily="34" charset="0"/>
              </a:endParaRPr>
            </a:p>
          </p:txBody>
        </p:sp>
        <p:sp>
          <p:nvSpPr>
            <p:cNvPr id="19" name="TextBox 18"/>
            <p:cNvSpPr txBox="1"/>
            <p:nvPr/>
          </p:nvSpPr>
          <p:spPr>
            <a:xfrm>
              <a:off x="6191269" y="4910752"/>
              <a:ext cx="1906707" cy="400110"/>
            </a:xfrm>
            <a:prstGeom prst="rect">
              <a:avLst/>
            </a:prstGeom>
            <a:noFill/>
          </p:spPr>
          <p:txBody>
            <a:bodyPr wrap="square" rtlCol="0">
              <a:spAutoFit/>
            </a:bodyPr>
            <a:lstStyle/>
            <a:p>
              <a:r>
                <a:rPr lang="en-GB" sz="2000" b="1" dirty="0">
                  <a:solidFill>
                    <a:schemeClr val="bg1"/>
                  </a:solidFill>
                  <a:latin typeface="Arial" pitchFamily="34" charset="0"/>
                  <a:cs typeface="Arial" pitchFamily="34" charset="0"/>
                </a:rPr>
                <a:t>Ringed plover</a:t>
              </a:r>
            </a:p>
          </p:txBody>
        </p:sp>
        <p:sp>
          <p:nvSpPr>
            <p:cNvPr id="20" name="TextBox 19"/>
            <p:cNvSpPr txBox="1"/>
            <p:nvPr/>
          </p:nvSpPr>
          <p:spPr>
            <a:xfrm>
              <a:off x="3216929" y="4910752"/>
              <a:ext cx="2050724" cy="400110"/>
            </a:xfrm>
            <a:prstGeom prst="rect">
              <a:avLst/>
            </a:prstGeom>
            <a:noFill/>
          </p:spPr>
          <p:txBody>
            <a:bodyPr wrap="square" rtlCol="0">
              <a:spAutoFit/>
            </a:bodyPr>
            <a:lstStyle/>
            <a:p>
              <a:r>
                <a:rPr lang="en-GB" sz="2000" b="1" dirty="0">
                  <a:latin typeface="Arial" pitchFamily="34" charset="0"/>
                  <a:cs typeface="Arial" pitchFamily="34" charset="0"/>
                </a:rPr>
                <a:t>Greylag goose</a:t>
              </a:r>
            </a:p>
          </p:txBody>
        </p:sp>
      </p:grpSp>
      <p:sp>
        <p:nvSpPr>
          <p:cNvPr id="31" name="Rectangle 3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1" name="Picture 20">
            <a:extLst>
              <a:ext uri="{FF2B5EF4-FFF2-40B4-BE49-F238E27FC236}">
                <a16:creationId xmlns:a16="http://schemas.microsoft.com/office/drawing/2014/main" id="{28FA4BA7-953A-400B-9F37-085FF20B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22850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1290</Words>
  <Application>Microsoft Office PowerPoint</Application>
  <PresentationFormat>On-screen Show (4:3)</PresentationFormat>
  <Paragraphs>180</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Abi Bilby</cp:lastModifiedBy>
  <cp:revision>85</cp:revision>
  <dcterms:created xsi:type="dcterms:W3CDTF">2013-07-30T14:34:13Z</dcterms:created>
  <dcterms:modified xsi:type="dcterms:W3CDTF">2023-11-09T09:29:10Z</dcterms:modified>
</cp:coreProperties>
</file>