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5" r:id="rId4"/>
    <p:sldId id="258" r:id="rId5"/>
    <p:sldId id="259" r:id="rId6"/>
    <p:sldId id="260" r:id="rId7"/>
    <p:sldId id="261" r:id="rId8"/>
    <p:sldId id="262" r:id="rId9"/>
    <p:sldId id="263" r:id="rId10"/>
    <p:sldId id="264"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4847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7357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93225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740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345404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194A667-2D7A-47CA-BD17-ACD5B3AB1BD9}" type="datetimeFigureOut">
              <a:rPr lang="en-GB" smtClean="0"/>
              <a:t>19/09/2016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50803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194A667-2D7A-47CA-BD17-ACD5B3AB1BD9}" type="datetimeFigureOut">
              <a:rPr lang="en-GB" smtClean="0"/>
              <a:t>19/09/2016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638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194A667-2D7A-47CA-BD17-ACD5B3AB1BD9}" type="datetimeFigureOut">
              <a:rPr lang="en-GB" smtClean="0"/>
              <a:t>19/09/2016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407415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4A667-2D7A-47CA-BD17-ACD5B3AB1BD9}" type="datetimeFigureOut">
              <a:rPr lang="en-GB" smtClean="0"/>
              <a:t>19/09/2016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95598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19/09/2016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09075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19/09/2016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901445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4A667-2D7A-47CA-BD17-ACD5B3AB1BD9}" type="datetimeFigureOut">
              <a:rPr lang="en-GB" smtClean="0"/>
              <a:t>19/09/2016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E6017-45D5-4A2D-B5C3-0133AEBCA8F1}" type="slidenum">
              <a:rPr lang="en-GB" smtClean="0"/>
              <a:t>‹#›</a:t>
            </a:fld>
            <a:endParaRPr lang="en-GB"/>
          </a:p>
        </p:txBody>
      </p:sp>
    </p:spTree>
    <p:extLst>
      <p:ext uri="{BB962C8B-B14F-4D97-AF65-F5344CB8AC3E}">
        <p14:creationId xmlns:p14="http://schemas.microsoft.com/office/powerpoint/2010/main" val="2348508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hyperlink" Target="https://www.google.co.uk/url?sa=i&amp;rct=j&amp;q=&amp;esrc=s&amp;source=images&amp;cd=&amp;cad=rja&amp;uact=8&amp;ved=0ahUKEwjgirur3pvPAhUEXRQKHQFpDPwQjRwIBw&amp;url=https%3A%2F%2Fgaming.youtube.com%2Fwatch%3Fv%3DtY1Cck0nVMI%26list%3DFLDRJtnglVJcabWJK4h4hhbA&amp;bvm=bv.133178914,d.ZGg&amp;psig=AFQjCNGcQR3E42cQwIZeNHFLOECJN19ISA&amp;ust=1474384997409476"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16" name="TextBox 15"/>
          <p:cNvSpPr txBox="1"/>
          <p:nvPr/>
        </p:nvSpPr>
        <p:spPr>
          <a:xfrm>
            <a:off x="2302859" y="927661"/>
            <a:ext cx="3781309" cy="523220"/>
          </a:xfrm>
          <a:prstGeom prst="rect">
            <a:avLst/>
          </a:prstGeom>
          <a:noFill/>
        </p:spPr>
        <p:txBody>
          <a:bodyPr wrap="square" rtlCol="0">
            <a:spAutoFit/>
          </a:bodyPr>
          <a:lstStyle/>
          <a:p>
            <a:r>
              <a:rPr lang="en-GB" sz="2800" dirty="0" smtClean="0"/>
              <a:t>Year of Norfolk's Nature</a:t>
            </a:r>
            <a:endParaRPr lang="en-GB" sz="2800" dirty="0"/>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28801"/>
            <a:ext cx="111876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01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4" descr="http://assets.inhabitat.com/wp-content/blogs.dir/1/files/2014/09/Terrarium-Sce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452" y="1016339"/>
            <a:ext cx="5935153" cy="471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2" descr="http://www.wildlifetrusts.org/sites/default/files/images/Google%20map%20thumbnail.jpg"/>
          <p:cNvPicPr>
            <a:picLocks noChangeAspect="1" noChangeArrowheads="1"/>
          </p:cNvPicPr>
          <p:nvPr/>
        </p:nvPicPr>
        <p:blipFill rotWithShape="1">
          <a:blip r:embed="rId6">
            <a:extLst>
              <a:ext uri="{28A0092B-C50C-407E-A947-70E740481C1C}">
                <a14:useLocalDpi xmlns:a14="http://schemas.microsoft.com/office/drawing/2010/main" val="0"/>
              </a:ext>
            </a:extLst>
          </a:blip>
          <a:srcRect l="14514" t="2988"/>
          <a:stretch/>
        </p:blipFill>
        <p:spPr bwMode="auto">
          <a:xfrm>
            <a:off x="683568" y="404664"/>
            <a:ext cx="4432113" cy="5040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55568" y="1988840"/>
            <a:ext cx="3888432" cy="2308324"/>
          </a:xfrm>
          <a:prstGeom prst="rect">
            <a:avLst/>
          </a:prstGeom>
          <a:noFill/>
        </p:spPr>
        <p:txBody>
          <a:bodyPr wrap="square" rtlCol="0">
            <a:spAutoFit/>
          </a:bodyPr>
          <a:lstStyle/>
          <a:p>
            <a:r>
              <a:rPr lang="en-GB" sz="3600" b="1" dirty="0" smtClean="0">
                <a:solidFill>
                  <a:schemeClr val="accent5">
                    <a:lumMod val="75000"/>
                  </a:schemeClr>
                </a:solidFill>
                <a:latin typeface="Arial" panose="020B0604020202020204" pitchFamily="34" charset="0"/>
                <a:cs typeface="Arial" panose="020B0604020202020204" pitchFamily="34" charset="0"/>
              </a:rPr>
              <a:t>Living Landscape Areas Across the UK</a:t>
            </a:r>
            <a:endParaRPr lang="en-GB" sz="36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395536" y="6147832"/>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548511" y="1004605"/>
            <a:ext cx="1296144" cy="369332"/>
          </a:xfrm>
          <a:prstGeom prst="rect">
            <a:avLst/>
          </a:prstGeom>
          <a:noFill/>
        </p:spPr>
        <p:txBody>
          <a:bodyPr wrap="square" rtlCol="0">
            <a:spAutoFit/>
          </a:bodyPr>
          <a:lstStyle/>
          <a:p>
            <a:r>
              <a:rPr lang="en-GB" b="1" dirty="0" smtClean="0">
                <a:solidFill>
                  <a:schemeClr val="accent5">
                    <a:lumMod val="75000"/>
                  </a:schemeClr>
                </a:solidFill>
                <a:latin typeface="Arial" panose="020B0604020202020204" pitchFamily="34" charset="0"/>
                <a:cs typeface="Arial" panose="020B0604020202020204" pitchFamily="34" charset="0"/>
              </a:rPr>
              <a:t>9 for 90</a:t>
            </a:r>
            <a:endParaRPr lang="en-GB" dirty="0"/>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85235"/>
            <a:ext cx="1067183" cy="116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156533" y="1052736"/>
            <a:ext cx="2697623"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Nightjar</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18"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9817" y="1916832"/>
            <a:ext cx="5675788" cy="3776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8195" name="Picture 3" descr="\\192.168.16.40\photo\Professional Photographers\Free to Use - Credit Photographer\Richard Osbourne\Roydon\NWTRoydonCommon_23-8-15_176_F_PAN_CRO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1357482"/>
            <a:ext cx="5867840" cy="413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75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42" name="Picture 2" descr="Image result for goat 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057" y="1246266"/>
            <a:ext cx="6690296" cy="4460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75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17"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5970" y="1149524"/>
            <a:ext cx="6573349" cy="493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13" name="Picture 2" descr="Image result for maddie moate + nightja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9232" y="1484784"/>
            <a:ext cx="5514504" cy="413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6" descr="http://static.independent.co.uk/s3fs-public/thumbnails/image/2016/04/15/07/que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4" y="364110"/>
            <a:ext cx="4070183" cy="3052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media.mnn.com/assets/images/2016/05/david-attenborough-birthda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3429000"/>
            <a:ext cx="4320480" cy="24302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92080" y="1367209"/>
            <a:ext cx="302433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Queen Elizabeth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251520" y="4699710"/>
            <a:ext cx="3974237"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David Attenborough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3" descr="\\192.168.16.40\photo\People\Sydney Long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1244887"/>
            <a:ext cx="3312368" cy="432827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68" y="116632"/>
            <a:ext cx="3776342" cy="5688632"/>
          </a:xfrm>
          <a:prstGeom prst="rect">
            <a:avLst/>
          </a:prstGeom>
        </p:spPr>
      </p:pic>
    </p:spTree>
    <p:extLst>
      <p:ext uri="{BB962C8B-B14F-4D97-AF65-F5344CB8AC3E}">
        <p14:creationId xmlns:p14="http://schemas.microsoft.com/office/powerpoint/2010/main" val="288384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1078818" y="1610380"/>
            <a:ext cx="698477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Today we have over 50 nature reserves!</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pic>
        <p:nvPicPr>
          <p:cNvPr id="12" name="Content Placeholder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3800812"/>
            <a:ext cx="2844270" cy="2007350"/>
          </a:xfrm>
          <a:prstGeom prst="rect">
            <a:avLst/>
          </a:prstGeom>
        </p:spPr>
      </p:pic>
      <p:pic>
        <p:nvPicPr>
          <p:cNvPr id="13" name="Picture 2" descr="V:\Images\Professional Photographers\Free to Use - Credit Photographer\Richard Osbourne\Thorpe Marshes\Thorpe Marshes_May 2011_credit Richard Osbour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212976"/>
            <a:ext cx="3168352" cy="23297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Images\Professional Photographers\Free to Use - Credit Photographer\Richard Osbourne\Thompson Common\Thompson Common 2, 5-9-10  credit Richard Osbour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639" y="124249"/>
            <a:ext cx="2403146" cy="16019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1840" y="2348880"/>
            <a:ext cx="33956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81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Rectangle 6"/>
          <p:cNvSpPr/>
          <p:nvPr/>
        </p:nvSpPr>
        <p:spPr>
          <a:xfrm>
            <a:off x="683568" y="4800054"/>
            <a:ext cx="7555448" cy="1077218"/>
          </a:xfrm>
          <a:prstGeom prst="rect">
            <a:avLst/>
          </a:prstGeom>
        </p:spPr>
        <p:txBody>
          <a:bodyPr wrap="square">
            <a:spAutoFit/>
          </a:bodyPr>
          <a:lstStyle/>
          <a:p>
            <a:pPr algn="ctr"/>
            <a:r>
              <a:rPr lang="en-GB" sz="1600" dirty="0" smtClean="0">
                <a:solidFill>
                  <a:schemeClr val="accent5">
                    <a:lumMod val="75000"/>
                  </a:schemeClr>
                </a:solidFill>
                <a:latin typeface="Arial" panose="020B0604020202020204" pitchFamily="34" charset="0"/>
                <a:cs typeface="Arial" panose="020B0604020202020204" pitchFamily="34" charset="0"/>
              </a:rPr>
              <a:t>Norfolk Wildlife Trust seeks a sustainable environment for people and wildlife, where the future of wildlife is protected and enhanced through sympathetic management, and people are connected with and inspired by Norfolk’s wildlife and wild spaces.</a:t>
            </a:r>
            <a:endParaRPr lang="en-GB" sz="1600" dirty="0">
              <a:solidFill>
                <a:schemeClr val="accent5">
                  <a:lumMod val="75000"/>
                </a:schemeClr>
              </a:solidFill>
              <a:latin typeface="Arial" panose="020B0604020202020204" pitchFamily="34" charset="0"/>
              <a:cs typeface="Arial" panose="020B0604020202020204" pitchFamily="34" charset="0"/>
            </a:endParaRPr>
          </a:p>
        </p:txBody>
      </p:sp>
      <p:pic>
        <p:nvPicPr>
          <p:cNvPr id="8" name="Picture 4" descr="http://www.norfolkbroadsboats.co.uk/wp-content/uploads/Near-Oulton-Broad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14" r="1862" b="5063"/>
          <a:stretch/>
        </p:blipFill>
        <p:spPr bwMode="auto">
          <a:xfrm>
            <a:off x="1619672" y="1417662"/>
            <a:ext cx="5817669" cy="334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27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3610087" y="1844824"/>
            <a:ext cx="5184576" cy="2554545"/>
          </a:xfrm>
          <a:prstGeom prst="rect">
            <a:avLst/>
          </a:prstGeom>
          <a:noFill/>
        </p:spPr>
        <p:txBody>
          <a:bodyPr wrap="square" rtlCol="0">
            <a:spAutoFit/>
          </a:bodyPr>
          <a:lstStyle/>
          <a:p>
            <a:r>
              <a:rPr lang="en-GB" sz="4000" dirty="0" smtClean="0">
                <a:solidFill>
                  <a:schemeClr val="accent5">
                    <a:lumMod val="75000"/>
                  </a:schemeClr>
                </a:solidFill>
                <a:latin typeface="Arial" panose="020B0604020202020204" pitchFamily="34" charset="0"/>
                <a:cs typeface="Arial" panose="020B0604020202020204" pitchFamily="34" charset="0"/>
              </a:rPr>
              <a:t>“We do not inherit the earth from our ancestors, we borrow it from our children”</a:t>
            </a:r>
            <a:endParaRPr lang="en-GB" sz="4000" dirty="0">
              <a:solidFill>
                <a:schemeClr val="accent5">
                  <a:lumMod val="75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412776"/>
            <a:ext cx="2859087"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84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10" descr="Image result for intensive agriculture urban development 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781" y="160338"/>
            <a:ext cx="3788293" cy="2525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city u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2" y="2132856"/>
            <a:ext cx="3780584" cy="2521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roads uk largest junction spaghett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781" y="3284984"/>
            <a:ext cx="3796639" cy="250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8" descr="Image result for lowland meado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84"/>
          <a:stretch/>
        </p:blipFill>
        <p:spPr bwMode="auto">
          <a:xfrm>
            <a:off x="4408619" y="288699"/>
            <a:ext cx="3293741" cy="21062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www.reephamlife.co.uk/sites/default/files/Bluebells%20under%20coppice%20Foxley%20April%206%2007%20David%20North%20w%20x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331" y="312738"/>
            <a:ext cx="3293741" cy="20821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lowland heath"/>
          <p:cNvPicPr>
            <a:picLocks noChangeAspect="1" noChangeArrowheads="1"/>
          </p:cNvPicPr>
          <p:nvPr/>
        </p:nvPicPr>
        <p:blipFill rotWithShape="1">
          <a:blip r:embed="rId8">
            <a:extLst>
              <a:ext uri="{28A0092B-C50C-407E-A947-70E740481C1C}">
                <a14:useLocalDpi xmlns:a14="http://schemas.microsoft.com/office/drawing/2010/main" val="0"/>
              </a:ext>
            </a:extLst>
          </a:blip>
          <a:srcRect l="-442" t="-448" r="442"/>
          <a:stretch/>
        </p:blipFill>
        <p:spPr bwMode="auto">
          <a:xfrm>
            <a:off x="489331" y="3140968"/>
            <a:ext cx="3293741" cy="22102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hedgerows uk pret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8618" y="3124448"/>
            <a:ext cx="3293741" cy="2210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1052" y="2589126"/>
            <a:ext cx="3170297"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Coppiced Woodland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4906522" y="2589126"/>
            <a:ext cx="2365278"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Meadow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76061" y="5517232"/>
            <a:ext cx="25202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Heathland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4785257" y="5517232"/>
            <a:ext cx="2607808"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Ancient Hedgerows</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791905" y="2607064"/>
            <a:ext cx="2698025"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Swallowtail Butterfly</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8" name="TextBox 7"/>
          <p:cNvSpPr txBox="1"/>
          <p:nvPr/>
        </p:nvSpPr>
        <p:spPr>
          <a:xfrm>
            <a:off x="5096989" y="2618943"/>
            <a:ext cx="1953642"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Stone Curlew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373642" y="5529403"/>
            <a:ext cx="16041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Water Vole</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4788024" y="5541574"/>
            <a:ext cx="2765484"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Early Purple Orchid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493"/>
          <a:stretch/>
        </p:blipFill>
        <p:spPr bwMode="auto">
          <a:xfrm>
            <a:off x="489331" y="289158"/>
            <a:ext cx="3303175" cy="2082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93" t="9529" r="8364"/>
          <a:stretch/>
        </p:blipFill>
        <p:spPr bwMode="auto">
          <a:xfrm>
            <a:off x="4408618" y="312738"/>
            <a:ext cx="3330385" cy="216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9376"/>
          <a:stretch/>
        </p:blipFill>
        <p:spPr bwMode="auto">
          <a:xfrm>
            <a:off x="558959" y="3124448"/>
            <a:ext cx="3233547" cy="225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460"/>
          <a:stretch/>
        </p:blipFill>
        <p:spPr bwMode="auto">
          <a:xfrm>
            <a:off x="4408618" y="3114128"/>
            <a:ext cx="3330385" cy="227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842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202</Words>
  <Application>Microsoft Office PowerPoint</Application>
  <PresentationFormat>On-screen Show (4:3)</PresentationFormat>
  <Paragraphs>51</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Norfolk Wildlife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Annabel Hill</dc:creator>
  <cp:lastModifiedBy>Annabel Hill</cp:lastModifiedBy>
  <cp:revision>13</cp:revision>
  <dcterms:created xsi:type="dcterms:W3CDTF">2016-09-19T13:42:06Z</dcterms:created>
  <dcterms:modified xsi:type="dcterms:W3CDTF">2016-09-19T15:27:54Z</dcterms:modified>
</cp:coreProperties>
</file>