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5" r:id="rId4"/>
    <p:sldId id="258" r:id="rId5"/>
    <p:sldId id="259" r:id="rId6"/>
    <p:sldId id="260" r:id="rId7"/>
    <p:sldId id="261" r:id="rId8"/>
    <p:sldId id="262" r:id="rId9"/>
    <p:sldId id="263" r:id="rId10"/>
    <p:sldId id="264" r:id="rId11"/>
    <p:sldId id="267" r:id="rId12"/>
    <p:sldId id="268" r:id="rId13"/>
    <p:sldId id="269" r:id="rId14"/>
    <p:sldId id="270" r:id="rId15"/>
    <p:sldId id="271" r:id="rId16"/>
    <p:sldId id="272" r:id="rId17"/>
    <p:sldId id="27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4847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73579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932258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194A667-2D7A-47CA-BD17-ACD5B3AB1BD9}" type="datetimeFigureOut">
              <a:rPr lang="en-GB" smtClean="0"/>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57740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94A667-2D7A-47CA-BD17-ACD5B3AB1BD9}" type="datetimeFigureOut">
              <a:rPr lang="en-GB" smtClean="0"/>
              <a:t>19/09/2016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3454043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194A667-2D7A-47CA-BD17-ACD5B3AB1BD9}" type="datetimeFigureOut">
              <a:rPr lang="en-GB" smtClean="0"/>
              <a:t>19/09/2016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508033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194A667-2D7A-47CA-BD17-ACD5B3AB1BD9}" type="datetimeFigureOut">
              <a:rPr lang="en-GB" smtClean="0"/>
              <a:t>19/09/2016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257638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194A667-2D7A-47CA-BD17-ACD5B3AB1BD9}" type="datetimeFigureOut">
              <a:rPr lang="en-GB" smtClean="0"/>
              <a:t>19/09/2016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4074154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4A667-2D7A-47CA-BD17-ACD5B3AB1BD9}" type="datetimeFigureOut">
              <a:rPr lang="en-GB" smtClean="0"/>
              <a:t>19/09/2016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955984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4A667-2D7A-47CA-BD17-ACD5B3AB1BD9}" type="datetimeFigureOut">
              <a:rPr lang="en-GB" smtClean="0"/>
              <a:t>19/09/2016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1090751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4A667-2D7A-47CA-BD17-ACD5B3AB1BD9}" type="datetimeFigureOut">
              <a:rPr lang="en-GB" smtClean="0"/>
              <a:t>19/09/2016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8E6017-45D5-4A2D-B5C3-0133AEBCA8F1}" type="slidenum">
              <a:rPr lang="en-GB" smtClean="0"/>
              <a:t>‹#›</a:t>
            </a:fld>
            <a:endParaRPr lang="en-GB"/>
          </a:p>
        </p:txBody>
      </p:sp>
    </p:spTree>
    <p:extLst>
      <p:ext uri="{BB962C8B-B14F-4D97-AF65-F5344CB8AC3E}">
        <p14:creationId xmlns:p14="http://schemas.microsoft.com/office/powerpoint/2010/main" val="901445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4A667-2D7A-47CA-BD17-ACD5B3AB1BD9}" type="datetimeFigureOut">
              <a:rPr lang="en-GB" smtClean="0"/>
              <a:t>19/09/2016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E6017-45D5-4A2D-B5C3-0133AEBCA8F1}" type="slidenum">
              <a:rPr lang="en-GB" smtClean="0"/>
              <a:t>‹#›</a:t>
            </a:fld>
            <a:endParaRPr lang="en-GB"/>
          </a:p>
        </p:txBody>
      </p:sp>
    </p:spTree>
    <p:extLst>
      <p:ext uri="{BB962C8B-B14F-4D97-AF65-F5344CB8AC3E}">
        <p14:creationId xmlns:p14="http://schemas.microsoft.com/office/powerpoint/2010/main" val="2348508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4.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8.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hyperlink" Target="https://www.google.co.uk/url?sa=i&amp;rct=j&amp;q=&amp;esrc=s&amp;source=images&amp;cd=&amp;cad=rja&amp;uact=8&amp;ved=0ahUKEwj0kOGO3ZvPAhUHbhQKHWh8CHIQjRwIBw&amp;url=https%3A%2F%2Fplus.google.com%2F%2Bmaddiemoate&amp;bvm=bv.133178914,d.ZGg&amp;psig=AFQjCNF9P2bPEbe6C3i0DemIOAxpklOnmA&amp;ust=1474384685453579"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16" name="TextBox 15"/>
          <p:cNvSpPr txBox="1"/>
          <p:nvPr/>
        </p:nvSpPr>
        <p:spPr>
          <a:xfrm>
            <a:off x="2302859" y="927661"/>
            <a:ext cx="3781309" cy="523220"/>
          </a:xfrm>
          <a:prstGeom prst="rect">
            <a:avLst/>
          </a:prstGeom>
          <a:noFill/>
        </p:spPr>
        <p:txBody>
          <a:bodyPr wrap="square" rtlCol="0">
            <a:spAutoFit/>
          </a:bodyPr>
          <a:lstStyle/>
          <a:p>
            <a:r>
              <a:rPr lang="en-GB" sz="2800" dirty="0" smtClean="0"/>
              <a:t>Year of Norfolk's Nature</a:t>
            </a:r>
            <a:endParaRPr lang="en-GB" sz="2800" dirty="0"/>
          </a:p>
        </p:txBody>
      </p:sp>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4509120"/>
            <a:ext cx="1150333"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093" y="1628800"/>
            <a:ext cx="1130028"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2969" y="1628801"/>
            <a:ext cx="1118760"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0773" y="4509120"/>
            <a:ext cx="1134013" cy="124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3099393"/>
            <a:ext cx="1142909"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9093" y="4509120"/>
            <a:ext cx="1130028"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9093" y="3068960"/>
            <a:ext cx="1130028"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34119" y="1628800"/>
            <a:ext cx="1081897"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0033" y="3068960"/>
            <a:ext cx="1104582" cy="124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016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4" descr="http://assets.inhabitat.com/wp-content/blogs.dir/1/files/2014/09/Terrarium-Sce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452" y="1016339"/>
            <a:ext cx="5935153" cy="471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42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2" descr="http://www.wildlifetrusts.org/sites/default/files/images/Google%20map%20thumbnail.jpg"/>
          <p:cNvPicPr>
            <a:picLocks noChangeAspect="1" noChangeArrowheads="1"/>
          </p:cNvPicPr>
          <p:nvPr/>
        </p:nvPicPr>
        <p:blipFill rotWithShape="1">
          <a:blip r:embed="rId6">
            <a:extLst>
              <a:ext uri="{28A0092B-C50C-407E-A947-70E740481C1C}">
                <a14:useLocalDpi xmlns:a14="http://schemas.microsoft.com/office/drawing/2010/main" val="0"/>
              </a:ext>
            </a:extLst>
          </a:blip>
          <a:srcRect l="14514" t="2988"/>
          <a:stretch/>
        </p:blipFill>
        <p:spPr bwMode="auto">
          <a:xfrm>
            <a:off x="683568" y="404664"/>
            <a:ext cx="4432113" cy="50405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55568" y="1988840"/>
            <a:ext cx="3888432" cy="2308324"/>
          </a:xfrm>
          <a:prstGeom prst="rect">
            <a:avLst/>
          </a:prstGeom>
          <a:noFill/>
        </p:spPr>
        <p:txBody>
          <a:bodyPr wrap="square" rtlCol="0">
            <a:spAutoFit/>
          </a:bodyPr>
          <a:lstStyle/>
          <a:p>
            <a:r>
              <a:rPr lang="en-GB" sz="3600" b="1" dirty="0" smtClean="0">
                <a:solidFill>
                  <a:schemeClr val="accent5">
                    <a:lumMod val="75000"/>
                  </a:schemeClr>
                </a:solidFill>
                <a:latin typeface="Arial" panose="020B0604020202020204" pitchFamily="34" charset="0"/>
                <a:cs typeface="Arial" panose="020B0604020202020204" pitchFamily="34" charset="0"/>
              </a:rPr>
              <a:t>Living Landscape Areas Across the UK</a:t>
            </a:r>
            <a:endParaRPr lang="en-GB" sz="36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758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395536" y="6147832"/>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2" name="TextBox 1"/>
          <p:cNvSpPr txBox="1"/>
          <p:nvPr/>
        </p:nvSpPr>
        <p:spPr>
          <a:xfrm>
            <a:off x="3548511" y="1004605"/>
            <a:ext cx="1296144" cy="369332"/>
          </a:xfrm>
          <a:prstGeom prst="rect">
            <a:avLst/>
          </a:prstGeom>
          <a:noFill/>
        </p:spPr>
        <p:txBody>
          <a:bodyPr wrap="square" rtlCol="0">
            <a:spAutoFit/>
          </a:bodyPr>
          <a:lstStyle/>
          <a:p>
            <a:r>
              <a:rPr lang="en-GB" b="1" dirty="0" smtClean="0">
                <a:solidFill>
                  <a:schemeClr val="accent5">
                    <a:lumMod val="75000"/>
                  </a:schemeClr>
                </a:solidFill>
                <a:latin typeface="Arial" panose="020B0604020202020204" pitchFamily="34" charset="0"/>
                <a:cs typeface="Arial" panose="020B0604020202020204" pitchFamily="34" charset="0"/>
              </a:rPr>
              <a:t>9 for 90</a:t>
            </a:r>
            <a:endParaRPr lang="en-GB" dirty="0"/>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4509120"/>
            <a:ext cx="1150333"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9093" y="1628800"/>
            <a:ext cx="1130028"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2969" y="1685235"/>
            <a:ext cx="1067183" cy="1167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0773" y="4509120"/>
            <a:ext cx="1134013" cy="124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3099393"/>
            <a:ext cx="1142909"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9093" y="4509120"/>
            <a:ext cx="1130028" cy="125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79093" y="3068960"/>
            <a:ext cx="1130028" cy="126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34119" y="1628800"/>
            <a:ext cx="1081897"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0033" y="3068960"/>
            <a:ext cx="1104582" cy="124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2" name="TextBox 1"/>
          <p:cNvSpPr txBox="1"/>
          <p:nvPr/>
        </p:nvSpPr>
        <p:spPr>
          <a:xfrm>
            <a:off x="3098513" y="1052736"/>
            <a:ext cx="3194024" cy="400110"/>
          </a:xfrm>
          <a:prstGeom prst="rect">
            <a:avLst/>
          </a:prstGeom>
          <a:noFill/>
        </p:spPr>
        <p:txBody>
          <a:bodyPr wrap="square" rtlCol="0">
            <a:spAutoFit/>
          </a:bodyPr>
          <a:lstStyle/>
          <a:p>
            <a:r>
              <a:rPr lang="en-GB" sz="2000" b="1" dirty="0" smtClean="0">
                <a:solidFill>
                  <a:schemeClr val="accent5">
                    <a:lumMod val="75000"/>
                  </a:schemeClr>
                </a:solidFill>
                <a:latin typeface="Arial" panose="020B0604020202020204" pitchFamily="34" charset="0"/>
                <a:cs typeface="Arial" panose="020B0604020202020204" pitchFamily="34" charset="0"/>
              </a:rPr>
              <a:t>Early purple orchid </a:t>
            </a:r>
            <a:endParaRPr lang="en-GB" sz="2000" b="1" dirty="0">
              <a:solidFill>
                <a:schemeClr val="accent5">
                  <a:lumMod val="60000"/>
                  <a:lumOff val="40000"/>
                </a:schemeClr>
              </a:solidFill>
              <a:latin typeface="Arial" panose="020B0604020202020204" pitchFamily="34" charset="0"/>
              <a:cs typeface="Arial" panose="020B0604020202020204" pitchFamily="34" charset="0"/>
            </a:endParaRPr>
          </a:p>
        </p:txBody>
      </p:sp>
      <p:pic>
        <p:nvPicPr>
          <p:cNvPr id="17"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2755" y="1708483"/>
            <a:ext cx="6157557" cy="410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16" name="Picture 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811"/>
          <a:stretch/>
        </p:blipFill>
        <p:spPr bwMode="auto">
          <a:xfrm>
            <a:off x="1115616" y="1222366"/>
            <a:ext cx="6198120" cy="4451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41" name="Picture 4" descr="Image result for domesday 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628" y="1391580"/>
            <a:ext cx="8064896" cy="4500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758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16"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48660" y="1484784"/>
            <a:ext cx="5646281" cy="4234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758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6150" name="Picture 6" descr="Image result for maddie moate + early">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9907" y="1772816"/>
            <a:ext cx="6262893"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0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6" descr="http://static.independent.co.uk/s3fs-public/thumbnails/image/2016/04/15/07/quee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574" y="364110"/>
            <a:ext cx="4070183" cy="30526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media.mnn.com/assets/images/2016/05/david-attenborough-birthda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7984" y="3429000"/>
            <a:ext cx="4320480" cy="24302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292080" y="1367209"/>
            <a:ext cx="3024336"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Queen Elizabeth</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251520" y="4699710"/>
            <a:ext cx="3974237"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David Attenborough</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842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3" descr="\\192.168.16.40\photo\People\Sydney Long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0072" y="1244887"/>
            <a:ext cx="3312368" cy="4328270"/>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568" y="116632"/>
            <a:ext cx="3776342" cy="5688632"/>
          </a:xfrm>
          <a:prstGeom prst="rect">
            <a:avLst/>
          </a:prstGeom>
        </p:spPr>
      </p:pic>
    </p:spTree>
    <p:extLst>
      <p:ext uri="{BB962C8B-B14F-4D97-AF65-F5344CB8AC3E}">
        <p14:creationId xmlns:p14="http://schemas.microsoft.com/office/powerpoint/2010/main" val="2883842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1078818" y="1610380"/>
            <a:ext cx="6984776" cy="523220"/>
          </a:xfrm>
          <a:prstGeom prst="rect">
            <a:avLst/>
          </a:prstGeom>
          <a:noFill/>
        </p:spPr>
        <p:txBody>
          <a:bodyPr wrap="square" rtlCol="0">
            <a:spAutoFit/>
          </a:bodyPr>
          <a:lstStyle/>
          <a:p>
            <a:r>
              <a:rPr lang="en-GB" sz="2800" b="1" dirty="0" smtClean="0">
                <a:solidFill>
                  <a:schemeClr val="accent5">
                    <a:lumMod val="75000"/>
                  </a:schemeClr>
                </a:solidFill>
                <a:latin typeface="Arial" panose="020B0604020202020204" pitchFamily="34" charset="0"/>
                <a:cs typeface="Arial" panose="020B0604020202020204" pitchFamily="34" charset="0"/>
              </a:rPr>
              <a:t>Today we have over 50 nature reserves!</a:t>
            </a:r>
            <a:endParaRPr lang="en-GB" sz="2800" b="1" dirty="0">
              <a:solidFill>
                <a:schemeClr val="accent5">
                  <a:lumMod val="75000"/>
                </a:schemeClr>
              </a:solidFill>
              <a:latin typeface="Arial" panose="020B0604020202020204" pitchFamily="34" charset="0"/>
              <a:cs typeface="Arial" panose="020B0604020202020204" pitchFamily="34" charset="0"/>
            </a:endParaRPr>
          </a:p>
        </p:txBody>
      </p:sp>
      <p:pic>
        <p:nvPicPr>
          <p:cNvPr id="12" name="Content Placeholder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0" y="3800812"/>
            <a:ext cx="2844270" cy="2007350"/>
          </a:xfrm>
          <a:prstGeom prst="rect">
            <a:avLst/>
          </a:prstGeom>
        </p:spPr>
      </p:pic>
      <p:pic>
        <p:nvPicPr>
          <p:cNvPr id="13" name="Picture 2" descr="V:\Images\Professional Photographers\Free to Use - Credit Photographer\Richard Osbourne\Thorpe Marshes\Thorpe Marshes_May 2011_credit Richard Osbour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3212976"/>
            <a:ext cx="3168352" cy="23297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V:\Images\Professional Photographers\Free to Use - Credit Photographer\Richard Osbourne\Thompson Common\Thompson Common 2, 5-9-10  credit Richard Osbourn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4639" y="124249"/>
            <a:ext cx="2403146" cy="16019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1840" y="2348880"/>
            <a:ext cx="339566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815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Rectangle 6"/>
          <p:cNvSpPr/>
          <p:nvPr/>
        </p:nvSpPr>
        <p:spPr>
          <a:xfrm>
            <a:off x="683568" y="4800054"/>
            <a:ext cx="7555448" cy="1077218"/>
          </a:xfrm>
          <a:prstGeom prst="rect">
            <a:avLst/>
          </a:prstGeom>
        </p:spPr>
        <p:txBody>
          <a:bodyPr wrap="square">
            <a:spAutoFit/>
          </a:bodyPr>
          <a:lstStyle/>
          <a:p>
            <a:pPr algn="ctr"/>
            <a:r>
              <a:rPr lang="en-GB" sz="1600" dirty="0" smtClean="0">
                <a:solidFill>
                  <a:schemeClr val="accent5">
                    <a:lumMod val="75000"/>
                  </a:schemeClr>
                </a:solidFill>
                <a:latin typeface="Arial" panose="020B0604020202020204" pitchFamily="34" charset="0"/>
                <a:cs typeface="Arial" panose="020B0604020202020204" pitchFamily="34" charset="0"/>
              </a:rPr>
              <a:t>Norfolk Wildlife Trust seeks a sustainable environment for people and wildlife, where the future of wildlife is protected and enhanced through sympathetic management, and people are connected with and inspired by Norfolk’s wildlife and wild spaces.</a:t>
            </a:r>
            <a:endParaRPr lang="en-GB" sz="1600" dirty="0">
              <a:solidFill>
                <a:schemeClr val="accent5">
                  <a:lumMod val="75000"/>
                </a:schemeClr>
              </a:solidFill>
              <a:latin typeface="Arial" panose="020B0604020202020204" pitchFamily="34" charset="0"/>
              <a:cs typeface="Arial" panose="020B0604020202020204" pitchFamily="34" charset="0"/>
            </a:endParaRPr>
          </a:p>
        </p:txBody>
      </p:sp>
      <p:pic>
        <p:nvPicPr>
          <p:cNvPr id="8" name="Picture 4" descr="http://www.norfolkbroadsboats.co.uk/wp-content/uploads/Near-Oulton-Broad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614" r="1862" b="5063"/>
          <a:stretch/>
        </p:blipFill>
        <p:spPr bwMode="auto">
          <a:xfrm>
            <a:off x="1619672" y="1417662"/>
            <a:ext cx="5817669" cy="334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277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3610087" y="1844824"/>
            <a:ext cx="5184576" cy="2554545"/>
          </a:xfrm>
          <a:prstGeom prst="rect">
            <a:avLst/>
          </a:prstGeom>
          <a:noFill/>
        </p:spPr>
        <p:txBody>
          <a:bodyPr wrap="square" rtlCol="0">
            <a:spAutoFit/>
          </a:bodyPr>
          <a:lstStyle/>
          <a:p>
            <a:r>
              <a:rPr lang="en-GB" sz="4000" dirty="0" smtClean="0">
                <a:solidFill>
                  <a:schemeClr val="accent5">
                    <a:lumMod val="75000"/>
                  </a:schemeClr>
                </a:solidFill>
                <a:latin typeface="Arial" panose="020B0604020202020204" pitchFamily="34" charset="0"/>
                <a:cs typeface="Arial" panose="020B0604020202020204" pitchFamily="34" charset="0"/>
              </a:rPr>
              <a:t>“We do not inherit the earth from our ancestors, we borrow it from our children”</a:t>
            </a:r>
            <a:endParaRPr lang="en-GB" sz="4000" dirty="0">
              <a:solidFill>
                <a:schemeClr val="accent5">
                  <a:lumMod val="75000"/>
                </a:schemeClr>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412776"/>
            <a:ext cx="2859087"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3842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10" descr="Image result for intensive agriculture urban development u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781" y="160338"/>
            <a:ext cx="3788293" cy="25255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city u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0032" y="2132856"/>
            <a:ext cx="3780584" cy="2521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Image result for roads uk largest junction spaghett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781" y="3284984"/>
            <a:ext cx="3796639" cy="250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842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pic>
        <p:nvPicPr>
          <p:cNvPr id="7" name="Picture 8" descr="Image result for lowland meadow"/>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784"/>
          <a:stretch/>
        </p:blipFill>
        <p:spPr bwMode="auto">
          <a:xfrm>
            <a:off x="4408619" y="288699"/>
            <a:ext cx="3293741" cy="21062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www.reephamlife.co.uk/sites/default/files/Bluebells%20under%20coppice%20Foxley%20April%206%2007%20David%20North%20w%20x5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331" y="312738"/>
            <a:ext cx="3293741" cy="20821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mage result for lowland heath"/>
          <p:cNvPicPr>
            <a:picLocks noChangeAspect="1" noChangeArrowheads="1"/>
          </p:cNvPicPr>
          <p:nvPr/>
        </p:nvPicPr>
        <p:blipFill rotWithShape="1">
          <a:blip r:embed="rId8">
            <a:extLst>
              <a:ext uri="{28A0092B-C50C-407E-A947-70E740481C1C}">
                <a14:useLocalDpi xmlns:a14="http://schemas.microsoft.com/office/drawing/2010/main" val="0"/>
              </a:ext>
            </a:extLst>
          </a:blip>
          <a:srcRect l="-442" t="-448" r="442"/>
          <a:stretch/>
        </p:blipFill>
        <p:spPr bwMode="auto">
          <a:xfrm>
            <a:off x="489331" y="3140968"/>
            <a:ext cx="3293741" cy="22102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Image result for hedgerows uk pret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8618" y="3124448"/>
            <a:ext cx="3293741" cy="22102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51052" y="2589126"/>
            <a:ext cx="3170297"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Coppiced Woodland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7" name="TextBox 16"/>
          <p:cNvSpPr txBox="1"/>
          <p:nvPr/>
        </p:nvSpPr>
        <p:spPr>
          <a:xfrm>
            <a:off x="4906522" y="2589126"/>
            <a:ext cx="2365278"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Lowland Meadow</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8" name="TextBox 17"/>
          <p:cNvSpPr txBox="1"/>
          <p:nvPr/>
        </p:nvSpPr>
        <p:spPr>
          <a:xfrm>
            <a:off x="876061" y="5517232"/>
            <a:ext cx="2520280"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Lowland Heathland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9" name="TextBox 18"/>
          <p:cNvSpPr txBox="1"/>
          <p:nvPr/>
        </p:nvSpPr>
        <p:spPr>
          <a:xfrm>
            <a:off x="4785257" y="5517232"/>
            <a:ext cx="2607808" cy="400110"/>
          </a:xfrm>
          <a:prstGeom prst="rect">
            <a:avLst/>
          </a:prstGeom>
          <a:noFill/>
        </p:spPr>
        <p:txBody>
          <a:bodyPr wrap="square" rtlCol="0">
            <a:spAutoFit/>
          </a:bodyPr>
          <a:lstStyle/>
          <a:p>
            <a:r>
              <a:rPr lang="en-GB" sz="2000" b="1" dirty="0" smtClean="0">
                <a:solidFill>
                  <a:schemeClr val="accent5">
                    <a:lumMod val="75000"/>
                  </a:schemeClr>
                </a:solidFill>
                <a:latin typeface="Arial" panose="020B0604020202020204" pitchFamily="34" charset="0"/>
                <a:cs typeface="Arial" panose="020B0604020202020204" pitchFamily="34" charset="0"/>
              </a:rPr>
              <a:t>Ancient Hedgerows</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842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74868" y="5892314"/>
            <a:ext cx="640748" cy="689996"/>
          </a:xfrm>
          <a:prstGeom prst="rect">
            <a:avLst/>
          </a:prstGeom>
        </p:spPr>
      </p:pic>
      <p:sp>
        <p:nvSpPr>
          <p:cNvPr id="10" name="Text Box 2"/>
          <p:cNvSpPr txBox="1">
            <a:spLocks noChangeArrowheads="1"/>
          </p:cNvSpPr>
          <p:nvPr/>
        </p:nvSpPr>
        <p:spPr bwMode="auto">
          <a:xfrm>
            <a:off x="5590977" y="6316300"/>
            <a:ext cx="3445519" cy="353060"/>
          </a:xfrm>
          <a:prstGeom prst="rect">
            <a:avLst/>
          </a:prstGeom>
          <a:noFill/>
          <a:ln w="9525">
            <a:noFill/>
            <a:miter lim="800000"/>
            <a:headEnd/>
            <a:tailEnd/>
          </a:ln>
        </p:spPr>
        <p:txBody>
          <a:bodyPr rot="0" vert="horz" wrap="square" lIns="91440" tIns="45720" rIns="91440" bIns="45720" anchor="t" anchorCtr="0">
            <a:noAutofit/>
          </a:bodyPr>
          <a:lstStyle/>
          <a:p>
            <a:pPr>
              <a:lnSpc>
                <a:spcPct val="120000"/>
              </a:lnSpc>
              <a:spcAft>
                <a:spcPts val="0"/>
              </a:spcAft>
            </a:pPr>
            <a:r>
              <a:rPr lang="en-GB" sz="1400" dirty="0">
                <a:solidFill>
                  <a:srgbClr val="000000"/>
                </a:solidFill>
                <a:effectLst/>
                <a:latin typeface="Univers LT Std 45 Light"/>
                <a:ea typeface="Calibri"/>
                <a:cs typeface="Univers LT Std 45 Light"/>
              </a:rPr>
              <a:t>Saving </a:t>
            </a:r>
            <a:r>
              <a:rPr lang="en-GB" sz="1400" b="1" dirty="0">
                <a:solidFill>
                  <a:srgbClr val="000000"/>
                </a:solidFill>
                <a:effectLst/>
                <a:latin typeface="Univers LT Std 45 Light"/>
                <a:ea typeface="Calibri"/>
                <a:cs typeface="Univers LT Std 45 Light"/>
              </a:rPr>
              <a:t>Norfolk’s Wildlife</a:t>
            </a:r>
            <a:r>
              <a:rPr lang="en-GB" sz="1400" dirty="0">
                <a:solidFill>
                  <a:srgbClr val="000000"/>
                </a:solidFill>
                <a:effectLst/>
                <a:latin typeface="Univers LT Std 45 Light"/>
                <a:ea typeface="Calibri"/>
                <a:cs typeface="Univers LT Std 45 Light"/>
              </a:rPr>
              <a:t> for the Future</a:t>
            </a:r>
            <a:endParaRPr lang="en-GB" sz="1400" dirty="0">
              <a:solidFill>
                <a:srgbClr val="000000"/>
              </a:solidFill>
              <a:effectLst/>
              <a:latin typeface="Minion Pro"/>
              <a:ea typeface="Calibri"/>
              <a:cs typeface="Minion Pro"/>
            </a:endParaRPr>
          </a:p>
          <a:p>
            <a:pPr>
              <a:lnSpc>
                <a:spcPct val="115000"/>
              </a:lnSpc>
              <a:spcAft>
                <a:spcPts val="1000"/>
              </a:spcAft>
            </a:pPr>
            <a:r>
              <a:rPr lang="en-GB" sz="1100" dirty="0">
                <a:effectLst/>
                <a:latin typeface="Calibri"/>
                <a:ea typeface="Calibri"/>
                <a:cs typeface="Times New Roman"/>
              </a:rPr>
              <a:t> </a:t>
            </a: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292537" y="5877272"/>
            <a:ext cx="2527935" cy="455295"/>
          </a:xfrm>
          <a:prstGeom prst="rect">
            <a:avLst/>
          </a:prstGeom>
          <a:noFill/>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7876806" y="390441"/>
            <a:ext cx="890918" cy="798830"/>
          </a:xfrm>
          <a:prstGeom prst="rect">
            <a:avLst/>
          </a:prstGeom>
        </p:spPr>
      </p:pic>
      <p:pic>
        <p:nvPicPr>
          <p:cNvPr id="15" name="Picture 14" descr="C:\Users\annabelh\AppData\Local\Microsoft\Windows\INetCache\Content.Outlook\P9TLM820\90th-Anniversary-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380" y="337101"/>
            <a:ext cx="1060450" cy="852170"/>
          </a:xfrm>
          <a:prstGeom prst="rect">
            <a:avLst/>
          </a:prstGeom>
          <a:noFill/>
          <a:ln>
            <a:noFill/>
          </a:ln>
        </p:spPr>
      </p:pic>
      <p:sp>
        <p:nvSpPr>
          <p:cNvPr id="7" name="TextBox 6"/>
          <p:cNvSpPr txBox="1"/>
          <p:nvPr/>
        </p:nvSpPr>
        <p:spPr>
          <a:xfrm>
            <a:off x="791905" y="2607064"/>
            <a:ext cx="2698025"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Swallowtail Butterfly</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8" name="TextBox 7"/>
          <p:cNvSpPr txBox="1"/>
          <p:nvPr/>
        </p:nvSpPr>
        <p:spPr>
          <a:xfrm>
            <a:off x="5096989" y="2618943"/>
            <a:ext cx="1953642"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Stone Curlew</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1373642" y="5529403"/>
            <a:ext cx="1604180"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Water Vole</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sp>
        <p:nvSpPr>
          <p:cNvPr id="13" name="TextBox 12"/>
          <p:cNvSpPr txBox="1"/>
          <p:nvPr/>
        </p:nvSpPr>
        <p:spPr>
          <a:xfrm>
            <a:off x="4788024" y="5541574"/>
            <a:ext cx="2765484" cy="400110"/>
          </a:xfrm>
          <a:prstGeom prst="rect">
            <a:avLst/>
          </a:prstGeom>
          <a:noFill/>
        </p:spPr>
        <p:txBody>
          <a:bodyPr wrap="square" rtlCol="0">
            <a:spAutoFit/>
          </a:bodyPr>
          <a:lstStyle/>
          <a:p>
            <a:pPr algn="ctr"/>
            <a:r>
              <a:rPr lang="en-GB" sz="2000" b="1" dirty="0" smtClean="0">
                <a:solidFill>
                  <a:schemeClr val="accent5">
                    <a:lumMod val="75000"/>
                  </a:schemeClr>
                </a:solidFill>
                <a:latin typeface="Arial" panose="020B0604020202020204" pitchFamily="34" charset="0"/>
                <a:cs typeface="Arial" panose="020B0604020202020204" pitchFamily="34" charset="0"/>
              </a:rPr>
              <a:t>Early Purple Orchid</a:t>
            </a:r>
            <a:endParaRPr lang="en-GB" sz="2000" b="1" dirty="0">
              <a:solidFill>
                <a:schemeClr val="accent5">
                  <a:lumMod val="75000"/>
                </a:schemeClr>
              </a:solidFill>
              <a:latin typeface="Arial" panose="020B0604020202020204" pitchFamily="34" charset="0"/>
              <a:cs typeface="Arial" panose="020B0604020202020204" pitchFamily="34" charset="0"/>
            </a:endParaRPr>
          </a:p>
        </p:txBody>
      </p:sp>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493"/>
          <a:stretch/>
        </p:blipFill>
        <p:spPr bwMode="auto">
          <a:xfrm>
            <a:off x="489331" y="289158"/>
            <a:ext cx="3303175" cy="2082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793" t="9529" r="8364"/>
          <a:stretch/>
        </p:blipFill>
        <p:spPr bwMode="auto">
          <a:xfrm>
            <a:off x="4408618" y="312738"/>
            <a:ext cx="3330385" cy="216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9376"/>
          <a:stretch/>
        </p:blipFill>
        <p:spPr bwMode="auto">
          <a:xfrm>
            <a:off x="558959" y="3124448"/>
            <a:ext cx="3233547" cy="2255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460"/>
          <a:stretch/>
        </p:blipFill>
        <p:spPr bwMode="auto">
          <a:xfrm>
            <a:off x="4408618" y="3114128"/>
            <a:ext cx="3330385" cy="2276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3842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TotalTime>
  <Words>204</Words>
  <Application>Microsoft Office PowerPoint</Application>
  <PresentationFormat>On-screen Show (4:3)</PresentationFormat>
  <Paragraphs>51</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Norfolk Wildlife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Annabel Hill</dc:creator>
  <cp:lastModifiedBy>Annabel Hill</cp:lastModifiedBy>
  <cp:revision>12</cp:revision>
  <dcterms:created xsi:type="dcterms:W3CDTF">2016-09-19T13:42:06Z</dcterms:created>
  <dcterms:modified xsi:type="dcterms:W3CDTF">2016-09-19T15:19:02Z</dcterms:modified>
</cp:coreProperties>
</file>