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9" r:id="rId2"/>
    <p:sldId id="306" r:id="rId3"/>
    <p:sldId id="305" r:id="rId4"/>
    <p:sldId id="284" r:id="rId5"/>
    <p:sldId id="302" r:id="rId6"/>
    <p:sldId id="304" r:id="rId7"/>
    <p:sldId id="307" r:id="rId8"/>
    <p:sldId id="299" r:id="rId9"/>
    <p:sldId id="277" r:id="rId10"/>
    <p:sldId id="303" r:id="rId11"/>
    <p:sldId id="301" r:id="rId12"/>
    <p:sldId id="28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3">
          <p15:clr>
            <a:srgbClr val="A4A3A4"/>
          </p15:clr>
        </p15:guide>
        <p15:guide id="2" pos="33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varScale="1">
        <p:scale>
          <a:sx n="124" d="100"/>
          <a:sy n="124" d="100"/>
        </p:scale>
        <p:origin x="522" y="96"/>
      </p:cViewPr>
      <p:guideLst>
        <p:guide orient="horz" pos="3113"/>
        <p:guide pos="33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6718C-2906-4BF1-B53B-88ECC184A521}" type="datetimeFigureOut">
              <a:rPr lang="en-GB" smtClean="0"/>
              <a:pPr/>
              <a:t>07/10/2019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67E5E-7AF1-4571-B32E-6DB4E12F1206}" type="slidenum">
              <a:rPr lang="en-GB" smtClean="0"/>
              <a:pPr/>
              <a:t>‹#›</a:t>
            </a:fld>
            <a:endParaRPr lang="en-GB"/>
          </a:p>
        </p:txBody>
      </p:sp>
    </p:spTree>
    <p:extLst>
      <p:ext uri="{BB962C8B-B14F-4D97-AF65-F5344CB8AC3E}">
        <p14:creationId xmlns:p14="http://schemas.microsoft.com/office/powerpoint/2010/main" val="132965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animals and plants need different sorts of places to live.</a:t>
            </a:r>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areas aren’t immaculately</a:t>
            </a:r>
            <a:r>
              <a:rPr lang="en-GB" baseline="0" dirty="0" smtClean="0"/>
              <a:t> tidy, which is great for wildlife.  Some grass is long, there is a pond and the species are native to Britain.</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 pupils work out the word</a:t>
            </a:r>
            <a:r>
              <a:rPr lang="en-GB" baseline="0" dirty="0" smtClean="0"/>
              <a:t> as it appears?</a:t>
            </a:r>
            <a:endParaRPr lang="en-US"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Bearded tit (rare bird) – feet adapted for clinging onto small twigs</a:t>
            </a:r>
          </a:p>
          <a:p>
            <a:r>
              <a:rPr lang="en-GB" dirty="0" smtClean="0"/>
              <a:t>Bittern (rare bird) – very well camouflaged in the reeds</a:t>
            </a:r>
          </a:p>
          <a:p>
            <a:r>
              <a:rPr lang="en-GB" dirty="0" smtClean="0"/>
              <a:t>Water vole – rare because it needs muddy, plant-covered river banks</a:t>
            </a:r>
            <a:r>
              <a:rPr lang="en-GB" baseline="0" dirty="0" smtClean="0"/>
              <a:t> for its burrow, not concrete!  “Ratty” in “Wind in the Willows” was a water vole.</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5</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Clockwise </a:t>
            </a:r>
            <a:r>
              <a:rPr lang="en-GB" dirty="0" smtClean="0"/>
              <a:t>from top left: sundew, yellowhammer, nightjar, minotaur beetle,</a:t>
            </a:r>
            <a:r>
              <a:rPr lang="en-GB" baseline="0" dirty="0" smtClean="0"/>
              <a:t> black darter dragonfly, adder.</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6</a:t>
            </a:fld>
            <a:endParaRPr lang="en-GB"/>
          </a:p>
        </p:txBody>
      </p:sp>
    </p:spTree>
    <p:extLst>
      <p:ext uri="{BB962C8B-B14F-4D97-AF65-F5344CB8AC3E}">
        <p14:creationId xmlns:p14="http://schemas.microsoft.com/office/powerpoint/2010/main" val="58155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Clockwise from top left: robin, </a:t>
            </a:r>
            <a:r>
              <a:rPr lang="en-GB" baseline="0" dirty="0" smtClean="0"/>
              <a:t>bracken, birch catkins, roe deer, woodlouse, speckled wood butterfly.</a:t>
            </a:r>
          </a:p>
          <a:p>
            <a:r>
              <a:rPr lang="en-GB" baseline="0" dirty="0" smtClean="0"/>
              <a:t>Could discuss c</a:t>
            </a:r>
            <a:r>
              <a:rPr lang="en-GB" dirty="0" smtClean="0"/>
              <a:t>amouflage, in/vertebrates, different vertebrate groups</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7</a:t>
            </a:fld>
            <a:endParaRPr lang="en-GB"/>
          </a:p>
        </p:txBody>
      </p:sp>
    </p:spTree>
    <p:extLst>
      <p:ext uri="{BB962C8B-B14F-4D97-AF65-F5344CB8AC3E}">
        <p14:creationId xmlns:p14="http://schemas.microsoft.com/office/powerpoint/2010/main" val="101526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Clockwise from top: Barn owl, cinnabar moth caterpillar, hare bells, mole, rabbit.</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8</a:t>
            </a:fld>
            <a:endParaRPr lang="en-GB"/>
          </a:p>
        </p:txBody>
      </p:sp>
    </p:spTree>
    <p:extLst>
      <p:ext uri="{BB962C8B-B14F-4D97-AF65-F5344CB8AC3E}">
        <p14:creationId xmlns:p14="http://schemas.microsoft.com/office/powerpoint/2010/main" val="1556918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dirty="0" smtClean="0"/>
              <a:t>Low 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smtClean="0"/>
              <a:t>Home-made sandwiches and cake in reusable tubs are lower impact than shop bought, over-packaged versions - and they work out cheaper!</a:t>
            </a:r>
          </a:p>
          <a:p>
            <a:pPr marL="171450" indent="-171450">
              <a:buFont typeface="Arial" pitchFamily="34" charset="0"/>
              <a:buChar char="•"/>
            </a:pPr>
            <a:r>
              <a:rPr lang="en-GB" dirty="0" smtClean="0"/>
              <a:t>By buying big bags of crisps</a:t>
            </a:r>
            <a:r>
              <a:rPr lang="en-GB" baseline="0" dirty="0" smtClean="0"/>
              <a:t> or </a:t>
            </a:r>
            <a:r>
              <a:rPr lang="en-GB" dirty="0" smtClean="0"/>
              <a:t>chocolate</a:t>
            </a:r>
            <a:r>
              <a:rPr lang="en-GB" baseline="0" dirty="0" smtClean="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smtClean="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smtClean="0"/>
              <a:t>Don’t buy bottled water, tap water is fine.  In Great Britain we have some of the best quality tap water in the world!  Use a refillable bottle, it’s much cheaper and much, much kinder to the planet.</a:t>
            </a:r>
            <a:endParaRPr lang="en-GB"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10</a:t>
            </a:fld>
            <a:endParaRPr lang="en-GB" dirty="0"/>
          </a:p>
        </p:txBody>
      </p:sp>
    </p:spTree>
    <p:extLst>
      <p:ext uri="{BB962C8B-B14F-4D97-AF65-F5344CB8AC3E}">
        <p14:creationId xmlns:p14="http://schemas.microsoft.com/office/powerpoint/2010/main" val="2603253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don’t necessarily</a:t>
            </a:r>
            <a:r>
              <a:rPr lang="en-GB" baseline="0" dirty="0" smtClean="0"/>
              <a:t> have to </a:t>
            </a:r>
            <a:r>
              <a:rPr lang="en-GB" baseline="0" smtClean="0"/>
              <a:t>be answerable.</a:t>
            </a:r>
            <a:endParaRPr lang="en-GB"/>
          </a:p>
        </p:txBody>
      </p:sp>
      <p:sp>
        <p:nvSpPr>
          <p:cNvPr id="4" name="Slide Number Placeholder 3"/>
          <p:cNvSpPr>
            <a:spLocks noGrp="1"/>
          </p:cNvSpPr>
          <p:nvPr>
            <p:ph type="sldNum" sz="quarter" idx="10"/>
          </p:nvPr>
        </p:nvSpPr>
        <p:spPr/>
        <p:txBody>
          <a:bodyPr/>
          <a:lstStyle/>
          <a:p>
            <a:fld id="{64667E5E-7AF1-4571-B32E-6DB4E12F1206}" type="slidenum">
              <a:rPr lang="en-GB" smtClean="0"/>
              <a:pPr/>
              <a:t>11</a:t>
            </a:fld>
            <a:endParaRPr lang="en-GB"/>
          </a:p>
        </p:txBody>
      </p:sp>
    </p:spTree>
    <p:extLst>
      <p:ext uri="{BB962C8B-B14F-4D97-AF65-F5344CB8AC3E}">
        <p14:creationId xmlns:p14="http://schemas.microsoft.com/office/powerpoint/2010/main" val="122172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1772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39604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119900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29440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78D2ED-BDB4-40A3-AF04-57AB39478B9A}" type="datetimeFigureOut">
              <a:rPr lang="en-GB" smtClean="0"/>
              <a:pPr/>
              <a:t>07/10/2019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420900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78D2ED-BDB4-40A3-AF04-57AB39478B9A}" type="datetimeFigureOut">
              <a:rPr lang="en-GB" smtClean="0"/>
              <a:pPr/>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72275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78D2ED-BDB4-40A3-AF04-57AB39478B9A}" type="datetimeFigureOut">
              <a:rPr lang="en-GB" smtClean="0"/>
              <a:pPr/>
              <a:t>07/10/2019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46781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78D2ED-BDB4-40A3-AF04-57AB39478B9A}" type="datetimeFigureOut">
              <a:rPr lang="en-GB" smtClean="0"/>
              <a:pPr/>
              <a:t>07/10/2019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86856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8D2ED-BDB4-40A3-AF04-57AB39478B9A}" type="datetimeFigureOut">
              <a:rPr lang="en-GB" smtClean="0"/>
              <a:pPr/>
              <a:t>07/10/2019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6729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8087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07/10/2019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9462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8D2ED-BDB4-40A3-AF04-57AB39478B9A}" type="datetimeFigureOut">
              <a:rPr lang="en-GB" smtClean="0"/>
              <a:pPr/>
              <a:t>07/10/2019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2DCF5-F14A-43BF-8F01-030E73F514B4}" type="slidenum">
              <a:rPr lang="en-GB" smtClean="0"/>
              <a:pPr/>
              <a:t>‹#›</a:t>
            </a:fld>
            <a:endParaRPr lang="en-GB"/>
          </a:p>
        </p:txBody>
      </p:sp>
    </p:spTree>
    <p:extLst>
      <p:ext uri="{BB962C8B-B14F-4D97-AF65-F5344CB8AC3E}">
        <p14:creationId xmlns:p14="http://schemas.microsoft.com/office/powerpoint/2010/main" val="273113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2.emf"/><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4.jpeg"/><Relationship Id="rId10" Type="http://schemas.openxmlformats.org/officeDocument/2006/relationships/image" Target="../media/image23.jpeg"/><Relationship Id="rId4" Type="http://schemas.openxmlformats.org/officeDocument/2006/relationships/image" Target="../media/image2.emf"/><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pn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31.jpeg"/><Relationship Id="rId5" Type="http://schemas.openxmlformats.org/officeDocument/2006/relationships/image" Target="../media/image26.jpg"/><Relationship Id="rId10" Type="http://schemas.openxmlformats.org/officeDocument/2006/relationships/image" Target="../media/image30.tiff"/><Relationship Id="rId4" Type="http://schemas.openxmlformats.org/officeDocument/2006/relationships/image" Target="../media/image2.emf"/><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png"/><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38.jpeg"/><Relationship Id="rId5" Type="http://schemas.openxmlformats.org/officeDocument/2006/relationships/image" Target="../media/image33.jpeg"/><Relationship Id="rId10" Type="http://schemas.openxmlformats.org/officeDocument/2006/relationships/image" Target="../media/image37.jpeg"/><Relationship Id="rId4" Type="http://schemas.openxmlformats.org/officeDocument/2006/relationships/image" Target="../media/image2.emf"/><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2.emf"/><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68560" y="-90464"/>
            <a:ext cx="9793088" cy="6980422"/>
          </a:xfrm>
          <a:prstGeom prst="rect">
            <a:avLst/>
          </a:prstGeom>
        </p:spPr>
      </p:pic>
      <p:pic>
        <p:nvPicPr>
          <p:cNvPr id="4" name="Picture 3"/>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8" y="6235536"/>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152779" y="187985"/>
            <a:ext cx="7452320" cy="646331"/>
          </a:xfrm>
          <a:prstGeom prst="rect">
            <a:avLst/>
          </a:prstGeom>
          <a:noFill/>
        </p:spPr>
        <p:txBody>
          <a:bodyPr wrap="square" rtlCol="0">
            <a:spAutoFit/>
          </a:bodyPr>
          <a:lstStyle/>
          <a:p>
            <a:pPr algn="ctr"/>
            <a:r>
              <a:rPr lang="en-GB" sz="3600" dirty="0" smtClean="0">
                <a:latin typeface="Arial" pitchFamily="34" charset="0"/>
                <a:cs typeface="Arial" pitchFamily="34" charset="0"/>
              </a:rPr>
              <a:t>Welcome to NWT </a:t>
            </a:r>
            <a:r>
              <a:rPr lang="en-GB" sz="3600" dirty="0" err="1" smtClean="0">
                <a:latin typeface="Arial" pitchFamily="34" charset="0"/>
                <a:cs typeface="Arial" pitchFamily="34" charset="0"/>
              </a:rPr>
              <a:t>Roydon</a:t>
            </a:r>
            <a:r>
              <a:rPr lang="en-GB" sz="3600" dirty="0" smtClean="0">
                <a:latin typeface="Arial" pitchFamily="34" charset="0"/>
                <a:cs typeface="Arial" pitchFamily="34" charset="0"/>
              </a:rPr>
              <a:t> Common</a:t>
            </a:r>
            <a:endParaRPr lang="en-GB" sz="3600" dirty="0">
              <a:latin typeface="Arial" pitchFamily="34" charset="0"/>
              <a:cs typeface="Arial" pitchFamily="34" charset="0"/>
            </a:endParaRPr>
          </a:p>
        </p:txBody>
      </p:sp>
      <p:sp>
        <p:nvSpPr>
          <p:cNvPr id="3" name="TextBox 2"/>
          <p:cNvSpPr txBox="1"/>
          <p:nvPr/>
        </p:nvSpPr>
        <p:spPr>
          <a:xfrm>
            <a:off x="488034" y="955979"/>
            <a:ext cx="307777" cy="2952328"/>
          </a:xfrm>
          <a:prstGeom prst="rect">
            <a:avLst/>
          </a:prstGeom>
          <a:noFill/>
        </p:spPr>
        <p:txBody>
          <a:bodyPr vert="vert" wrap="square" rtlCol="0">
            <a:spAutoFit/>
          </a:bodyPr>
          <a:lstStyle/>
          <a:p>
            <a:r>
              <a:rPr lang="en-GB" sz="800" dirty="0" smtClean="0">
                <a:latin typeface="Arial" panose="020B0604020202020204" pitchFamily="34" charset="0"/>
                <a:cs typeface="Arial" panose="020B0604020202020204" pitchFamily="34" charset="0"/>
              </a:rPr>
              <a:t>Photo: Elizabeth </a:t>
            </a:r>
            <a:r>
              <a:rPr lang="en-GB" sz="800" dirty="0" err="1" smtClean="0">
                <a:latin typeface="Arial" panose="020B0604020202020204" pitchFamily="34" charset="0"/>
                <a:cs typeface="Arial" panose="020B0604020202020204" pitchFamily="34" charset="0"/>
              </a:rPr>
              <a:t>Dack</a:t>
            </a:r>
            <a:endParaRPr lang="en-GB" sz="8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858" y="955979"/>
            <a:ext cx="7541763" cy="4995194"/>
          </a:xfrm>
          <a:prstGeom prst="rect">
            <a:avLst/>
          </a:prstGeom>
        </p:spPr>
      </p:pic>
      <p:pic>
        <p:nvPicPr>
          <p:cNvPr id="12" name="Picture 11"/>
          <p:cNvPicPr>
            <a:picLocks noChangeAspect="1"/>
          </p:cNvPicPr>
          <p:nvPr/>
        </p:nvPicPr>
        <p:blipFill>
          <a:blip r:embed="rId5" cstate="print"/>
          <a:srcRect/>
          <a:stretch>
            <a:fillRect/>
          </a:stretch>
        </p:blipFill>
        <p:spPr bwMode="auto">
          <a:xfrm>
            <a:off x="7620436" y="157134"/>
            <a:ext cx="1335088" cy="1193800"/>
          </a:xfrm>
          <a:prstGeom prst="rect">
            <a:avLst/>
          </a:prstGeom>
          <a:noFill/>
          <a:ln w="9525">
            <a:noFill/>
            <a:miter lim="800000"/>
            <a:headEnd/>
            <a:tailEnd/>
          </a:ln>
        </p:spPr>
      </p:pic>
    </p:spTree>
    <p:extLst>
      <p:ext uri="{BB962C8B-B14F-4D97-AF65-F5344CB8AC3E}">
        <p14:creationId xmlns:p14="http://schemas.microsoft.com/office/powerpoint/2010/main" val="1164016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468560" y="-90464"/>
            <a:ext cx="9793088" cy="6980422"/>
          </a:xfrm>
          <a:prstGeom prst="rect">
            <a:avLst/>
          </a:prstGeom>
        </p:spPr>
      </p:pic>
      <p:pic>
        <p:nvPicPr>
          <p:cNvPr id="4" name="Picture 3"/>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8670" y="6235536"/>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itle 1"/>
          <p:cNvSpPr txBox="1">
            <a:spLocks/>
          </p:cNvSpPr>
          <p:nvPr/>
        </p:nvSpPr>
        <p:spPr>
          <a:xfrm>
            <a:off x="671000" y="246699"/>
            <a:ext cx="6994525" cy="1138238"/>
          </a:xfrm>
          <a:prstGeom prst="rect">
            <a:avLst/>
          </a:prstGeom>
        </p:spPr>
        <p:txBody>
          <a:bodyPr rtlCol="0">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latin typeface="Century Gothic" pitchFamily="34" charset="0"/>
              </a:rPr>
              <a:t> </a:t>
            </a:r>
            <a:r>
              <a:rPr lang="en-GB" dirty="0" smtClean="0">
                <a:latin typeface="Arial" pitchFamily="34" charset="0"/>
                <a:cs typeface="Arial" pitchFamily="34" charset="0"/>
              </a:rPr>
              <a:t>Low Impact Lunch </a:t>
            </a:r>
          </a:p>
          <a:p>
            <a:pPr>
              <a:defRPr/>
            </a:pPr>
            <a:r>
              <a:rPr lang="en-GB" dirty="0" smtClean="0">
                <a:latin typeface="Arial" pitchFamily="34" charset="0"/>
                <a:cs typeface="Arial" pitchFamily="34" charset="0"/>
              </a:rPr>
              <a:t>Challenge</a:t>
            </a:r>
            <a:endParaRPr lang="en-GB" dirty="0">
              <a:latin typeface="Arial" pitchFamily="34" charset="0"/>
              <a:cs typeface="Arial" pitchFamily="34" charset="0"/>
            </a:endParaRPr>
          </a:p>
        </p:txBody>
      </p:sp>
      <p:sp>
        <p:nvSpPr>
          <p:cNvPr id="7" name="TextBox 6"/>
          <p:cNvSpPr txBox="1">
            <a:spLocks noChangeArrowheads="1"/>
          </p:cNvSpPr>
          <p:nvPr/>
        </p:nvSpPr>
        <p:spPr bwMode="auto">
          <a:xfrm>
            <a:off x="223208" y="1333620"/>
            <a:ext cx="8553567" cy="1200329"/>
          </a:xfrm>
          <a:prstGeom prst="rect">
            <a:avLst/>
          </a:prstGeom>
          <a:noFill/>
          <a:ln w="9525">
            <a:noFill/>
            <a:miter lim="800000"/>
            <a:headEnd/>
            <a:tailEnd/>
          </a:ln>
        </p:spPr>
        <p:txBody>
          <a:bodyPr wrap="square">
            <a:spAutoFit/>
          </a:bodyPr>
          <a:lstStyle/>
          <a:p>
            <a:pPr marL="457200" indent="-457200" algn="just">
              <a:buFont typeface="Arial" charset="0"/>
              <a:buChar char="•"/>
            </a:pPr>
            <a:r>
              <a:rPr lang="en-GB" dirty="0">
                <a:latin typeface="Arial" pitchFamily="34" charset="0"/>
                <a:cs typeface="Arial" pitchFamily="34" charset="0"/>
              </a:rPr>
              <a:t>A ‘low impact’ lunch is one that </a:t>
            </a:r>
            <a:r>
              <a:rPr lang="en-GB" dirty="0" smtClean="0">
                <a:latin typeface="Arial" pitchFamily="34" charset="0"/>
                <a:cs typeface="Arial" pitchFamily="34" charset="0"/>
              </a:rPr>
              <a:t>doesn’t damage the environment much.</a:t>
            </a:r>
            <a:endParaRPr lang="en-GB" dirty="0">
              <a:latin typeface="Arial" pitchFamily="34" charset="0"/>
              <a:cs typeface="Arial" pitchFamily="34" charset="0"/>
            </a:endParaRP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smtClean="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a:t>
            </a:r>
            <a:r>
              <a:rPr lang="en-GB" dirty="0" smtClean="0">
                <a:latin typeface="Arial" pitchFamily="34" charset="0"/>
                <a:cs typeface="Arial" pitchFamily="34" charset="0"/>
              </a:rPr>
              <a:t>like </a:t>
            </a:r>
            <a:r>
              <a:rPr lang="en-GB" dirty="0">
                <a:latin typeface="Arial" pitchFamily="34" charset="0"/>
                <a:cs typeface="Arial" pitchFamily="34" charset="0"/>
              </a:rPr>
              <a:t>the low impact </a:t>
            </a:r>
            <a:r>
              <a:rPr lang="en-GB" dirty="0" smtClean="0">
                <a:latin typeface="Arial" pitchFamily="34" charset="0"/>
                <a:cs typeface="Arial" pitchFamily="34" charset="0"/>
              </a:rPr>
              <a:t>one.</a:t>
            </a:r>
          </a:p>
          <a:p>
            <a:pPr marL="457200" indent="-457200" algn="just">
              <a:buFont typeface="Arial" charset="0"/>
              <a:buChar char="•"/>
            </a:pPr>
            <a:r>
              <a:rPr lang="en-GB" dirty="0" smtClean="0">
                <a:latin typeface="Arial" pitchFamily="34" charset="0"/>
                <a:cs typeface="Arial" pitchFamily="34" charset="0"/>
              </a:rPr>
              <a:t>Please take all rubbish home, as there are no bins on site.</a:t>
            </a:r>
            <a:endParaRPr lang="en-GB" dirty="0">
              <a:latin typeface="Arial" pitchFamily="34" charset="0"/>
              <a:cs typeface="Arial" pitchFamily="34" charset="0"/>
            </a:endParaRPr>
          </a:p>
        </p:txBody>
      </p:sp>
      <p:pic>
        <p:nvPicPr>
          <p:cNvPr id="8" name="Picture 18" descr="P101058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7684" y="2765647"/>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19" descr="P101058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71141" y="2668636"/>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415724" y="2934059"/>
            <a:ext cx="3711272" cy="923330"/>
          </a:xfrm>
          <a:prstGeom prst="rect">
            <a:avLst/>
          </a:prstGeom>
          <a:solidFill>
            <a:srgbClr val="FFFFFF">
              <a:alpha val="69804"/>
            </a:srgbClr>
          </a:solidFill>
          <a:ln w="9525">
            <a:noFill/>
            <a:miter lim="800000"/>
            <a:headEnd/>
            <a:tailEnd/>
          </a:ln>
        </p:spPr>
        <p:txBody>
          <a:bodyPr wrap="none">
            <a:spAutoFit/>
          </a:bodyPr>
          <a:lstStyle/>
          <a:p>
            <a:pPr algn="ctr"/>
            <a:r>
              <a:rPr lang="en-GB" dirty="0" smtClean="0">
                <a:latin typeface="Arial" pitchFamily="34" charset="0"/>
                <a:cs typeface="Arial" pitchFamily="34" charset="0"/>
              </a:rPr>
              <a:t>Ask whoever does the shopping to</a:t>
            </a:r>
          </a:p>
          <a:p>
            <a:pPr algn="ctr"/>
            <a:r>
              <a:rPr lang="en-GB" dirty="0" smtClean="0">
                <a:latin typeface="Arial" pitchFamily="34" charset="0"/>
                <a:cs typeface="Arial" pitchFamily="34" charset="0"/>
              </a:rPr>
              <a:t>buy in bulk rather than</a:t>
            </a:r>
          </a:p>
          <a:p>
            <a:pPr algn="ctr"/>
            <a:r>
              <a:rPr lang="en-GB" dirty="0" smtClean="0">
                <a:latin typeface="Arial" pitchFamily="34" charset="0"/>
                <a:cs typeface="Arial" pitchFamily="34" charset="0"/>
              </a:rPr>
              <a:t>buying lots of individual bags.</a:t>
            </a:r>
            <a:endParaRPr lang="en-GB" dirty="0">
              <a:latin typeface="Arial" pitchFamily="34" charset="0"/>
              <a:cs typeface="Arial" pitchFamily="34" charset="0"/>
            </a:endParaRPr>
          </a:p>
        </p:txBody>
      </p:sp>
      <p:sp>
        <p:nvSpPr>
          <p:cNvPr id="15" name="TextBox 14"/>
          <p:cNvSpPr txBox="1">
            <a:spLocks noChangeArrowheads="1"/>
          </p:cNvSpPr>
          <p:nvPr/>
        </p:nvSpPr>
        <p:spPr bwMode="auto">
          <a:xfrm>
            <a:off x="5143859" y="2702639"/>
            <a:ext cx="3159839" cy="646331"/>
          </a:xfrm>
          <a:prstGeom prst="rect">
            <a:avLst/>
          </a:prstGeom>
          <a:solidFill>
            <a:srgbClr val="FFFFFF">
              <a:alpha val="69804"/>
            </a:srgbClr>
          </a:solidFill>
          <a:ln w="9525">
            <a:noFill/>
            <a:miter lim="800000"/>
            <a:headEnd/>
            <a:tailEnd/>
          </a:ln>
        </p:spPr>
        <p:txBody>
          <a:bodyPr wrap="none">
            <a:spAutoFit/>
          </a:bodyPr>
          <a:lstStyle/>
          <a:p>
            <a:pPr algn="ctr"/>
            <a:r>
              <a:rPr lang="en-GB" dirty="0" smtClean="0">
                <a:latin typeface="Arial" pitchFamily="34" charset="0"/>
                <a:cs typeface="Arial" pitchFamily="34" charset="0"/>
              </a:rPr>
              <a:t>This one has less packaging,</a:t>
            </a:r>
          </a:p>
          <a:p>
            <a:pPr algn="ctr"/>
            <a:r>
              <a:rPr lang="en-GB" dirty="0" smtClean="0">
                <a:latin typeface="Arial" pitchFamily="34" charset="0"/>
                <a:cs typeface="Arial" pitchFamily="34" charset="0"/>
              </a:rPr>
              <a:t>which means less rubbish.</a:t>
            </a:r>
            <a:endParaRPr lang="en-GB" dirty="0">
              <a:latin typeface="Arial" pitchFamily="34" charset="0"/>
              <a:cs typeface="Arial" pitchFamily="34" charset="0"/>
            </a:endParaRPr>
          </a:p>
        </p:txBody>
      </p:sp>
      <p:sp>
        <p:nvSpPr>
          <p:cNvPr id="16" name="TextBox 15"/>
          <p:cNvSpPr txBox="1">
            <a:spLocks noChangeArrowheads="1"/>
          </p:cNvSpPr>
          <p:nvPr/>
        </p:nvSpPr>
        <p:spPr bwMode="auto">
          <a:xfrm>
            <a:off x="6468364" y="3833067"/>
            <a:ext cx="2351926" cy="369332"/>
          </a:xfrm>
          <a:prstGeom prst="rect">
            <a:avLst/>
          </a:prstGeom>
          <a:solidFill>
            <a:srgbClr val="FFFFFF">
              <a:alpha val="69804"/>
            </a:srgbClr>
          </a:solidFill>
          <a:ln w="9525">
            <a:noFill/>
            <a:miter lim="800000"/>
            <a:headEnd/>
            <a:tailEnd/>
          </a:ln>
        </p:spPr>
        <p:txBody>
          <a:bodyPr wrap="none">
            <a:spAutoFit/>
          </a:bodyPr>
          <a:lstStyle/>
          <a:p>
            <a:r>
              <a:rPr lang="en-GB" dirty="0">
                <a:latin typeface="Arial" pitchFamily="34" charset="0"/>
                <a:cs typeface="Arial" pitchFamily="34" charset="0"/>
              </a:rPr>
              <a:t>Use reusable </a:t>
            </a:r>
            <a:r>
              <a:rPr lang="en-GB" dirty="0" smtClean="0">
                <a:latin typeface="Arial" pitchFamily="34" charset="0"/>
                <a:cs typeface="Arial" pitchFamily="34" charset="0"/>
              </a:rPr>
              <a:t>bottles.</a:t>
            </a:r>
            <a:endParaRPr lang="en-GB" dirty="0">
              <a:latin typeface="Arial" pitchFamily="34" charset="0"/>
              <a:cs typeface="Arial" pitchFamily="34" charset="0"/>
            </a:endParaRPr>
          </a:p>
        </p:txBody>
      </p:sp>
      <p:sp>
        <p:nvSpPr>
          <p:cNvPr id="17" name="TextBox 16"/>
          <p:cNvSpPr txBox="1">
            <a:spLocks noChangeArrowheads="1"/>
          </p:cNvSpPr>
          <p:nvPr/>
        </p:nvSpPr>
        <p:spPr bwMode="auto">
          <a:xfrm>
            <a:off x="5229725" y="4663651"/>
            <a:ext cx="2287806" cy="369332"/>
          </a:xfrm>
          <a:prstGeom prst="rect">
            <a:avLst/>
          </a:prstGeom>
          <a:solidFill>
            <a:srgbClr val="FFFFFF">
              <a:alpha val="69804"/>
            </a:srgbClr>
          </a:solidFill>
          <a:ln w="9525">
            <a:noFill/>
            <a:miter lim="800000"/>
            <a:headEnd/>
            <a:tailEnd/>
          </a:ln>
        </p:spPr>
        <p:txBody>
          <a:bodyPr wrap="none">
            <a:spAutoFit/>
          </a:bodyPr>
          <a:lstStyle/>
          <a:p>
            <a:r>
              <a:rPr lang="en-GB" dirty="0">
                <a:latin typeface="Arial" pitchFamily="34" charset="0"/>
                <a:cs typeface="Arial" pitchFamily="34" charset="0"/>
              </a:rPr>
              <a:t>Use reusable </a:t>
            </a:r>
            <a:r>
              <a:rPr lang="en-GB" dirty="0" smtClean="0">
                <a:latin typeface="Arial" pitchFamily="34" charset="0"/>
                <a:cs typeface="Arial" pitchFamily="34" charset="0"/>
              </a:rPr>
              <a:t>boxes.</a:t>
            </a:r>
            <a:endParaRPr lang="en-GB" dirty="0">
              <a:latin typeface="Arial" pitchFamily="34" charset="0"/>
              <a:cs typeface="Arial" pitchFamily="34" charset="0"/>
            </a:endParaRPr>
          </a:p>
        </p:txBody>
      </p:sp>
      <p:sp>
        <p:nvSpPr>
          <p:cNvPr id="18" name="TextBox 17"/>
          <p:cNvSpPr txBox="1">
            <a:spLocks noChangeArrowheads="1"/>
          </p:cNvSpPr>
          <p:nvPr/>
        </p:nvSpPr>
        <p:spPr bwMode="auto">
          <a:xfrm>
            <a:off x="4793676" y="5555827"/>
            <a:ext cx="3159904" cy="646331"/>
          </a:xfrm>
          <a:prstGeom prst="rect">
            <a:avLst/>
          </a:prstGeom>
          <a:solidFill>
            <a:srgbClr val="FFFFFF">
              <a:alpha val="69804"/>
            </a:srgbClr>
          </a:solidFill>
          <a:ln w="9525">
            <a:noFill/>
            <a:miter lim="800000"/>
            <a:headEnd/>
            <a:tailEnd/>
          </a:ln>
        </p:spPr>
        <p:txBody>
          <a:bodyPr wrap="none">
            <a:spAutoFit/>
          </a:bodyPr>
          <a:lstStyle/>
          <a:p>
            <a:pPr algn="ctr"/>
            <a:r>
              <a:rPr lang="en-GB" dirty="0">
                <a:latin typeface="Arial" pitchFamily="34" charset="0"/>
                <a:cs typeface="Arial" pitchFamily="34" charset="0"/>
              </a:rPr>
              <a:t>Take apple cores and orange</a:t>
            </a:r>
          </a:p>
          <a:p>
            <a:pPr algn="ctr"/>
            <a:r>
              <a:rPr lang="en-GB" dirty="0">
                <a:latin typeface="Arial" pitchFamily="34" charset="0"/>
                <a:cs typeface="Arial" pitchFamily="34" charset="0"/>
              </a:rPr>
              <a:t>peel home to </a:t>
            </a:r>
            <a:r>
              <a:rPr lang="en-GB" dirty="0" smtClean="0">
                <a:latin typeface="Arial" pitchFamily="34" charset="0"/>
                <a:cs typeface="Arial" pitchFamily="34" charset="0"/>
              </a:rPr>
              <a:t>compost.</a:t>
            </a:r>
            <a:endParaRPr lang="en-GB" dirty="0">
              <a:latin typeface="Arial" pitchFamily="34" charset="0"/>
              <a:cs typeface="Arial" pitchFamily="34" charset="0"/>
            </a:endParaRPr>
          </a:p>
        </p:txBody>
      </p:sp>
      <p:sp>
        <p:nvSpPr>
          <p:cNvPr id="19" name="TextBox 18"/>
          <p:cNvSpPr txBox="1"/>
          <p:nvPr/>
        </p:nvSpPr>
        <p:spPr>
          <a:xfrm>
            <a:off x="272899" y="4709817"/>
            <a:ext cx="2664296" cy="646331"/>
          </a:xfrm>
          <a:prstGeom prst="rect">
            <a:avLst/>
          </a:prstGeom>
          <a:solidFill>
            <a:srgbClr val="FFFFFF">
              <a:alpha val="69804"/>
            </a:srgbClr>
          </a:solidFill>
        </p:spPr>
        <p:txBody>
          <a:bodyPr wrap="square" rtlCol="0">
            <a:spAutoFit/>
          </a:bodyPr>
          <a:lstStyle/>
          <a:p>
            <a:pPr algn="ctr"/>
            <a:r>
              <a:rPr lang="en-GB" dirty="0" smtClean="0">
                <a:latin typeface="Arial" pitchFamily="34" charset="0"/>
                <a:cs typeface="Arial" pitchFamily="34" charset="0"/>
              </a:rPr>
              <a:t>Try to eat food which has not travelled too far.</a:t>
            </a:r>
            <a:endParaRPr lang="en-US" dirty="0">
              <a:latin typeface="Arial" pitchFamily="34" charset="0"/>
              <a:cs typeface="Arial" pitchFamily="34" charset="0"/>
            </a:endParaRPr>
          </a:p>
        </p:txBody>
      </p:sp>
      <p:pic>
        <p:nvPicPr>
          <p:cNvPr id="22" name="Picture 21"/>
          <p:cNvPicPr>
            <a:picLocks noChangeAspect="1"/>
          </p:cNvPicPr>
          <p:nvPr/>
        </p:nvPicPr>
        <p:blipFill>
          <a:blip r:embed="rId7" cstate="print"/>
          <a:srcRect/>
          <a:stretch>
            <a:fillRect/>
          </a:stretch>
        </p:blipFill>
        <p:spPr bwMode="auto">
          <a:xfrm>
            <a:off x="7620436" y="157134"/>
            <a:ext cx="1335088" cy="1193800"/>
          </a:xfrm>
          <a:prstGeom prst="rect">
            <a:avLst/>
          </a:prstGeom>
          <a:noFill/>
          <a:ln w="9525">
            <a:noFill/>
            <a:miter lim="800000"/>
            <a:headEnd/>
            <a:tailEnd/>
          </a:ln>
        </p:spPr>
      </p:pic>
    </p:spTree>
    <p:extLst>
      <p:ext uri="{BB962C8B-B14F-4D97-AF65-F5344CB8AC3E}">
        <p14:creationId xmlns:p14="http://schemas.microsoft.com/office/powerpoint/2010/main" val="193479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68560" y="-90464"/>
            <a:ext cx="9793088" cy="6980422"/>
          </a:xfrm>
          <a:prstGeom prst="rect">
            <a:avLst/>
          </a:prstGeom>
        </p:spPr>
      </p:pic>
      <p:pic>
        <p:nvPicPr>
          <p:cNvPr id="4" name="Picture 3"/>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8670" y="6235536"/>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611560" y="345367"/>
            <a:ext cx="7344816" cy="2862322"/>
          </a:xfrm>
          <a:prstGeom prst="rect">
            <a:avLst/>
          </a:prstGeom>
          <a:noFill/>
        </p:spPr>
        <p:txBody>
          <a:bodyPr wrap="square" rtlCol="0">
            <a:spAutoFit/>
          </a:bodyPr>
          <a:lstStyle/>
          <a:p>
            <a:r>
              <a:rPr lang="en-GB" sz="3600" dirty="0" smtClean="0">
                <a:latin typeface="Arial" pitchFamily="34" charset="0"/>
                <a:cs typeface="Arial" pitchFamily="34" charset="0"/>
              </a:rPr>
              <a:t>What would you like to find out about </a:t>
            </a:r>
            <a:r>
              <a:rPr lang="en-GB" sz="3600" dirty="0" err="1" smtClean="0">
                <a:latin typeface="Arial" pitchFamily="34" charset="0"/>
                <a:cs typeface="Arial" pitchFamily="34" charset="0"/>
              </a:rPr>
              <a:t>Roydon</a:t>
            </a:r>
            <a:r>
              <a:rPr lang="en-GB" sz="3600" dirty="0" smtClean="0">
                <a:latin typeface="Arial" pitchFamily="34" charset="0"/>
                <a:cs typeface="Arial" pitchFamily="34" charset="0"/>
              </a:rPr>
              <a:t> Common’s wildlife?</a:t>
            </a:r>
          </a:p>
          <a:p>
            <a:endParaRPr lang="en-GB" sz="3600" dirty="0">
              <a:latin typeface="Arial" pitchFamily="34" charset="0"/>
              <a:cs typeface="Arial" pitchFamily="34" charset="0"/>
            </a:endParaRPr>
          </a:p>
          <a:p>
            <a:r>
              <a:rPr lang="en-GB" sz="3600" dirty="0" smtClean="0">
                <a:latin typeface="Arial" pitchFamily="34" charset="0"/>
                <a:cs typeface="Arial" pitchFamily="34" charset="0"/>
              </a:rPr>
              <a:t>Can you each come up with 2 questions?</a:t>
            </a:r>
            <a:endParaRPr lang="en-GB" sz="3600" dirty="0">
              <a:latin typeface="Arial" pitchFamily="34" charset="0"/>
              <a:cs typeface="Arial" pitchFamily="34" charset="0"/>
            </a:endParaRPr>
          </a:p>
        </p:txBody>
      </p:sp>
      <p:sp>
        <p:nvSpPr>
          <p:cNvPr id="8" name="TextBox 7"/>
          <p:cNvSpPr txBox="1"/>
          <p:nvPr/>
        </p:nvSpPr>
        <p:spPr>
          <a:xfrm>
            <a:off x="2930119" y="2827077"/>
            <a:ext cx="292388" cy="1323087"/>
          </a:xfrm>
          <a:prstGeom prst="rect">
            <a:avLst/>
          </a:prstGeom>
          <a:noFill/>
        </p:spPr>
        <p:txBody>
          <a:bodyPr vert="vert" wrap="square" rtlCol="0">
            <a:spAutoFit/>
          </a:bodyPr>
          <a:lstStyle/>
          <a:p>
            <a:r>
              <a:rPr lang="en-GB" sz="700" dirty="0" smtClean="0">
                <a:latin typeface="Arial" pitchFamily="34" charset="0"/>
                <a:cs typeface="Arial" pitchFamily="34" charset="0"/>
              </a:rPr>
              <a:t>Photo: Elizabeth </a:t>
            </a:r>
            <a:r>
              <a:rPr lang="en-GB" sz="700" dirty="0" err="1" smtClean="0">
                <a:latin typeface="Arial" pitchFamily="34" charset="0"/>
                <a:cs typeface="Arial" pitchFamily="34" charset="0"/>
              </a:rPr>
              <a:t>Dack</a:t>
            </a:r>
            <a:endParaRPr lang="en-GB" sz="700" dirty="0">
              <a:latin typeface="Arial" pitchFamily="34" charset="0"/>
              <a:cs typeface="Arial" pitchFamily="34" charset="0"/>
            </a:endParaRPr>
          </a:p>
        </p:txBody>
      </p:sp>
      <p:pic>
        <p:nvPicPr>
          <p:cNvPr id="11" name="Picture 10"/>
          <p:cNvPicPr>
            <a:picLocks noChangeAspect="1"/>
          </p:cNvPicPr>
          <p:nvPr/>
        </p:nvPicPr>
        <p:blipFill>
          <a:blip r:embed="rId5" cstate="print"/>
          <a:srcRect/>
          <a:stretch>
            <a:fillRect/>
          </a:stretch>
        </p:blipFill>
        <p:spPr bwMode="auto">
          <a:xfrm>
            <a:off x="7620436" y="157134"/>
            <a:ext cx="1335088" cy="1193800"/>
          </a:xfrm>
          <a:prstGeom prst="rect">
            <a:avLst/>
          </a:prstGeom>
          <a:noFill/>
          <a:ln w="9525">
            <a:noFill/>
            <a:miter lim="800000"/>
            <a:headEnd/>
            <a:tailEnd/>
          </a:ln>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22507" y="2879134"/>
            <a:ext cx="4829952" cy="3225407"/>
          </a:xfrm>
          <a:prstGeom prst="rect">
            <a:avLst/>
          </a:prstGeom>
        </p:spPr>
      </p:pic>
    </p:spTree>
    <p:extLst>
      <p:ext uri="{BB962C8B-B14F-4D97-AF65-F5344CB8AC3E}">
        <p14:creationId xmlns:p14="http://schemas.microsoft.com/office/powerpoint/2010/main" val="2722368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68560" y="-90464"/>
            <a:ext cx="9793088" cy="6980422"/>
          </a:xfrm>
          <a:prstGeom prst="rect">
            <a:avLst/>
          </a:prstGeom>
        </p:spPr>
      </p:pic>
      <p:pic>
        <p:nvPicPr>
          <p:cNvPr id="4" name="Picture 3"/>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8670" y="6235536"/>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474929" y="452957"/>
            <a:ext cx="307777" cy="1795953"/>
          </a:xfrm>
          <a:prstGeom prst="rect">
            <a:avLst/>
          </a:prstGeom>
          <a:noFill/>
        </p:spPr>
        <p:txBody>
          <a:bodyPr vert="vert" wrap="square" rtlCol="0">
            <a:spAutoFit/>
          </a:bodyPr>
          <a:lstStyle/>
          <a:p>
            <a:r>
              <a:rPr lang="en-GB" sz="800" dirty="0" smtClean="0">
                <a:latin typeface="Arial" pitchFamily="34" charset="0"/>
                <a:cs typeface="Arial" pitchFamily="34" charset="0"/>
              </a:rPr>
              <a:t>Photo: Richard </a:t>
            </a:r>
            <a:r>
              <a:rPr lang="en-GB" sz="800" dirty="0" err="1" smtClean="0">
                <a:latin typeface="Arial" pitchFamily="34" charset="0"/>
                <a:cs typeface="Arial" pitchFamily="34" charset="0"/>
              </a:rPr>
              <a:t>Osbourne</a:t>
            </a:r>
            <a:endParaRPr lang="en-GB" sz="800" dirty="0">
              <a:latin typeface="Arial" pitchFamily="34" charset="0"/>
              <a:cs typeface="Arial" pitchFamily="34" charset="0"/>
            </a:endParaRPr>
          </a:p>
        </p:txBody>
      </p:sp>
      <p:sp>
        <p:nvSpPr>
          <p:cNvPr id="7" name="TextBox 6"/>
          <p:cNvSpPr txBox="1"/>
          <p:nvPr/>
        </p:nvSpPr>
        <p:spPr>
          <a:xfrm>
            <a:off x="791580" y="5334110"/>
            <a:ext cx="7272808" cy="707886"/>
          </a:xfrm>
          <a:prstGeom prst="rect">
            <a:avLst/>
          </a:prstGeom>
          <a:noFill/>
        </p:spPr>
        <p:txBody>
          <a:bodyPr wrap="square" rtlCol="0">
            <a:spAutoFit/>
          </a:bodyPr>
          <a:lstStyle/>
          <a:p>
            <a:pPr algn="ctr"/>
            <a:r>
              <a:rPr lang="en-GB" sz="4000" dirty="0" smtClean="0">
                <a:latin typeface="Arial" pitchFamily="34" charset="0"/>
                <a:cs typeface="Arial" pitchFamily="34" charset="0"/>
              </a:rPr>
              <a:t>See you soon!</a:t>
            </a:r>
            <a:endParaRPr lang="en-GB" sz="4000" dirty="0">
              <a:latin typeface="Arial" pitchFamily="34" charset="0"/>
              <a:cs typeface="Arial" pitchFamily="34" charset="0"/>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706" y="476672"/>
            <a:ext cx="7290556" cy="4859808"/>
          </a:xfrm>
          <a:prstGeom prst="rect">
            <a:avLst/>
          </a:prstGeom>
        </p:spPr>
      </p:pic>
      <p:pic>
        <p:nvPicPr>
          <p:cNvPr id="12" name="Picture 11"/>
          <p:cNvPicPr>
            <a:picLocks noChangeAspect="1"/>
          </p:cNvPicPr>
          <p:nvPr/>
        </p:nvPicPr>
        <p:blipFill>
          <a:blip r:embed="rId5" cstate="print"/>
          <a:srcRect/>
          <a:stretch>
            <a:fillRect/>
          </a:stretch>
        </p:blipFill>
        <p:spPr bwMode="auto">
          <a:xfrm>
            <a:off x="7620436" y="157134"/>
            <a:ext cx="1335088" cy="1193800"/>
          </a:xfrm>
          <a:prstGeom prst="rect">
            <a:avLst/>
          </a:prstGeom>
          <a:noFill/>
          <a:ln w="9525">
            <a:noFill/>
            <a:miter lim="800000"/>
            <a:headEnd/>
            <a:tailEnd/>
          </a:ln>
        </p:spPr>
      </p:pic>
    </p:spTree>
    <p:extLst>
      <p:ext uri="{BB962C8B-B14F-4D97-AF65-F5344CB8AC3E}">
        <p14:creationId xmlns:p14="http://schemas.microsoft.com/office/powerpoint/2010/main" val="2874907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468560" y="-90464"/>
            <a:ext cx="9793088" cy="6980422"/>
          </a:xfrm>
          <a:prstGeom prst="rect">
            <a:avLst/>
          </a:prstGeom>
        </p:spPr>
      </p:pic>
      <p:pic>
        <p:nvPicPr>
          <p:cNvPr id="4" name="Picture 3"/>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6662" y="6235536"/>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1007603" y="217253"/>
            <a:ext cx="7128792" cy="584775"/>
          </a:xfrm>
          <a:prstGeom prst="rect">
            <a:avLst/>
          </a:prstGeom>
          <a:noFill/>
        </p:spPr>
        <p:txBody>
          <a:bodyPr wrap="square" rtlCol="0">
            <a:spAutoFit/>
          </a:bodyPr>
          <a:lstStyle/>
          <a:p>
            <a:pPr algn="ctr"/>
            <a:r>
              <a:rPr lang="en-GB" sz="3200" dirty="0" smtClean="0">
                <a:latin typeface="Arial" pitchFamily="34" charset="0"/>
                <a:cs typeface="Arial" pitchFamily="34" charset="0"/>
              </a:rPr>
              <a:t>The Norfolk Wildlife Trust</a:t>
            </a:r>
            <a:endParaRPr lang="en-GB" dirty="0" smtClean="0"/>
          </a:p>
        </p:txBody>
      </p:sp>
      <p:pic>
        <p:nvPicPr>
          <p:cNvPr id="4098" name="Picture 2" descr="V:\Images\Natural Connections - Photo Gallery\Plants\Bluebells at Blickling, Aylsham, Russell Baylin, 1 May 200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01626" y="4434994"/>
            <a:ext cx="2448272" cy="158417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V:\Images\Professional Photographers\Free to Use - Credit Photographer\Richard Osbourne\Holme Dunes\Holme Dunes credit Richard Osbourne.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246135" y="866217"/>
            <a:ext cx="2324594" cy="16991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796043" y="2745908"/>
            <a:ext cx="2244440" cy="1575613"/>
          </a:xfrm>
          <a:prstGeom prst="rect">
            <a:avLst/>
          </a:prstGeom>
          <a:noFill/>
          <a:ln w="9525">
            <a:noFill/>
            <a:miter lim="800000"/>
            <a:headEnd/>
            <a:tailEnd/>
          </a:ln>
        </p:spPr>
      </p:pic>
      <p:sp>
        <p:nvSpPr>
          <p:cNvPr id="15" name="TextBox 14"/>
          <p:cNvSpPr txBox="1"/>
          <p:nvPr/>
        </p:nvSpPr>
        <p:spPr>
          <a:xfrm>
            <a:off x="5552834" y="4434992"/>
            <a:ext cx="307777" cy="1323087"/>
          </a:xfrm>
          <a:prstGeom prst="rect">
            <a:avLst/>
          </a:prstGeom>
          <a:noFill/>
        </p:spPr>
        <p:txBody>
          <a:bodyPr vert="vert" wrap="square" rtlCol="0">
            <a:spAutoFit/>
          </a:bodyPr>
          <a:lstStyle/>
          <a:p>
            <a:r>
              <a:rPr lang="en-GB" sz="800" dirty="0" smtClean="0">
                <a:latin typeface="Arial" panose="020B0604020202020204" pitchFamily="34" charset="0"/>
                <a:cs typeface="Arial" pitchFamily="34" charset="0"/>
              </a:rPr>
              <a:t>Photo: Russell </a:t>
            </a:r>
            <a:r>
              <a:rPr lang="en-GB" sz="800" dirty="0" err="1" smtClean="0">
                <a:latin typeface="Arial" pitchFamily="34" charset="0"/>
                <a:cs typeface="Arial" pitchFamily="34" charset="0"/>
              </a:rPr>
              <a:t>Baylin</a:t>
            </a:r>
            <a:endParaRPr lang="en-GB" sz="800" dirty="0">
              <a:latin typeface="Arial" pitchFamily="34" charset="0"/>
              <a:cs typeface="Arial" pitchFamily="34" charset="0"/>
            </a:endParaRPr>
          </a:p>
        </p:txBody>
      </p:sp>
      <p:sp>
        <p:nvSpPr>
          <p:cNvPr id="19" name="TextBox 18"/>
          <p:cNvSpPr txBox="1"/>
          <p:nvPr/>
        </p:nvSpPr>
        <p:spPr>
          <a:xfrm>
            <a:off x="2997599" y="842628"/>
            <a:ext cx="307777" cy="1323087"/>
          </a:xfrm>
          <a:prstGeom prst="rect">
            <a:avLst/>
          </a:prstGeom>
          <a:noFill/>
        </p:spPr>
        <p:txBody>
          <a:bodyPr vert="vert" wrap="square" rtlCol="0">
            <a:spAutoFit/>
          </a:bodyPr>
          <a:lstStyle/>
          <a:p>
            <a:r>
              <a:rPr lang="en-GB" sz="800" dirty="0" smtClean="0">
                <a:latin typeface="Arial" panose="020B0604020202020204" pitchFamily="34" charset="0"/>
                <a:cs typeface="Arial" pitchFamily="34" charset="0"/>
              </a:rPr>
              <a:t>Photo: Richard </a:t>
            </a:r>
            <a:r>
              <a:rPr lang="en-GB" sz="800" dirty="0" err="1" smtClean="0">
                <a:latin typeface="Arial" pitchFamily="34" charset="0"/>
                <a:cs typeface="Arial" pitchFamily="34" charset="0"/>
              </a:rPr>
              <a:t>Osbourne</a:t>
            </a:r>
            <a:endParaRPr lang="en-GB" sz="800" dirty="0">
              <a:latin typeface="Arial" pitchFamily="34" charset="0"/>
              <a:cs typeface="Arial" pitchFamily="34" charset="0"/>
            </a:endParaRPr>
          </a:p>
        </p:txBody>
      </p:sp>
      <p:sp>
        <p:nvSpPr>
          <p:cNvPr id="20" name="TextBox 19"/>
          <p:cNvSpPr txBox="1"/>
          <p:nvPr/>
        </p:nvSpPr>
        <p:spPr>
          <a:xfrm>
            <a:off x="5539951" y="857581"/>
            <a:ext cx="307777" cy="1323087"/>
          </a:xfrm>
          <a:prstGeom prst="rect">
            <a:avLst/>
          </a:prstGeom>
          <a:noFill/>
        </p:spPr>
        <p:txBody>
          <a:bodyPr vert="vert" wrap="square" rtlCol="0">
            <a:spAutoFit/>
          </a:bodyPr>
          <a:lstStyle/>
          <a:p>
            <a:r>
              <a:rPr lang="en-GB" sz="800" dirty="0" smtClean="0">
                <a:latin typeface="Arial" panose="020B0604020202020204" pitchFamily="34" charset="0"/>
                <a:cs typeface="Arial" pitchFamily="34" charset="0"/>
              </a:rPr>
              <a:t>Photo: Richard </a:t>
            </a:r>
            <a:r>
              <a:rPr lang="en-GB" sz="800" dirty="0" err="1" smtClean="0">
                <a:latin typeface="Arial" pitchFamily="34" charset="0"/>
                <a:cs typeface="Arial" pitchFamily="34" charset="0"/>
              </a:rPr>
              <a:t>Osbourne</a:t>
            </a:r>
            <a:endParaRPr lang="en-GB" sz="800" dirty="0">
              <a:latin typeface="Arial" pitchFamily="34" charset="0"/>
              <a:cs typeface="Arial" pitchFamily="34" charset="0"/>
            </a:endParaRPr>
          </a:p>
        </p:txBody>
      </p:sp>
      <p:sp>
        <p:nvSpPr>
          <p:cNvPr id="21" name="TextBox 20"/>
          <p:cNvSpPr txBox="1"/>
          <p:nvPr/>
        </p:nvSpPr>
        <p:spPr>
          <a:xfrm>
            <a:off x="569951" y="2758855"/>
            <a:ext cx="307777" cy="1323087"/>
          </a:xfrm>
          <a:prstGeom prst="rect">
            <a:avLst/>
          </a:prstGeom>
          <a:noFill/>
        </p:spPr>
        <p:txBody>
          <a:bodyPr vert="vert" wrap="square" rtlCol="0">
            <a:spAutoFit/>
          </a:bodyPr>
          <a:lstStyle/>
          <a:p>
            <a:r>
              <a:rPr lang="en-GB" sz="800" dirty="0" smtClean="0">
                <a:latin typeface="Arial" panose="020B0604020202020204" pitchFamily="34" charset="0"/>
                <a:cs typeface="Arial" pitchFamily="34" charset="0"/>
              </a:rPr>
              <a:t>Photo: Ray Jones</a:t>
            </a:r>
            <a:endParaRPr lang="en-GB" sz="800" dirty="0">
              <a:latin typeface="Arial" pitchFamily="34" charset="0"/>
              <a:cs typeface="Arial" pitchFamily="34" charset="0"/>
            </a:endParaRPr>
          </a:p>
        </p:txBody>
      </p:sp>
      <p:pic>
        <p:nvPicPr>
          <p:cNvPr id="6148" name="Picture 4" descr="L:\#Staff work in progress\Bethan\photos\Rose bay willowherb colours dunes, photo by Tasha North.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233252" y="2758855"/>
            <a:ext cx="2350360" cy="156690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V:\Images\Professional Photographers\Free to Use - Credit Photographer\Richard Osbourne\Weeting Heath\Weeting Heath credit Richard Osbourne (1).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763708" y="857581"/>
            <a:ext cx="2486190" cy="16991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Images\Professional Photographers\Free to Use - Credit Photographer\Wildstock\Wildflower meadow 9 WildStock 2007 A.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255681" y="4477533"/>
            <a:ext cx="2327931" cy="15519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V:\Images\Professional Photographers\Free to Use - Credit Photographer\Richard Osbourne\Scots Pines Thetford Forest_credit Richard Osbourne.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776382" y="2667558"/>
            <a:ext cx="2487307" cy="165820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37943" y="951015"/>
            <a:ext cx="2736304" cy="1569660"/>
          </a:xfrm>
          <a:prstGeom prst="rect">
            <a:avLst/>
          </a:prstGeom>
        </p:spPr>
        <p:txBody>
          <a:bodyPr wrap="square">
            <a:spAutoFit/>
          </a:bodyPr>
          <a:lstStyle/>
          <a:p>
            <a:r>
              <a:rPr lang="en-GB" sz="2400" dirty="0" smtClean="0">
                <a:latin typeface="Arial" pitchFamily="34" charset="0"/>
                <a:cs typeface="Arial" pitchFamily="34" charset="0"/>
              </a:rPr>
              <a:t>We protect more than 50 places in Norfolk for wildlife and people.</a:t>
            </a:r>
            <a:endParaRPr lang="en-GB" sz="2400" dirty="0">
              <a:latin typeface="Arial" pitchFamily="34" charset="0"/>
              <a:cs typeface="Arial" pitchFamily="34" charset="0"/>
            </a:endParaRPr>
          </a:p>
        </p:txBody>
      </p:sp>
      <p:sp>
        <p:nvSpPr>
          <p:cNvPr id="22" name="TextBox 21"/>
          <p:cNvSpPr txBox="1"/>
          <p:nvPr/>
        </p:nvSpPr>
        <p:spPr>
          <a:xfrm>
            <a:off x="2982454" y="2738420"/>
            <a:ext cx="307777" cy="1323087"/>
          </a:xfrm>
          <a:prstGeom prst="rect">
            <a:avLst/>
          </a:prstGeom>
          <a:noFill/>
        </p:spPr>
        <p:txBody>
          <a:bodyPr vert="vert" wrap="square" rtlCol="0">
            <a:spAutoFit/>
          </a:bodyPr>
          <a:lstStyle/>
          <a:p>
            <a:r>
              <a:rPr lang="en-GB" sz="800" dirty="0" smtClean="0">
                <a:latin typeface="Arial" panose="020B0604020202020204" pitchFamily="34" charset="0"/>
                <a:cs typeface="Arial" pitchFamily="34" charset="0"/>
              </a:rPr>
              <a:t>Photo: Tasha North</a:t>
            </a:r>
            <a:endParaRPr lang="en-GB" sz="800" dirty="0">
              <a:latin typeface="Arial" pitchFamily="34" charset="0"/>
              <a:cs typeface="Arial" pitchFamily="34" charset="0"/>
            </a:endParaRPr>
          </a:p>
        </p:txBody>
      </p:sp>
      <p:sp>
        <p:nvSpPr>
          <p:cNvPr id="23" name="TextBox 22"/>
          <p:cNvSpPr txBox="1"/>
          <p:nvPr/>
        </p:nvSpPr>
        <p:spPr>
          <a:xfrm>
            <a:off x="5530405" y="2667557"/>
            <a:ext cx="307777" cy="1323087"/>
          </a:xfrm>
          <a:prstGeom prst="rect">
            <a:avLst/>
          </a:prstGeom>
          <a:noFill/>
        </p:spPr>
        <p:txBody>
          <a:bodyPr vert="vert" wrap="square" rtlCol="0">
            <a:spAutoFit/>
          </a:bodyPr>
          <a:lstStyle/>
          <a:p>
            <a:r>
              <a:rPr lang="en-GB" sz="800" dirty="0" smtClean="0">
                <a:latin typeface="Arial" panose="020B0604020202020204" pitchFamily="34" charset="0"/>
                <a:cs typeface="Arial" pitchFamily="34" charset="0"/>
              </a:rPr>
              <a:t>Photo: Richard </a:t>
            </a:r>
            <a:r>
              <a:rPr lang="en-GB" sz="800" dirty="0" err="1" smtClean="0">
                <a:latin typeface="Arial" pitchFamily="34" charset="0"/>
                <a:cs typeface="Arial" pitchFamily="34" charset="0"/>
              </a:rPr>
              <a:t>Osbourne</a:t>
            </a:r>
            <a:endParaRPr lang="en-GB" sz="800" dirty="0">
              <a:latin typeface="Arial" pitchFamily="34" charset="0"/>
              <a:cs typeface="Arial" pitchFamily="34" charset="0"/>
            </a:endParaRPr>
          </a:p>
        </p:txBody>
      </p:sp>
      <p:sp>
        <p:nvSpPr>
          <p:cNvPr id="6" name="TextBox 5"/>
          <p:cNvSpPr txBox="1"/>
          <p:nvPr/>
        </p:nvSpPr>
        <p:spPr>
          <a:xfrm>
            <a:off x="3009658" y="4427813"/>
            <a:ext cx="307777" cy="1503822"/>
          </a:xfrm>
          <a:prstGeom prst="rect">
            <a:avLst/>
          </a:prstGeom>
          <a:noFill/>
        </p:spPr>
        <p:txBody>
          <a:bodyPr vert="vert" wrap="square" rtlCol="0">
            <a:spAutoFit/>
          </a:bodyPr>
          <a:lstStyle/>
          <a:p>
            <a:r>
              <a:rPr lang="en-GB" sz="800" dirty="0" smtClean="0">
                <a:latin typeface="Arial" panose="020B0604020202020204" pitchFamily="34" charset="0"/>
                <a:cs typeface="Arial" panose="020B0604020202020204" pitchFamily="34" charset="0"/>
              </a:rPr>
              <a:t>Photo: </a:t>
            </a:r>
            <a:r>
              <a:rPr lang="en-GB" sz="800" dirty="0" err="1" smtClean="0">
                <a:latin typeface="Arial" panose="020B0604020202020204" pitchFamily="34" charset="0"/>
                <a:cs typeface="Arial" panose="020B0604020202020204" pitchFamily="34" charset="0"/>
              </a:rPr>
              <a:t>Wildstock</a:t>
            </a:r>
            <a:endParaRPr lang="en-GB" sz="800" dirty="0">
              <a:latin typeface="Arial" panose="020B0604020202020204" pitchFamily="34" charset="0"/>
              <a:cs typeface="Arial" panose="020B0604020202020204" pitchFamily="34" charset="0"/>
            </a:endParaRPr>
          </a:p>
        </p:txBody>
      </p:sp>
      <p:pic>
        <p:nvPicPr>
          <p:cNvPr id="24" name="Picture 2" descr="V:\Images\Conservation\Fens Area Project\Rivers\WisseyWissingtonMar2007-pool in rond RHB.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14783" y="4444101"/>
            <a:ext cx="2236199" cy="16771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5169" y="4468595"/>
            <a:ext cx="307777" cy="1628162"/>
          </a:xfrm>
          <a:prstGeom prst="rect">
            <a:avLst/>
          </a:prstGeom>
          <a:noFill/>
        </p:spPr>
        <p:txBody>
          <a:bodyPr vert="vert" wrap="square" rtlCol="0">
            <a:spAutoFit/>
          </a:bodyPr>
          <a:lstStyle/>
          <a:p>
            <a:r>
              <a:rPr lang="en-GB" sz="800" dirty="0" smtClean="0">
                <a:latin typeface="Arial" panose="020B0604020202020204" pitchFamily="34" charset="0"/>
                <a:cs typeface="Arial" panose="020B0604020202020204" pitchFamily="34" charset="0"/>
              </a:rPr>
              <a:t>Photo: Nick Carter</a:t>
            </a:r>
            <a:endParaRPr lang="en-GB" sz="8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13" cstate="print"/>
          <a:srcRect/>
          <a:stretch>
            <a:fillRect/>
          </a:stretch>
        </p:blipFill>
        <p:spPr bwMode="auto">
          <a:xfrm>
            <a:off x="7620436" y="157134"/>
            <a:ext cx="1335088" cy="1193800"/>
          </a:xfrm>
          <a:prstGeom prst="rect">
            <a:avLst/>
          </a:prstGeom>
          <a:noFill/>
          <a:ln w="9525">
            <a:noFill/>
            <a:miter lim="800000"/>
            <a:headEnd/>
            <a:tailEnd/>
          </a:ln>
        </p:spPr>
      </p:pic>
    </p:spTree>
    <p:extLst>
      <p:ext uri="{BB962C8B-B14F-4D97-AF65-F5344CB8AC3E}">
        <p14:creationId xmlns:p14="http://schemas.microsoft.com/office/powerpoint/2010/main" val="1303405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468560" y="-90464"/>
            <a:ext cx="9793088" cy="6980422"/>
          </a:xfrm>
          <a:prstGeom prst="rect">
            <a:avLst/>
          </a:prstGeom>
        </p:spPr>
      </p:pic>
      <p:pic>
        <p:nvPicPr>
          <p:cNvPr id="4" name="Picture 3"/>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6662" y="6235536"/>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25979" y="456720"/>
            <a:ext cx="7683443" cy="1846659"/>
          </a:xfrm>
          <a:prstGeom prst="rect">
            <a:avLst/>
          </a:prstGeom>
          <a:noFill/>
        </p:spPr>
        <p:txBody>
          <a:bodyPr wrap="square" rtlCol="0">
            <a:spAutoFit/>
          </a:bodyPr>
          <a:lstStyle/>
          <a:p>
            <a:r>
              <a:rPr lang="en-GB" sz="2400" dirty="0" smtClean="0">
                <a:latin typeface="Arial" pitchFamily="34" charset="0"/>
                <a:cs typeface="Arial" pitchFamily="34" charset="0"/>
              </a:rPr>
              <a:t>We also help </a:t>
            </a:r>
            <a:r>
              <a:rPr lang="en-GB" sz="2400" dirty="0">
                <a:latin typeface="Arial" pitchFamily="34" charset="0"/>
                <a:cs typeface="Arial" pitchFamily="34" charset="0"/>
              </a:rPr>
              <a:t>to make gardens, parks, </a:t>
            </a:r>
            <a:r>
              <a:rPr lang="en-GB" sz="2400" dirty="0" smtClean="0">
                <a:latin typeface="Arial" pitchFamily="34" charset="0"/>
                <a:cs typeface="Arial" pitchFamily="34" charset="0"/>
              </a:rPr>
              <a:t>schools, </a:t>
            </a:r>
            <a:r>
              <a:rPr lang="en-GB" sz="2400" dirty="0">
                <a:latin typeface="Arial" pitchFamily="34" charset="0"/>
                <a:cs typeface="Arial" pitchFamily="34" charset="0"/>
              </a:rPr>
              <a:t>churchyards, roadsides and other areas more </a:t>
            </a:r>
            <a:r>
              <a:rPr lang="en-GB" sz="2400" dirty="0" smtClean="0">
                <a:latin typeface="Arial" pitchFamily="34" charset="0"/>
                <a:cs typeface="Arial" pitchFamily="34" charset="0"/>
              </a:rPr>
              <a:t>wildlife-friendly so that nature reserves are joined up. We call this a “Living Landscape”. </a:t>
            </a:r>
            <a:endParaRPr lang="en-GB" dirty="0">
              <a:latin typeface="Arial" pitchFamily="34" charset="0"/>
              <a:cs typeface="Arial" pitchFamily="34" charset="0"/>
            </a:endParaRPr>
          </a:p>
          <a:p>
            <a:endParaRPr lang="en-GB" dirty="0">
              <a:latin typeface="Arial" pitchFamily="34" charset="0"/>
              <a:cs typeface="Arial" pitchFamily="34" charset="0"/>
            </a:endParaRPr>
          </a:p>
        </p:txBody>
      </p:sp>
      <p:pic>
        <p:nvPicPr>
          <p:cNvPr id="1026" name="Picture 2" descr="V:\Images\Natural Connections - Photo Gallery\Fungi\Yellow Stainer in churchyard Tony Leech.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03848" y="2420888"/>
            <a:ext cx="2206835" cy="3284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Images\Professional Photographers\Free to Use - Credit Photographer\Richard Burkmarr\Gardens\burkmarr garden pond 050504 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8650" y="2420888"/>
            <a:ext cx="2736304" cy="3320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mages\Professional Photographers\Free to Use - Credit Photographer\Richard Burkmarr\Gardens\burkmarr garden meadow 27060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15164" y="2384884"/>
            <a:ext cx="3240360" cy="33209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42982" y="2388484"/>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Tony Leach</a:t>
            </a:r>
            <a:endParaRPr lang="en-GB" sz="800" dirty="0">
              <a:latin typeface="Arial" pitchFamily="34" charset="0"/>
              <a:cs typeface="Arial" pitchFamily="34" charset="0"/>
            </a:endParaRPr>
          </a:p>
        </p:txBody>
      </p:sp>
      <p:sp>
        <p:nvSpPr>
          <p:cNvPr id="6" name="TextBox 5"/>
          <p:cNvSpPr txBox="1"/>
          <p:nvPr/>
        </p:nvSpPr>
        <p:spPr>
          <a:xfrm>
            <a:off x="5433741" y="2384884"/>
            <a:ext cx="307777" cy="2520280"/>
          </a:xfrm>
          <a:prstGeom prst="rect">
            <a:avLst/>
          </a:prstGeom>
          <a:noFill/>
        </p:spPr>
        <p:txBody>
          <a:bodyPr vert="vert" wrap="square" rtlCol="0">
            <a:spAutoFit/>
          </a:bodyPr>
          <a:lstStyle/>
          <a:p>
            <a:r>
              <a:rPr lang="en-GB" sz="800" dirty="0" smtClean="0">
                <a:latin typeface="Arial" panose="020B0604020202020204" pitchFamily="34" charset="0"/>
                <a:cs typeface="Arial" panose="020B0604020202020204" pitchFamily="34" charset="0"/>
              </a:rPr>
              <a:t>Photo: Richard </a:t>
            </a:r>
            <a:r>
              <a:rPr lang="en-GB" sz="800" dirty="0" err="1" smtClean="0">
                <a:latin typeface="Arial" panose="020B0604020202020204" pitchFamily="34" charset="0"/>
                <a:cs typeface="Arial" panose="020B0604020202020204" pitchFamily="34" charset="0"/>
              </a:rPr>
              <a:t>Burkmarr</a:t>
            </a:r>
            <a:endParaRPr lang="en-GB" sz="800" dirty="0">
              <a:latin typeface="Arial" panose="020B0604020202020204" pitchFamily="34" charset="0"/>
              <a:cs typeface="Arial" panose="020B0604020202020204" pitchFamily="34" charset="0"/>
            </a:endParaRPr>
          </a:p>
        </p:txBody>
      </p:sp>
      <p:sp>
        <p:nvSpPr>
          <p:cNvPr id="8" name="TextBox 7"/>
          <p:cNvSpPr txBox="1"/>
          <p:nvPr/>
        </p:nvSpPr>
        <p:spPr>
          <a:xfrm>
            <a:off x="-118350" y="2437589"/>
            <a:ext cx="307777" cy="2578772"/>
          </a:xfrm>
          <a:prstGeom prst="rect">
            <a:avLst/>
          </a:prstGeom>
          <a:noFill/>
        </p:spPr>
        <p:txBody>
          <a:bodyPr vert="vert" wrap="square" rtlCol="0">
            <a:spAutoFit/>
          </a:bodyPr>
          <a:lstStyle/>
          <a:p>
            <a:pPr lvl="0"/>
            <a:r>
              <a:rPr lang="en-GB" sz="800" dirty="0">
                <a:latin typeface="Arial" panose="020B0604020202020204" pitchFamily="34" charset="0"/>
                <a:cs typeface="Arial" panose="020B0604020202020204" pitchFamily="34" charset="0"/>
              </a:rPr>
              <a:t>Photo: Richard </a:t>
            </a:r>
            <a:r>
              <a:rPr lang="en-GB" sz="800" dirty="0" err="1">
                <a:latin typeface="Arial" panose="020B0604020202020204" pitchFamily="34" charset="0"/>
                <a:cs typeface="Arial" panose="020B0604020202020204" pitchFamily="34" charset="0"/>
              </a:rPr>
              <a:t>Burkmarr</a:t>
            </a:r>
            <a:endParaRPr lang="en-GB" sz="8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8" cstate="print"/>
          <a:srcRect/>
          <a:stretch>
            <a:fillRect/>
          </a:stretch>
        </p:blipFill>
        <p:spPr bwMode="auto">
          <a:xfrm>
            <a:off x="7620436" y="157134"/>
            <a:ext cx="1335088" cy="1193800"/>
          </a:xfrm>
          <a:prstGeom prst="rect">
            <a:avLst/>
          </a:prstGeom>
          <a:noFill/>
          <a:ln w="9525">
            <a:noFill/>
            <a:miter lim="800000"/>
            <a:headEnd/>
            <a:tailEnd/>
          </a:ln>
        </p:spPr>
      </p:pic>
    </p:spTree>
    <p:extLst>
      <p:ext uri="{BB962C8B-B14F-4D97-AF65-F5344CB8AC3E}">
        <p14:creationId xmlns:p14="http://schemas.microsoft.com/office/powerpoint/2010/main" val="3119112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p:cNvPicPr>
            <a:picLocks noChangeAspect="1"/>
          </p:cNvPicPr>
          <p:nvPr/>
        </p:nvPicPr>
        <p:blipFill>
          <a:blip r:embed="rId3"/>
          <a:stretch>
            <a:fillRect/>
          </a:stretch>
        </p:blipFill>
        <p:spPr>
          <a:xfrm>
            <a:off x="-468560" y="-90464"/>
            <a:ext cx="9793088" cy="6980422"/>
          </a:xfrm>
          <a:prstGeom prst="rect">
            <a:avLst/>
          </a:prstGeom>
        </p:spPr>
      </p:pic>
      <p:pic>
        <p:nvPicPr>
          <p:cNvPr id="4" name="Picture 3"/>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6662" y="6235536"/>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323528" y="188640"/>
            <a:ext cx="7056784" cy="830997"/>
          </a:xfrm>
          <a:prstGeom prst="rect">
            <a:avLst/>
          </a:prstGeom>
          <a:noFill/>
        </p:spPr>
        <p:txBody>
          <a:bodyPr wrap="square" rtlCol="0">
            <a:spAutoFit/>
          </a:bodyPr>
          <a:lstStyle/>
          <a:p>
            <a:r>
              <a:rPr lang="en-GB" sz="2400" dirty="0" smtClean="0">
                <a:latin typeface="Arial" pitchFamily="34" charset="0"/>
                <a:cs typeface="Arial" pitchFamily="34" charset="0"/>
              </a:rPr>
              <a:t>These are words we might use during your visit.  Can you work out what they are?</a:t>
            </a:r>
            <a:endParaRPr lang="en-GB" sz="2400" dirty="0">
              <a:latin typeface="Arial" pitchFamily="34" charset="0"/>
              <a:cs typeface="Arial" pitchFamily="34" charset="0"/>
            </a:endParaRP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smtClean="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332139" y="1290519"/>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I</a:t>
            </a:r>
            <a:endParaRPr lang="en-GB" dirty="0">
              <a:solidFill>
                <a:srgbClr val="0070C0"/>
              </a:solidFill>
              <a:latin typeface="Arial" pitchFamily="34" charset="0"/>
              <a:cs typeface="Arial" pitchFamily="34" charset="0"/>
            </a:endParaRP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565672" y="1272097"/>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H</a:t>
            </a:r>
            <a:endParaRPr lang="en-GB" dirty="0">
              <a:solidFill>
                <a:srgbClr val="0070C0"/>
              </a:solidFill>
              <a:latin typeface="Arial" pitchFamily="34" charset="0"/>
              <a:cs typeface="Arial" pitchFamily="34" charset="0"/>
            </a:endParaRPr>
          </a:p>
        </p:txBody>
      </p:sp>
      <p:sp>
        <p:nvSpPr>
          <p:cNvPr id="16" name="Rectangle 15"/>
          <p:cNvSpPr/>
          <p:nvPr/>
        </p:nvSpPr>
        <p:spPr>
          <a:xfrm>
            <a:off x="5842378" y="1272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A</a:t>
            </a:r>
            <a:endParaRPr lang="en-GB" dirty="0">
              <a:solidFill>
                <a:srgbClr val="0070C0"/>
              </a:solidFill>
              <a:latin typeface="Arial" pitchFamily="34" charset="0"/>
              <a:cs typeface="Arial" pitchFamily="34" charset="0"/>
            </a:endParaRPr>
          </a:p>
        </p:txBody>
      </p:sp>
      <p:sp>
        <p:nvSpPr>
          <p:cNvPr id="17" name="Rectangle 16"/>
          <p:cNvSpPr/>
          <p:nvPr/>
        </p:nvSpPr>
        <p:spPr>
          <a:xfrm>
            <a:off x="6077971" y="1287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B</a:t>
            </a:r>
            <a:endParaRPr lang="en-GB" dirty="0">
              <a:solidFill>
                <a:srgbClr val="0070C0"/>
              </a:solidFill>
              <a:latin typeface="Arial" pitchFamily="34" charset="0"/>
              <a:cs typeface="Arial" pitchFamily="34" charset="0"/>
            </a:endParaRPr>
          </a:p>
        </p:txBody>
      </p:sp>
      <p:sp>
        <p:nvSpPr>
          <p:cNvPr id="18" name="Rectangle 17"/>
          <p:cNvSpPr/>
          <p:nvPr/>
        </p:nvSpPr>
        <p:spPr>
          <a:xfrm>
            <a:off x="696334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489189"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724007" y="1295752"/>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P</a:t>
            </a:r>
            <a:endParaRPr lang="en-GB" dirty="0">
              <a:solidFill>
                <a:srgbClr val="7030A0"/>
              </a:solidFill>
              <a:latin typeface="Arial" pitchFamily="34" charset="0"/>
              <a:cs typeface="Arial" pitchFamily="34" charset="0"/>
            </a:endParaRPr>
          </a:p>
        </p:txBody>
      </p:sp>
      <p:sp>
        <p:nvSpPr>
          <p:cNvPr id="28" name="Rectangle 27"/>
          <p:cNvSpPr/>
          <p:nvPr/>
        </p:nvSpPr>
        <p:spPr>
          <a:xfrm>
            <a:off x="5891088" y="1870884"/>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29" name="Rectangle 28"/>
          <p:cNvSpPr/>
          <p:nvPr/>
        </p:nvSpPr>
        <p:spPr>
          <a:xfrm>
            <a:off x="5366300"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I</a:t>
            </a:r>
            <a:endParaRPr lang="en-GB" dirty="0">
              <a:solidFill>
                <a:srgbClr val="7030A0"/>
              </a:solidFill>
              <a:latin typeface="Arial" pitchFamily="34" charset="0"/>
              <a:cs typeface="Arial" pitchFamily="34" charset="0"/>
            </a:endParaRPr>
          </a:p>
        </p:txBody>
      </p:sp>
      <p:sp>
        <p:nvSpPr>
          <p:cNvPr id="31" name="Rectangle 30"/>
          <p:cNvSpPr/>
          <p:nvPr/>
        </p:nvSpPr>
        <p:spPr>
          <a:xfrm>
            <a:off x="6563174"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5" name="Rectangle 34"/>
          <p:cNvSpPr/>
          <p:nvPr/>
        </p:nvSpPr>
        <p:spPr>
          <a:xfrm>
            <a:off x="5361018" y="3552606"/>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36" name="Rectangle 35"/>
          <p:cNvSpPr/>
          <p:nvPr/>
        </p:nvSpPr>
        <p:spPr>
          <a:xfrm>
            <a:off x="8461670"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7" name="Rectangle 36"/>
          <p:cNvSpPr/>
          <p:nvPr/>
        </p:nvSpPr>
        <p:spPr>
          <a:xfrm>
            <a:off x="7359520" y="2474095"/>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8" name="Rectangle 37"/>
          <p:cNvSpPr/>
          <p:nvPr/>
        </p:nvSpPr>
        <p:spPr>
          <a:xfrm>
            <a:off x="8023225"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39" name="Rectangle 38"/>
          <p:cNvSpPr/>
          <p:nvPr/>
        </p:nvSpPr>
        <p:spPr>
          <a:xfrm>
            <a:off x="8235265"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V</a:t>
            </a:r>
            <a:endParaRPr lang="en-GB" dirty="0">
              <a:solidFill>
                <a:srgbClr val="00B050"/>
              </a:solidFill>
              <a:latin typeface="Arial" pitchFamily="34" charset="0"/>
              <a:cs typeface="Arial" pitchFamily="34" charset="0"/>
            </a:endParaRPr>
          </a:p>
        </p:txBody>
      </p:sp>
      <p:sp>
        <p:nvSpPr>
          <p:cNvPr id="40" name="Rectangle 39"/>
          <p:cNvSpPr/>
          <p:nvPr/>
        </p:nvSpPr>
        <p:spPr>
          <a:xfrm>
            <a:off x="7148083" y="2474095"/>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1" name="Rectangle 40"/>
          <p:cNvSpPr/>
          <p:nvPr/>
        </p:nvSpPr>
        <p:spPr>
          <a:xfrm>
            <a:off x="6624788"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42" name="Rectangle 41"/>
          <p:cNvSpPr/>
          <p:nvPr/>
        </p:nvSpPr>
        <p:spPr>
          <a:xfrm>
            <a:off x="6388856" y="2460851"/>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3" name="Rectangle 42"/>
          <p:cNvSpPr/>
          <p:nvPr/>
        </p:nvSpPr>
        <p:spPr>
          <a:xfrm>
            <a:off x="6137811" y="2468216"/>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U</a:t>
            </a:r>
            <a:endParaRPr lang="en-GB" dirty="0">
              <a:solidFill>
                <a:srgbClr val="00B050"/>
              </a:solidFill>
              <a:latin typeface="Arial" pitchFamily="34" charset="0"/>
              <a:cs typeface="Arial" pitchFamily="34" charset="0"/>
            </a:endParaRPr>
          </a:p>
        </p:txBody>
      </p:sp>
      <p:sp>
        <p:nvSpPr>
          <p:cNvPr id="44" name="Rectangle 43"/>
          <p:cNvSpPr/>
          <p:nvPr/>
        </p:nvSpPr>
        <p:spPr>
          <a:xfrm>
            <a:off x="5907574" y="2466750"/>
            <a:ext cx="325730"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T</a:t>
            </a:r>
            <a:endParaRPr lang="en-GB" dirty="0">
              <a:solidFill>
                <a:srgbClr val="00B050"/>
              </a:solidFill>
              <a:latin typeface="Arial" pitchFamily="34" charset="0"/>
              <a:cs typeface="Arial" pitchFamily="34" charset="0"/>
            </a:endParaRPr>
          </a:p>
        </p:txBody>
      </p:sp>
      <p:sp>
        <p:nvSpPr>
          <p:cNvPr id="45" name="Rectangle 44"/>
          <p:cNvSpPr/>
          <p:nvPr/>
        </p:nvSpPr>
        <p:spPr>
          <a:xfrm>
            <a:off x="5663479" y="2474613"/>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A</a:t>
            </a:r>
            <a:endParaRPr lang="en-GB" dirty="0">
              <a:solidFill>
                <a:srgbClr val="00B050"/>
              </a:solidFill>
              <a:latin typeface="Arial" pitchFamily="34" charset="0"/>
              <a:cs typeface="Arial" pitchFamily="34" charset="0"/>
            </a:endParaRPr>
          </a:p>
        </p:txBody>
      </p:sp>
      <p:sp>
        <p:nvSpPr>
          <p:cNvPr id="46" name="Rectangle 45"/>
          <p:cNvSpPr/>
          <p:nvPr/>
        </p:nvSpPr>
        <p:spPr>
          <a:xfrm>
            <a:off x="5404867"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N</a:t>
            </a:r>
            <a:endParaRPr lang="en-GB" dirty="0">
              <a:solidFill>
                <a:srgbClr val="00B050"/>
              </a:solidFill>
              <a:latin typeface="Arial" pitchFamily="34" charset="0"/>
              <a:cs typeface="Arial" pitchFamily="34" charset="0"/>
            </a:endParaRP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823469" y="3548404"/>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50" name="Rectangle 49"/>
          <p:cNvSpPr/>
          <p:nvPr/>
        </p:nvSpPr>
        <p:spPr>
          <a:xfrm>
            <a:off x="6041510"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P</a:t>
            </a:r>
            <a:endParaRPr lang="en-GB" dirty="0">
              <a:solidFill>
                <a:schemeClr val="accent6">
                  <a:lumMod val="75000"/>
                </a:schemeClr>
              </a:solidFill>
              <a:latin typeface="Arial" pitchFamily="34" charset="0"/>
              <a:cs typeface="Arial" pitchFamily="34" charset="0"/>
            </a:endParaRPr>
          </a:p>
        </p:txBody>
      </p:sp>
      <p:sp>
        <p:nvSpPr>
          <p:cNvPr id="51" name="Rectangle 50"/>
          <p:cNvSpPr/>
          <p:nvPr/>
        </p:nvSpPr>
        <p:spPr>
          <a:xfrm>
            <a:off x="5368329" y="4492810"/>
            <a:ext cx="288738"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B</a:t>
            </a:r>
            <a:endParaRPr lang="en-GB" dirty="0">
              <a:solidFill>
                <a:srgbClr val="C00000"/>
              </a:solidFill>
              <a:latin typeface="Arial" pitchFamily="34" charset="0"/>
              <a:cs typeface="Arial" pitchFamily="34" charset="0"/>
            </a:endParaRPr>
          </a:p>
        </p:txBody>
      </p:sp>
      <p:sp>
        <p:nvSpPr>
          <p:cNvPr id="52" name="Rectangle 51"/>
          <p:cNvSpPr/>
          <p:nvPr/>
        </p:nvSpPr>
        <p:spPr>
          <a:xfrm>
            <a:off x="5691543" y="4492810"/>
            <a:ext cx="364202"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O</a:t>
            </a:r>
            <a:endParaRPr lang="en-GB" dirty="0">
              <a:solidFill>
                <a:srgbClr val="C00000"/>
              </a:solidFill>
              <a:latin typeface="Arial" pitchFamily="34" charset="0"/>
              <a:cs typeface="Arial" pitchFamily="34" charset="0"/>
            </a:endParaRPr>
          </a:p>
        </p:txBody>
      </p:sp>
      <p:sp>
        <p:nvSpPr>
          <p:cNvPr id="53" name="Rectangle 52"/>
          <p:cNvSpPr/>
          <p:nvPr/>
        </p:nvSpPr>
        <p:spPr>
          <a:xfrm>
            <a:off x="5565672" y="4492810"/>
            <a:ext cx="195613"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4" name="Rectangle 53"/>
          <p:cNvSpPr/>
          <p:nvPr/>
        </p:nvSpPr>
        <p:spPr>
          <a:xfrm>
            <a:off x="5938063"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D</a:t>
            </a:r>
            <a:endParaRPr lang="en-GB" dirty="0">
              <a:solidFill>
                <a:srgbClr val="C00000"/>
              </a:solidFill>
              <a:latin typeface="Arial" pitchFamily="34" charset="0"/>
              <a:cs typeface="Arial" pitchFamily="34" charset="0"/>
            </a:endParaRPr>
          </a:p>
        </p:txBody>
      </p:sp>
      <p:sp>
        <p:nvSpPr>
          <p:cNvPr id="55" name="Rectangle 54"/>
          <p:cNvSpPr/>
          <p:nvPr/>
        </p:nvSpPr>
        <p:spPr>
          <a:xfrm>
            <a:off x="6256445" y="3552606"/>
            <a:ext cx="325730"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T</a:t>
            </a:r>
            <a:endParaRPr lang="en-GB" dirty="0">
              <a:solidFill>
                <a:schemeClr val="accent6">
                  <a:lumMod val="75000"/>
                </a:schemeClr>
              </a:solidFill>
              <a:latin typeface="Arial" pitchFamily="34" charset="0"/>
              <a:cs typeface="Arial" pitchFamily="34" charset="0"/>
            </a:endParaRPr>
          </a:p>
        </p:txBody>
      </p:sp>
      <p:sp>
        <p:nvSpPr>
          <p:cNvPr id="56" name="Rectangle 55"/>
          <p:cNvSpPr/>
          <p:nvPr/>
        </p:nvSpPr>
        <p:spPr>
          <a:xfrm>
            <a:off x="7305585" y="4484569"/>
            <a:ext cx="325730"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T</a:t>
            </a:r>
            <a:endParaRPr lang="en-GB" dirty="0">
              <a:solidFill>
                <a:srgbClr val="C00000"/>
              </a:solidFill>
              <a:latin typeface="Arial" pitchFamily="34" charset="0"/>
              <a:cs typeface="Arial" pitchFamily="34" charset="0"/>
            </a:endParaRPr>
          </a:p>
        </p:txBody>
      </p:sp>
      <p:sp>
        <p:nvSpPr>
          <p:cNvPr id="57" name="Rectangle 56"/>
          <p:cNvSpPr/>
          <p:nvPr/>
        </p:nvSpPr>
        <p:spPr>
          <a:xfrm>
            <a:off x="6167739"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8" name="Rectangle 57"/>
          <p:cNvSpPr/>
          <p:nvPr/>
        </p:nvSpPr>
        <p:spPr>
          <a:xfrm>
            <a:off x="6498819"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E</a:t>
            </a:r>
            <a:endParaRPr lang="en-GB" dirty="0">
              <a:solidFill>
                <a:srgbClr val="C00000"/>
              </a:solidFill>
              <a:latin typeface="Arial" pitchFamily="34" charset="0"/>
              <a:cs typeface="Arial" pitchFamily="34" charset="0"/>
            </a:endParaRPr>
          </a:p>
        </p:txBody>
      </p:sp>
      <p:sp>
        <p:nvSpPr>
          <p:cNvPr id="59" name="Rectangle 58"/>
          <p:cNvSpPr/>
          <p:nvPr/>
        </p:nvSpPr>
        <p:spPr>
          <a:xfrm>
            <a:off x="6728645"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R</a:t>
            </a:r>
            <a:endParaRPr lang="en-GB" dirty="0">
              <a:solidFill>
                <a:srgbClr val="C00000"/>
              </a:solidFill>
              <a:latin typeface="Arial" pitchFamily="34" charset="0"/>
              <a:cs typeface="Arial" pitchFamily="34" charset="0"/>
            </a:endParaRP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62" name="Rectangle 61"/>
          <p:cNvSpPr/>
          <p:nvPr/>
        </p:nvSpPr>
        <p:spPr>
          <a:xfrm>
            <a:off x="6282921"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V</a:t>
            </a:r>
            <a:endParaRPr lang="en-GB" dirty="0">
              <a:solidFill>
                <a:srgbClr val="C00000"/>
              </a:solidFill>
              <a:latin typeface="Arial" pitchFamily="34" charset="0"/>
              <a:cs typeface="Arial" pitchFamily="34" charset="0"/>
            </a:endParaRPr>
          </a:p>
        </p:txBody>
      </p:sp>
      <p:sp>
        <p:nvSpPr>
          <p:cNvPr id="63" name="Rectangle 62"/>
          <p:cNvSpPr/>
          <p:nvPr/>
        </p:nvSpPr>
        <p:spPr>
          <a:xfrm>
            <a:off x="5580556" y="3541040"/>
            <a:ext cx="351378"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D</a:t>
            </a:r>
            <a:endParaRPr lang="en-GB" dirty="0">
              <a:solidFill>
                <a:schemeClr val="accent6">
                  <a:lumMod val="75000"/>
                </a:schemeClr>
              </a:solidFill>
              <a:latin typeface="Arial" pitchFamily="34" charset="0"/>
              <a:cs typeface="Arial" pitchFamily="34" charset="0"/>
            </a:endParaRP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A</a:t>
            </a:r>
            <a:endParaRPr lang="en-GB" dirty="0">
              <a:solidFill>
                <a:schemeClr val="tx2">
                  <a:lumMod val="50000"/>
                </a:schemeClr>
              </a:solidFill>
              <a:latin typeface="Arial" pitchFamily="34" charset="0"/>
              <a:cs typeface="Arial" pitchFamily="34" charset="0"/>
            </a:endParaRPr>
          </a:p>
        </p:txBody>
      </p:sp>
      <p:sp>
        <p:nvSpPr>
          <p:cNvPr id="66" name="Rectangle 65"/>
          <p:cNvSpPr/>
          <p:nvPr/>
        </p:nvSpPr>
        <p:spPr>
          <a:xfrm>
            <a:off x="5878264" y="5225559"/>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R</a:t>
            </a:r>
            <a:endParaRPr lang="en-GB" dirty="0">
              <a:solidFill>
                <a:schemeClr val="tx2">
                  <a:lumMod val="50000"/>
                </a:schemeClr>
              </a:solidFill>
              <a:latin typeface="Arial" pitchFamily="34" charset="0"/>
              <a:cs typeface="Arial" pitchFamily="34" charset="0"/>
            </a:endParaRPr>
          </a:p>
        </p:txBody>
      </p:sp>
      <p:sp>
        <p:nvSpPr>
          <p:cNvPr id="67" name="Rectangle 66"/>
          <p:cNvSpPr/>
          <p:nvPr/>
        </p:nvSpPr>
        <p:spPr>
          <a:xfrm>
            <a:off x="6107232" y="521854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D</a:t>
            </a:r>
            <a:endParaRPr lang="en-GB" dirty="0">
              <a:solidFill>
                <a:schemeClr val="tx2">
                  <a:lumMod val="50000"/>
                </a:schemeClr>
              </a:solidFill>
              <a:latin typeface="Arial" pitchFamily="34" charset="0"/>
              <a:cs typeface="Arial" pitchFamily="34" charset="0"/>
            </a:endParaRPr>
          </a:p>
        </p:txBody>
      </p:sp>
      <p:sp>
        <p:nvSpPr>
          <p:cNvPr id="68" name="Rectangle 67"/>
          <p:cNvSpPr/>
          <p:nvPr/>
        </p:nvSpPr>
        <p:spPr>
          <a:xfrm>
            <a:off x="6354803" y="5225559"/>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E</a:t>
            </a:r>
            <a:endParaRPr lang="en-GB" dirty="0">
              <a:solidFill>
                <a:schemeClr val="tx2">
                  <a:lumMod val="50000"/>
                </a:schemeClr>
              </a:solidFill>
              <a:latin typeface="Arial" pitchFamily="34" charset="0"/>
              <a:cs typeface="Arial" pitchFamily="34" charset="0"/>
            </a:endParaRPr>
          </a:p>
        </p:txBody>
      </p:sp>
      <p:sp>
        <p:nvSpPr>
          <p:cNvPr id="69" name="Rectangle 68"/>
          <p:cNvSpPr/>
          <p:nvPr/>
        </p:nvSpPr>
        <p:spPr>
          <a:xfrm>
            <a:off x="6582175" y="523461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N</a:t>
            </a:r>
            <a:endParaRPr lang="en-GB" dirty="0">
              <a:solidFill>
                <a:schemeClr val="tx2">
                  <a:lumMod val="50000"/>
                </a:schemeClr>
              </a:solidFill>
              <a:latin typeface="Arial" pitchFamily="34" charset="0"/>
              <a:cs typeface="Arial" pitchFamily="34" charset="0"/>
            </a:endParaRP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smtClean="0">
                <a:solidFill>
                  <a:srgbClr val="7030A0"/>
                </a:solidFill>
                <a:latin typeface="Arial" pitchFamily="34" charset="0"/>
                <a:cs typeface="Arial" pitchFamily="34" charset="0"/>
              </a:rPr>
              <a:t>2) An </a:t>
            </a:r>
            <a:r>
              <a:rPr lang="en-GB" i="1" dirty="0">
                <a:solidFill>
                  <a:srgbClr val="7030A0"/>
                </a:solidFill>
                <a:latin typeface="Arial" pitchFamily="34" charset="0"/>
                <a:cs typeface="Arial" pitchFamily="34" charset="0"/>
              </a:rPr>
              <a:t>exact type of </a:t>
            </a:r>
            <a:r>
              <a:rPr lang="en-GB" i="1" dirty="0" smtClean="0">
                <a:solidFill>
                  <a:srgbClr val="7030A0"/>
                </a:solidFill>
                <a:latin typeface="Arial" pitchFamily="34" charset="0"/>
                <a:cs typeface="Arial" pitchFamily="34" charset="0"/>
              </a:rPr>
              <a:t>animal</a:t>
            </a:r>
            <a:endParaRPr lang="en-GB" i="1" dirty="0">
              <a:solidFill>
                <a:srgbClr val="7030A0"/>
              </a:solidFill>
              <a:latin typeface="Arial" pitchFamily="34" charset="0"/>
              <a:cs typeface="Arial" pitchFamily="34" charset="0"/>
            </a:endParaRP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smtClean="0">
                <a:solidFill>
                  <a:srgbClr val="00B050"/>
                </a:solidFill>
                <a:latin typeface="Arial" pitchFamily="34" charset="0"/>
                <a:cs typeface="Arial" pitchFamily="34" charset="0"/>
              </a:rPr>
              <a:t>3) An </a:t>
            </a:r>
            <a:r>
              <a:rPr lang="en-GB" i="1" dirty="0">
                <a:solidFill>
                  <a:srgbClr val="00B050"/>
                </a:solidFill>
                <a:latin typeface="Arial" pitchFamily="34" charset="0"/>
                <a:cs typeface="Arial" pitchFamily="34" charset="0"/>
              </a:rPr>
              <a:t>area which is protected for </a:t>
            </a:r>
            <a:r>
              <a:rPr lang="en-GB" i="1" dirty="0" smtClean="0">
                <a:solidFill>
                  <a:srgbClr val="00B050"/>
                </a:solidFill>
                <a:latin typeface="Arial" pitchFamily="34" charset="0"/>
                <a:cs typeface="Arial" pitchFamily="34" charset="0"/>
              </a:rPr>
              <a:t>wildlife</a:t>
            </a:r>
            <a:endParaRPr lang="en-GB" i="1" dirty="0">
              <a:solidFill>
                <a:srgbClr val="00B050"/>
              </a:solidFill>
              <a:latin typeface="Arial" pitchFamily="34" charset="0"/>
              <a:cs typeface="Arial" pitchFamily="34" charset="0"/>
            </a:endParaRP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smtClean="0">
                <a:solidFill>
                  <a:schemeClr val="accent6">
                    <a:lumMod val="75000"/>
                  </a:schemeClr>
                </a:solidFill>
                <a:latin typeface="Arial" pitchFamily="34" charset="0"/>
                <a:cs typeface="Arial" pitchFamily="34" charset="0"/>
              </a:rPr>
              <a:t>4) Something </a:t>
            </a:r>
            <a:r>
              <a:rPr lang="en-GB" i="1" dirty="0">
                <a:solidFill>
                  <a:schemeClr val="accent6">
                    <a:lumMod val="75000"/>
                  </a:schemeClr>
                </a:solidFill>
                <a:latin typeface="Arial" pitchFamily="34" charset="0"/>
                <a:cs typeface="Arial" pitchFamily="34" charset="0"/>
              </a:rPr>
              <a:t>plants and animals do over time so that they can live in their </a:t>
            </a:r>
            <a:r>
              <a:rPr lang="en-GB" i="1" dirty="0" smtClean="0">
                <a:solidFill>
                  <a:schemeClr val="accent6">
                    <a:lumMod val="75000"/>
                  </a:schemeClr>
                </a:solidFill>
                <a:latin typeface="Arial" pitchFamily="34" charset="0"/>
                <a:cs typeface="Arial" pitchFamily="34" charset="0"/>
              </a:rPr>
              <a:t>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smtClean="0">
                <a:solidFill>
                  <a:srgbClr val="C00000"/>
                </a:solidFill>
                <a:latin typeface="Arial" pitchFamily="34" charset="0"/>
                <a:cs typeface="Arial" pitchFamily="34" charset="0"/>
              </a:rPr>
              <a:t>5) The </a:t>
            </a:r>
            <a:r>
              <a:rPr lang="en-GB" i="1" dirty="0">
                <a:solidFill>
                  <a:srgbClr val="C00000"/>
                </a:solidFill>
                <a:latin typeface="Arial" pitchFamily="34" charset="0"/>
                <a:cs typeface="Arial" pitchFamily="34" charset="0"/>
              </a:rPr>
              <a:t>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t>
            </a:r>
            <a:r>
              <a:rPr lang="en-GB" i="1" dirty="0" smtClean="0">
                <a:solidFill>
                  <a:srgbClr val="C00000"/>
                </a:solidFill>
                <a:latin typeface="Arial" pitchFamily="34" charset="0"/>
                <a:cs typeface="Arial" pitchFamily="34" charset="0"/>
              </a:rPr>
              <a:t>area</a:t>
            </a:r>
            <a:endParaRPr lang="en-GB" dirty="0"/>
          </a:p>
        </p:txBody>
      </p:sp>
      <p:sp>
        <p:nvSpPr>
          <p:cNvPr id="75" name="TextBox 74"/>
          <p:cNvSpPr txBox="1"/>
          <p:nvPr/>
        </p:nvSpPr>
        <p:spPr>
          <a:xfrm>
            <a:off x="250004" y="5203129"/>
            <a:ext cx="3959808" cy="646331"/>
          </a:xfrm>
          <a:prstGeom prst="rect">
            <a:avLst/>
          </a:prstGeom>
          <a:noFill/>
        </p:spPr>
        <p:txBody>
          <a:bodyPr wrap="square" rtlCol="0">
            <a:spAutoFit/>
          </a:bodyPr>
          <a:lstStyle/>
          <a:p>
            <a:r>
              <a:rPr lang="en-GB" i="1" dirty="0" smtClean="0">
                <a:solidFill>
                  <a:schemeClr val="tx2">
                    <a:lumMod val="50000"/>
                  </a:schemeClr>
                </a:solidFill>
                <a:latin typeface="Arial" pitchFamily="34" charset="0"/>
                <a:cs typeface="Arial" pitchFamily="34" charset="0"/>
              </a:rPr>
              <a:t>6) A </a:t>
            </a:r>
            <a:r>
              <a:rPr lang="en-GB" i="1" dirty="0">
                <a:solidFill>
                  <a:schemeClr val="tx2">
                    <a:lumMod val="50000"/>
                  </a:schemeClr>
                </a:solidFill>
                <a:latin typeface="Arial" pitchFamily="34" charset="0"/>
                <a:cs typeface="Arial" pitchFamily="34" charset="0"/>
              </a:rPr>
              <a:t>person who looks after a nature </a:t>
            </a:r>
            <a:r>
              <a:rPr lang="en-GB" i="1" dirty="0" smtClean="0">
                <a:solidFill>
                  <a:schemeClr val="tx2">
                    <a:lumMod val="50000"/>
                  </a:schemeClr>
                </a:solidFill>
                <a:latin typeface="Arial" pitchFamily="34" charset="0"/>
                <a:cs typeface="Arial" pitchFamily="34" charset="0"/>
              </a:rPr>
              <a:t>reserve</a:t>
            </a:r>
            <a:endParaRPr lang="en-GB" i="1" dirty="0">
              <a:solidFill>
                <a:schemeClr val="tx2">
                  <a:lumMod val="50000"/>
                </a:schemeClr>
              </a:solidFill>
              <a:latin typeface="Arial" pitchFamily="34" charset="0"/>
              <a:cs typeface="Arial" pitchFamily="34" charset="0"/>
            </a:endParaRPr>
          </a:p>
        </p:txBody>
      </p:sp>
      <p:pic>
        <p:nvPicPr>
          <p:cNvPr id="77" name="Picture 76"/>
          <p:cNvPicPr>
            <a:picLocks noChangeAspect="1"/>
          </p:cNvPicPr>
          <p:nvPr/>
        </p:nvPicPr>
        <p:blipFill>
          <a:blip r:embed="rId5" cstate="print"/>
          <a:srcRect/>
          <a:stretch>
            <a:fillRect/>
          </a:stretch>
        </p:blipFill>
        <p:spPr bwMode="auto">
          <a:xfrm>
            <a:off x="7620436" y="157134"/>
            <a:ext cx="1335088" cy="1193800"/>
          </a:xfrm>
          <a:prstGeom prst="rect">
            <a:avLst/>
          </a:prstGeom>
          <a:noFill/>
          <a:ln w="9525">
            <a:noFill/>
            <a:miter lim="800000"/>
            <a:headEnd/>
            <a:tailEnd/>
          </a:ln>
        </p:spPr>
      </p:pic>
    </p:spTree>
    <p:extLst>
      <p:ext uri="{BB962C8B-B14F-4D97-AF65-F5344CB8AC3E}">
        <p14:creationId xmlns:p14="http://schemas.microsoft.com/office/powerpoint/2010/main" val="35676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468560" y="-90464"/>
            <a:ext cx="9793088" cy="6980422"/>
          </a:xfrm>
          <a:prstGeom prst="rect">
            <a:avLst/>
          </a:prstGeom>
        </p:spPr>
      </p:pic>
      <p:pic>
        <p:nvPicPr>
          <p:cNvPr id="4" name="Picture 3"/>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6662" y="6235536"/>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10" name="TextBox 9"/>
          <p:cNvSpPr txBox="1"/>
          <p:nvPr/>
        </p:nvSpPr>
        <p:spPr>
          <a:xfrm>
            <a:off x="464428" y="334693"/>
            <a:ext cx="3714272" cy="1569660"/>
          </a:xfrm>
          <a:prstGeom prst="rect">
            <a:avLst/>
          </a:prstGeom>
          <a:noFill/>
        </p:spPr>
        <p:txBody>
          <a:bodyPr wrap="square" rtlCol="0">
            <a:spAutoFit/>
          </a:bodyPr>
          <a:lstStyle/>
          <a:p>
            <a:r>
              <a:rPr lang="en-GB" sz="2400" dirty="0" smtClean="0">
                <a:latin typeface="Arial" pitchFamily="34" charset="0"/>
                <a:cs typeface="Arial" pitchFamily="34" charset="0"/>
              </a:rPr>
              <a:t>After your visit, you’ll know more about different habitats and what lives in them.</a:t>
            </a:r>
            <a:endParaRPr lang="en-GB" sz="2400" dirty="0">
              <a:latin typeface="Arial" pitchFamily="34" charset="0"/>
              <a:cs typeface="Arial" pitchFamily="34" charset="0"/>
            </a:endParaRPr>
          </a:p>
        </p:txBody>
      </p:sp>
      <p:sp>
        <p:nvSpPr>
          <p:cNvPr id="15" name="TextBox 14"/>
          <p:cNvSpPr txBox="1"/>
          <p:nvPr/>
        </p:nvSpPr>
        <p:spPr>
          <a:xfrm>
            <a:off x="4146554" y="338436"/>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Elizabeth </a:t>
            </a:r>
            <a:r>
              <a:rPr lang="en-GB" sz="800" dirty="0" err="1" smtClean="0">
                <a:latin typeface="Arial" pitchFamily="34" charset="0"/>
                <a:cs typeface="Arial" pitchFamily="34" charset="0"/>
              </a:rPr>
              <a:t>Dack</a:t>
            </a:r>
            <a:endParaRPr lang="en-GB" sz="800" dirty="0">
              <a:latin typeface="Arial" pitchFamily="34" charset="0"/>
              <a:cs typeface="Arial" pitchFamily="34" charset="0"/>
            </a:endParaRPr>
          </a:p>
        </p:txBody>
      </p:sp>
      <p:grpSp>
        <p:nvGrpSpPr>
          <p:cNvPr id="13" name="Group 19"/>
          <p:cNvGrpSpPr/>
          <p:nvPr/>
        </p:nvGrpSpPr>
        <p:grpSpPr>
          <a:xfrm>
            <a:off x="961137" y="2169402"/>
            <a:ext cx="7793735" cy="1569660"/>
            <a:chOff x="699957" y="2060848"/>
            <a:chExt cx="7793735" cy="1569660"/>
          </a:xfrm>
        </p:grpSpPr>
        <p:sp>
          <p:nvSpPr>
            <p:cNvPr id="12" name="TextBox 11"/>
            <p:cNvSpPr txBox="1"/>
            <p:nvPr/>
          </p:nvSpPr>
          <p:spPr>
            <a:xfrm>
              <a:off x="3779912" y="2060848"/>
              <a:ext cx="4713780" cy="1569660"/>
            </a:xfrm>
            <a:prstGeom prst="rect">
              <a:avLst/>
            </a:prstGeom>
            <a:noFill/>
          </p:spPr>
          <p:txBody>
            <a:bodyPr wrap="square" rtlCol="0">
              <a:spAutoFit/>
            </a:bodyPr>
            <a:lstStyle/>
            <a:p>
              <a:r>
                <a:rPr lang="en-GB" sz="2400" dirty="0" smtClean="0">
                  <a:latin typeface="Arial" pitchFamily="34" charset="0"/>
                  <a:cs typeface="Arial" pitchFamily="34" charset="0"/>
                </a:rPr>
                <a:t>We’ll find plenty of plants and animals too, but it’s important to remember that they’re all wild so what we’ll see is a mystery! </a:t>
              </a:r>
              <a:endParaRPr lang="en-US" sz="2400" dirty="0">
                <a:latin typeface="Arial" pitchFamily="34" charset="0"/>
                <a:cs typeface="Arial" pitchFamily="34" charset="0"/>
              </a:endParaRPr>
            </a:p>
          </p:txBody>
        </p:sp>
        <p:sp>
          <p:nvSpPr>
            <p:cNvPr id="18" name="TextBox 17"/>
            <p:cNvSpPr txBox="1"/>
            <p:nvPr/>
          </p:nvSpPr>
          <p:spPr>
            <a:xfrm>
              <a:off x="699957" y="2108512"/>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Terry </a:t>
              </a:r>
              <a:r>
                <a:rPr lang="en-GB" sz="800" dirty="0" err="1" smtClean="0">
                  <a:latin typeface="Arial" pitchFamily="34" charset="0"/>
                  <a:cs typeface="Arial" pitchFamily="34" charset="0"/>
                </a:rPr>
                <a:t>Postle</a:t>
              </a:r>
              <a:endParaRPr lang="en-GB" sz="800" dirty="0">
                <a:latin typeface="Arial" pitchFamily="34" charset="0"/>
                <a:cs typeface="Arial" pitchFamily="34" charset="0"/>
              </a:endParaRPr>
            </a:p>
          </p:txBody>
        </p:sp>
      </p:grpSp>
      <p:grpSp>
        <p:nvGrpSpPr>
          <p:cNvPr id="16" name="Group 20"/>
          <p:cNvGrpSpPr/>
          <p:nvPr/>
        </p:nvGrpSpPr>
        <p:grpSpPr>
          <a:xfrm>
            <a:off x="464428" y="4078284"/>
            <a:ext cx="5198074" cy="2387196"/>
            <a:chOff x="740593" y="4148255"/>
            <a:chExt cx="4667136" cy="2387196"/>
          </a:xfrm>
        </p:grpSpPr>
        <p:sp>
          <p:nvSpPr>
            <p:cNvPr id="6" name="TextBox 5"/>
            <p:cNvSpPr txBox="1"/>
            <p:nvPr/>
          </p:nvSpPr>
          <p:spPr>
            <a:xfrm>
              <a:off x="740593" y="4227127"/>
              <a:ext cx="4466901" cy="2308324"/>
            </a:xfrm>
            <a:prstGeom prst="rect">
              <a:avLst/>
            </a:prstGeom>
            <a:noFill/>
          </p:spPr>
          <p:txBody>
            <a:bodyPr wrap="square" rtlCol="0">
              <a:spAutoFit/>
            </a:bodyPr>
            <a:lstStyle/>
            <a:p>
              <a:r>
                <a:rPr lang="en-GB" sz="2400" dirty="0" smtClean="0">
                  <a:latin typeface="Arial" pitchFamily="34" charset="0"/>
                  <a:cs typeface="Arial" pitchFamily="34" charset="0"/>
                </a:rPr>
                <a:t>We’ll explore what makes NWT </a:t>
              </a:r>
              <a:r>
                <a:rPr lang="en-GB" sz="2400" dirty="0" err="1" smtClean="0">
                  <a:latin typeface="Arial" pitchFamily="34" charset="0"/>
                  <a:cs typeface="Arial" pitchFamily="34" charset="0"/>
                </a:rPr>
                <a:t>Roydon</a:t>
              </a:r>
              <a:r>
                <a:rPr lang="en-GB" sz="2400" dirty="0" smtClean="0">
                  <a:latin typeface="Arial" pitchFamily="34" charset="0"/>
                  <a:cs typeface="Arial" pitchFamily="34" charset="0"/>
                </a:rPr>
                <a:t> Common special for wildlife, and learn how the habitats are managed for the different animals and plants.</a:t>
              </a:r>
            </a:p>
            <a:p>
              <a:endParaRPr lang="en-GB" sz="2400" dirty="0">
                <a:latin typeface="Arial" pitchFamily="34" charset="0"/>
                <a:cs typeface="Arial" pitchFamily="34" charset="0"/>
              </a:endParaRPr>
            </a:p>
          </p:txBody>
        </p:sp>
        <p:sp>
          <p:nvSpPr>
            <p:cNvPr id="19" name="TextBox 18"/>
            <p:cNvSpPr txBox="1"/>
            <p:nvPr/>
          </p:nvSpPr>
          <p:spPr>
            <a:xfrm>
              <a:off x="5099952" y="4148255"/>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Peter Mallet</a:t>
              </a:r>
              <a:endParaRPr lang="en-GB" sz="800" dirty="0">
                <a:latin typeface="Arial" pitchFamily="34" charset="0"/>
                <a:cs typeface="Arial" pitchFamily="34" charset="0"/>
              </a:endParaRPr>
            </a:p>
          </p:txBody>
        </p:sp>
      </p:gr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7794" y="378618"/>
            <a:ext cx="2278008" cy="1518672"/>
          </a:xfrm>
          <a:prstGeom prst="rect">
            <a:avLst/>
          </a:prstGeom>
        </p:spPr>
      </p:pic>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68914" y="2241126"/>
            <a:ext cx="2587532" cy="1726369"/>
          </a:xfrm>
          <a:prstGeom prst="rect">
            <a:avLst/>
          </a:prstGeom>
        </p:spPr>
      </p:pic>
      <p:pic>
        <p:nvPicPr>
          <p:cNvPr id="22" name="Picture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90868" y="4078284"/>
            <a:ext cx="2451826" cy="1810849"/>
          </a:xfrm>
          <a:prstGeom prst="rect">
            <a:avLst/>
          </a:prstGeom>
        </p:spPr>
      </p:pic>
      <p:pic>
        <p:nvPicPr>
          <p:cNvPr id="25" name="Picture 24"/>
          <p:cNvPicPr>
            <a:picLocks noChangeAspect="1"/>
          </p:cNvPicPr>
          <p:nvPr/>
        </p:nvPicPr>
        <p:blipFill>
          <a:blip r:embed="rId8" cstate="print"/>
          <a:srcRect/>
          <a:stretch>
            <a:fillRect/>
          </a:stretch>
        </p:blipFill>
        <p:spPr bwMode="auto">
          <a:xfrm>
            <a:off x="7620436" y="157134"/>
            <a:ext cx="1335088" cy="1193800"/>
          </a:xfrm>
          <a:prstGeom prst="rect">
            <a:avLst/>
          </a:prstGeom>
          <a:noFill/>
          <a:ln w="9525">
            <a:noFill/>
            <a:miter lim="800000"/>
            <a:headEnd/>
            <a:tailEnd/>
          </a:ln>
        </p:spPr>
      </p:pic>
    </p:spTree>
    <p:extLst>
      <p:ext uri="{BB962C8B-B14F-4D97-AF65-F5344CB8AC3E}">
        <p14:creationId xmlns:p14="http://schemas.microsoft.com/office/powerpoint/2010/main" val="163807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468560" y="-90464"/>
            <a:ext cx="9793088" cy="6980422"/>
          </a:xfrm>
          <a:prstGeom prst="rect">
            <a:avLst/>
          </a:prstGeom>
        </p:spPr>
      </p:pic>
      <p:sp>
        <p:nvSpPr>
          <p:cNvPr id="3" name="TextBox 2"/>
          <p:cNvSpPr txBox="1"/>
          <p:nvPr/>
        </p:nvSpPr>
        <p:spPr>
          <a:xfrm>
            <a:off x="515875" y="166189"/>
            <a:ext cx="6768752" cy="769441"/>
          </a:xfrm>
          <a:prstGeom prst="rect">
            <a:avLst/>
          </a:prstGeom>
          <a:noFill/>
        </p:spPr>
        <p:txBody>
          <a:bodyPr wrap="square" rtlCol="0">
            <a:spAutoFit/>
          </a:bodyPr>
          <a:lstStyle/>
          <a:p>
            <a:r>
              <a:rPr lang="en-GB" sz="4400" dirty="0" smtClean="0">
                <a:latin typeface="Arial" pitchFamily="34" charset="0"/>
                <a:cs typeface="Arial" pitchFamily="34" charset="0"/>
              </a:rPr>
              <a:t>Heathland and mire</a:t>
            </a:r>
            <a:endParaRPr lang="en-GB" sz="4400" dirty="0">
              <a:latin typeface="Arial" pitchFamily="34" charset="0"/>
              <a:cs typeface="Arial" pitchFamily="34" charset="0"/>
            </a:endParaRPr>
          </a:p>
        </p:txBody>
      </p:sp>
      <p:pic>
        <p:nvPicPr>
          <p:cNvPr id="5" name="Picture 4"/>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8670" y="6235536"/>
            <a:ext cx="446906" cy="467360"/>
          </a:xfrm>
          <a:prstGeom prst="rect">
            <a:avLst/>
          </a:prstGeom>
          <a:noFill/>
          <a:ln>
            <a:noFill/>
          </a:ln>
        </p:spPr>
      </p:pic>
      <p:pic>
        <p:nvPicPr>
          <p:cNvPr id="23" name="Picture 22"/>
          <p:cNvPicPr>
            <a:picLocks noChangeAspect="1"/>
          </p:cNvPicPr>
          <p:nvPr/>
        </p:nvPicPr>
        <p:blipFill>
          <a:blip r:embed="rId5" cstate="print"/>
          <a:srcRect/>
          <a:stretch>
            <a:fillRect/>
          </a:stretch>
        </p:blipFill>
        <p:spPr bwMode="auto">
          <a:xfrm>
            <a:off x="7620436" y="157134"/>
            <a:ext cx="1335088" cy="1193800"/>
          </a:xfrm>
          <a:prstGeom prst="rect">
            <a:avLst/>
          </a:prstGeom>
          <a:noFill/>
          <a:ln w="9525">
            <a:noFill/>
            <a:miter lim="800000"/>
            <a:headEnd/>
            <a:tailEnd/>
          </a:ln>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1812" y="1350934"/>
            <a:ext cx="7478424" cy="4377387"/>
          </a:xfrm>
          <a:prstGeom prst="rect">
            <a:avLst/>
          </a:prstGeom>
        </p:spPr>
      </p:pic>
      <p:pic>
        <p:nvPicPr>
          <p:cNvPr id="25" name="Picture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66424" y="2115954"/>
            <a:ext cx="2292174" cy="1524196"/>
          </a:xfrm>
          <a:prstGeom prst="rect">
            <a:avLst/>
          </a:prstGeom>
        </p:spPr>
      </p:pic>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6769" y="4244367"/>
            <a:ext cx="2123728" cy="1568525"/>
          </a:xfrm>
          <a:prstGeom prst="rect">
            <a:avLst/>
          </a:prstGeom>
        </p:spPr>
      </p:pic>
      <p:sp>
        <p:nvSpPr>
          <p:cNvPr id="28" name="TextBox 27"/>
          <p:cNvSpPr txBox="1"/>
          <p:nvPr/>
        </p:nvSpPr>
        <p:spPr>
          <a:xfrm>
            <a:off x="95814" y="4238523"/>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Peter Mallet</a:t>
            </a:r>
            <a:endParaRPr lang="en-GB" sz="800" dirty="0">
              <a:latin typeface="Arial" pitchFamily="34" charset="0"/>
              <a:cs typeface="Arial" pitchFamily="34" charset="0"/>
            </a:endParaRPr>
          </a:p>
        </p:txBody>
      </p:sp>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58647" y="4260350"/>
            <a:ext cx="2494904" cy="1871178"/>
          </a:xfrm>
          <a:prstGeom prst="rect">
            <a:avLst/>
          </a:prstGeom>
        </p:spPr>
      </p:pic>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3147" y="1029234"/>
            <a:ext cx="2307436" cy="1730577"/>
          </a:xfrm>
          <a:prstGeom prst="rect">
            <a:avLst/>
          </a:prstGeom>
        </p:spPr>
      </p:pic>
      <p:sp>
        <p:nvSpPr>
          <p:cNvPr id="29" name="TextBox 28"/>
          <p:cNvSpPr txBox="1"/>
          <p:nvPr/>
        </p:nvSpPr>
        <p:spPr>
          <a:xfrm>
            <a:off x="138919" y="1029234"/>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David North</a:t>
            </a:r>
            <a:endParaRPr lang="en-GB" sz="800" dirty="0">
              <a:latin typeface="Arial" pitchFamily="34" charset="0"/>
              <a:cs typeface="Arial" pitchFamily="34" charset="0"/>
            </a:endParaRPr>
          </a:p>
        </p:txBody>
      </p:sp>
      <p:sp>
        <p:nvSpPr>
          <p:cNvPr id="30" name="TextBox 29"/>
          <p:cNvSpPr txBox="1"/>
          <p:nvPr/>
        </p:nvSpPr>
        <p:spPr>
          <a:xfrm>
            <a:off x="5936811" y="4260350"/>
            <a:ext cx="307777" cy="1540172"/>
          </a:xfrm>
          <a:prstGeom prst="rect">
            <a:avLst/>
          </a:prstGeom>
          <a:noFill/>
        </p:spPr>
        <p:txBody>
          <a:bodyPr vert="vert" wrap="square" rtlCol="0">
            <a:spAutoFit/>
          </a:bodyPr>
          <a:lstStyle/>
          <a:p>
            <a:r>
              <a:rPr lang="en-GB" sz="800" dirty="0" smtClean="0">
                <a:solidFill>
                  <a:schemeClr val="bg1"/>
                </a:solidFill>
                <a:latin typeface="Arial" panose="020B0604020202020204" pitchFamily="34" charset="0"/>
                <a:cs typeface="Arial" panose="020B0604020202020204" pitchFamily="34" charset="0"/>
              </a:rPr>
              <a:t>Photo: Karl Charters</a:t>
            </a:r>
            <a:endParaRPr lang="en-GB" sz="800"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87946" y="873674"/>
            <a:ext cx="2220082" cy="1478647"/>
          </a:xfrm>
          <a:prstGeom prst="rect">
            <a:avLst/>
          </a:prstGeom>
        </p:spPr>
      </p:pic>
      <p:sp>
        <p:nvSpPr>
          <p:cNvPr id="31" name="TextBox 30"/>
          <p:cNvSpPr txBox="1"/>
          <p:nvPr/>
        </p:nvSpPr>
        <p:spPr>
          <a:xfrm>
            <a:off x="3502306" y="833058"/>
            <a:ext cx="307777" cy="1540172"/>
          </a:xfrm>
          <a:prstGeom prst="rect">
            <a:avLst/>
          </a:prstGeom>
          <a:noFill/>
        </p:spPr>
        <p:txBody>
          <a:bodyPr vert="vert" wrap="square" rtlCol="0">
            <a:spAutoFit/>
          </a:bodyPr>
          <a:lstStyle/>
          <a:p>
            <a:r>
              <a:rPr lang="en-GB" sz="800" dirty="0" smtClean="0">
                <a:latin typeface="Arial" panose="020B0604020202020204" pitchFamily="34" charset="0"/>
                <a:cs typeface="Arial" panose="020B0604020202020204" pitchFamily="34" charset="0"/>
              </a:rPr>
              <a:t>Photo: Peter Dent</a:t>
            </a:r>
            <a:endParaRPr lang="en-GB" sz="8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76737" y="4760936"/>
            <a:ext cx="2281549" cy="1520857"/>
          </a:xfrm>
          <a:prstGeom prst="rect">
            <a:avLst/>
          </a:prstGeom>
        </p:spPr>
      </p:pic>
      <p:sp>
        <p:nvSpPr>
          <p:cNvPr id="32" name="TextBox 31"/>
          <p:cNvSpPr txBox="1"/>
          <p:nvPr/>
        </p:nvSpPr>
        <p:spPr>
          <a:xfrm>
            <a:off x="2878293" y="4741621"/>
            <a:ext cx="307777" cy="1540172"/>
          </a:xfrm>
          <a:prstGeom prst="rect">
            <a:avLst/>
          </a:prstGeom>
          <a:noFill/>
        </p:spPr>
        <p:txBody>
          <a:bodyPr vert="vert" wrap="square" rtlCol="0">
            <a:spAutoFit/>
          </a:bodyPr>
          <a:lstStyle/>
          <a:p>
            <a:r>
              <a:rPr lang="en-GB" sz="800" dirty="0" smtClean="0">
                <a:solidFill>
                  <a:schemeClr val="bg1"/>
                </a:solidFill>
                <a:latin typeface="Arial" panose="020B0604020202020204" pitchFamily="34" charset="0"/>
                <a:cs typeface="Arial" panose="020B0604020202020204" pitchFamily="34" charset="0"/>
              </a:rPr>
              <a:t>Photo: Ian </a:t>
            </a:r>
            <a:r>
              <a:rPr lang="en-GB" sz="800" dirty="0" err="1" smtClean="0">
                <a:solidFill>
                  <a:schemeClr val="bg1"/>
                </a:solidFill>
                <a:latin typeface="Arial" panose="020B0604020202020204" pitchFamily="34" charset="0"/>
                <a:cs typeface="Arial" panose="020B0604020202020204" pitchFamily="34" charset="0"/>
              </a:rPr>
              <a:t>Saggers</a:t>
            </a:r>
            <a:endParaRPr lang="en-GB" sz="8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6258647" y="2099038"/>
            <a:ext cx="307777" cy="1540172"/>
          </a:xfrm>
          <a:prstGeom prst="rect">
            <a:avLst/>
          </a:prstGeom>
          <a:noFill/>
        </p:spPr>
        <p:txBody>
          <a:bodyPr vert="vert" wrap="square" rtlCol="0">
            <a:spAutoFit/>
          </a:bodyPr>
          <a:lstStyle/>
          <a:p>
            <a:r>
              <a:rPr lang="en-GB" sz="800" dirty="0" smtClean="0">
                <a:solidFill>
                  <a:schemeClr val="bg1"/>
                </a:solidFill>
                <a:latin typeface="Arial" panose="020B0604020202020204" pitchFamily="34" charset="0"/>
                <a:cs typeface="Arial" panose="020B0604020202020204" pitchFamily="34" charset="0"/>
              </a:rPr>
              <a:t>Photo: Andrew Ramsey</a:t>
            </a:r>
            <a:endParaRPr lang="en-GB"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13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468560" y="-90464"/>
            <a:ext cx="9793088" cy="6980422"/>
          </a:xfrm>
          <a:prstGeom prst="rect">
            <a:avLst/>
          </a:prstGeom>
        </p:spPr>
      </p:pic>
      <p:pic>
        <p:nvPicPr>
          <p:cNvPr id="4" name="Picture 3"/>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6662" y="6235536"/>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323528" y="260648"/>
            <a:ext cx="7128792" cy="769441"/>
          </a:xfrm>
          <a:prstGeom prst="rect">
            <a:avLst/>
          </a:prstGeom>
          <a:noFill/>
        </p:spPr>
        <p:txBody>
          <a:bodyPr wrap="square" rtlCol="0">
            <a:spAutoFit/>
          </a:bodyPr>
          <a:lstStyle/>
          <a:p>
            <a:r>
              <a:rPr lang="en-GB" sz="4400" dirty="0" smtClean="0">
                <a:latin typeface="Arial" pitchFamily="34" charset="0"/>
                <a:cs typeface="Arial" pitchFamily="34" charset="0"/>
              </a:rPr>
              <a:t>Woodland</a:t>
            </a:r>
            <a:endParaRPr lang="en-GB" sz="4400" dirty="0">
              <a:latin typeface="Arial" pitchFamily="34" charset="0"/>
              <a:cs typeface="Arial"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20916" y="958308"/>
            <a:ext cx="6504624" cy="4878468"/>
          </a:xfrm>
          <a:prstGeom prst="rect">
            <a:avLst/>
          </a:prstGeom>
        </p:spPr>
      </p:pic>
      <p:pic>
        <p:nvPicPr>
          <p:cNvPr id="31" name="Picture 30"/>
          <p:cNvPicPr>
            <a:picLocks noChangeAspect="1"/>
          </p:cNvPicPr>
          <p:nvPr/>
        </p:nvPicPr>
        <p:blipFill>
          <a:blip r:embed="rId6" cstate="print"/>
          <a:srcRect/>
          <a:stretch>
            <a:fillRect/>
          </a:stretch>
        </p:blipFill>
        <p:spPr bwMode="auto">
          <a:xfrm>
            <a:off x="7620436" y="157134"/>
            <a:ext cx="1335088" cy="1193800"/>
          </a:xfrm>
          <a:prstGeom prst="rect">
            <a:avLst/>
          </a:prstGeom>
          <a:noFill/>
          <a:ln w="9525">
            <a:noFill/>
            <a:miter lim="800000"/>
            <a:headEnd/>
            <a:tailEnd/>
          </a:ln>
        </p:spPr>
      </p:pic>
      <p:grpSp>
        <p:nvGrpSpPr>
          <p:cNvPr id="20" name="Group 19"/>
          <p:cNvGrpSpPr/>
          <p:nvPr/>
        </p:nvGrpSpPr>
        <p:grpSpPr>
          <a:xfrm>
            <a:off x="162317" y="1009007"/>
            <a:ext cx="1845343" cy="1389785"/>
            <a:chOff x="162317" y="1009007"/>
            <a:chExt cx="1845343" cy="1389785"/>
          </a:xfrm>
        </p:grpSpPr>
        <p:pic>
          <p:nvPicPr>
            <p:cNvPr id="1029" name="Picture 5" descr="V:\Images\Natural Connections - Photo Gallery\Birds\Robin, Salhouse Broad, David Thacker, 6 May 2013.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flipH="1">
              <a:off x="425547" y="1030089"/>
              <a:ext cx="1582113" cy="136870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2317" y="1009007"/>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David Thacker</a:t>
              </a:r>
              <a:endParaRPr lang="en-GB" sz="800" dirty="0">
                <a:latin typeface="Arial" pitchFamily="34" charset="0"/>
                <a:cs typeface="Arial" pitchFamily="34" charset="0"/>
              </a:endParaRPr>
            </a:p>
          </p:txBody>
        </p:sp>
      </p:grpSp>
      <p:grpSp>
        <p:nvGrpSpPr>
          <p:cNvPr id="21" name="Group 20"/>
          <p:cNvGrpSpPr/>
          <p:nvPr/>
        </p:nvGrpSpPr>
        <p:grpSpPr>
          <a:xfrm>
            <a:off x="-162957" y="3269385"/>
            <a:ext cx="1974475" cy="1401870"/>
            <a:chOff x="-162957" y="3269385"/>
            <a:chExt cx="1974475" cy="1401870"/>
          </a:xfrm>
        </p:grpSpPr>
        <p:pic>
          <p:nvPicPr>
            <p:cNvPr id="1028" name="Picture 4" descr="V:\Images\Professional Photographers\Free to Use - Credit Photographer\Jessica Riederer\speckled wood first, Jessica Riederer.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50380" y="3307043"/>
              <a:ext cx="1661138" cy="136421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62957" y="3269385"/>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Jessica Riederer</a:t>
              </a:r>
              <a:endParaRPr lang="en-GB" sz="800" dirty="0">
                <a:latin typeface="Arial" pitchFamily="34" charset="0"/>
                <a:cs typeface="Arial" pitchFamily="34" charset="0"/>
              </a:endParaRPr>
            </a:p>
          </p:txBody>
        </p:sp>
      </p:grpSp>
      <p:grpSp>
        <p:nvGrpSpPr>
          <p:cNvPr id="23" name="Group 22"/>
          <p:cNvGrpSpPr/>
          <p:nvPr/>
        </p:nvGrpSpPr>
        <p:grpSpPr>
          <a:xfrm>
            <a:off x="5898525" y="4188577"/>
            <a:ext cx="2417078" cy="1875040"/>
            <a:chOff x="5980539" y="4200753"/>
            <a:chExt cx="2417078" cy="1875040"/>
          </a:xfrm>
        </p:grpSpPr>
        <p:pic>
          <p:nvPicPr>
            <p:cNvPr id="8" name="Picture 2" descr="V:\Images\Natural Connections - Photo Gallery\Mammals\Roe Deer Woodland, 23 June 2008, Dersingham Bog, Robert Williamson.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253660" y="4200753"/>
              <a:ext cx="2143957" cy="187504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980539" y="4200753"/>
              <a:ext cx="307777" cy="1323087"/>
            </a:xfrm>
            <a:prstGeom prst="rect">
              <a:avLst/>
            </a:prstGeom>
            <a:noFill/>
          </p:spPr>
          <p:txBody>
            <a:bodyPr vert="vert" wrap="square" rtlCol="0">
              <a:spAutoFit/>
            </a:bodyPr>
            <a:lstStyle/>
            <a:p>
              <a:r>
                <a:rPr lang="en-GB" sz="800" dirty="0" smtClean="0">
                  <a:solidFill>
                    <a:schemeClr val="bg1"/>
                  </a:solidFill>
                  <a:latin typeface="Arial" pitchFamily="34" charset="0"/>
                  <a:cs typeface="Arial" pitchFamily="34" charset="0"/>
                </a:rPr>
                <a:t>Photo: Robert Williamson</a:t>
              </a:r>
              <a:endParaRPr lang="en-GB" sz="800" dirty="0">
                <a:solidFill>
                  <a:schemeClr val="bg1"/>
                </a:solidFill>
                <a:latin typeface="Arial" pitchFamily="34" charset="0"/>
                <a:cs typeface="Arial" pitchFamily="34" charset="0"/>
              </a:endParaRPr>
            </a:p>
          </p:txBody>
        </p:sp>
      </p:grpSp>
      <p:pic>
        <p:nvPicPr>
          <p:cNvPr id="9" name="Picture 2" descr="V:\Images\Professional Photographers\Free to Use - Credit Photographer\Alan Price\Bugs 1 - Beetles\49  Woodlouse.tif"/>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910593" y="4970903"/>
            <a:ext cx="1766921" cy="131955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601317" y="4960847"/>
            <a:ext cx="307777" cy="1582400"/>
          </a:xfrm>
          <a:prstGeom prst="rect">
            <a:avLst/>
          </a:prstGeom>
          <a:noFill/>
        </p:spPr>
        <p:txBody>
          <a:bodyPr vert="vert" wrap="square" rtlCol="0">
            <a:spAutoFit/>
          </a:bodyPr>
          <a:lstStyle/>
          <a:p>
            <a:r>
              <a:rPr lang="en-GB" sz="800" dirty="0" smtClean="0">
                <a:solidFill>
                  <a:schemeClr val="bg1"/>
                </a:solidFill>
                <a:latin typeface="Arial" panose="020B0604020202020204" pitchFamily="34" charset="0"/>
                <a:cs typeface="Arial" panose="020B0604020202020204" pitchFamily="34" charset="0"/>
              </a:rPr>
              <a:t>Photo: Alan </a:t>
            </a:r>
            <a:r>
              <a:rPr lang="en-GB" sz="800" dirty="0" err="1" smtClean="0">
                <a:solidFill>
                  <a:schemeClr val="bg1"/>
                </a:solidFill>
                <a:latin typeface="Arial" panose="020B0604020202020204" pitchFamily="34" charset="0"/>
                <a:cs typeface="Arial" panose="020B0604020202020204" pitchFamily="34" charset="0"/>
              </a:rPr>
              <a:t>Pricek</a:t>
            </a:r>
            <a:endParaRPr lang="en-GB" sz="800"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97136" y="570675"/>
            <a:ext cx="2063492" cy="1547619"/>
          </a:xfrm>
          <a:prstGeom prst="rect">
            <a:avLst/>
          </a:prstGeom>
        </p:spPr>
      </p:pic>
      <p:pic>
        <p:nvPicPr>
          <p:cNvPr id="14" name="Picture 1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415685" y="1805276"/>
            <a:ext cx="2042160" cy="1978152"/>
          </a:xfrm>
          <a:prstGeom prst="rect">
            <a:avLst/>
          </a:prstGeom>
        </p:spPr>
      </p:pic>
    </p:spTree>
    <p:extLst>
      <p:ext uri="{BB962C8B-B14F-4D97-AF65-F5344CB8AC3E}">
        <p14:creationId xmlns:p14="http://schemas.microsoft.com/office/powerpoint/2010/main" val="34054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468560" y="-90464"/>
            <a:ext cx="9793088" cy="6980422"/>
          </a:xfrm>
          <a:prstGeom prst="rect">
            <a:avLst/>
          </a:prstGeom>
        </p:spPr>
      </p:pic>
      <p:pic>
        <p:nvPicPr>
          <p:cNvPr id="4" name="Picture 3"/>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8670" y="6235536"/>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515875" y="166189"/>
            <a:ext cx="6768752" cy="769441"/>
          </a:xfrm>
          <a:prstGeom prst="rect">
            <a:avLst/>
          </a:prstGeom>
          <a:noFill/>
        </p:spPr>
        <p:txBody>
          <a:bodyPr wrap="square" rtlCol="0">
            <a:spAutoFit/>
          </a:bodyPr>
          <a:lstStyle/>
          <a:p>
            <a:r>
              <a:rPr lang="en-GB" sz="4400" dirty="0" smtClean="0">
                <a:latin typeface="Arial" pitchFamily="34" charset="0"/>
                <a:cs typeface="Arial" pitchFamily="34" charset="0"/>
              </a:rPr>
              <a:t>Grassland</a:t>
            </a:r>
            <a:endParaRPr lang="en-GB" sz="4400" dirty="0">
              <a:latin typeface="Arial" pitchFamily="34" charset="0"/>
              <a:cs typeface="Arial" pitchFamily="34" charset="0"/>
            </a:endParaRP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822" y="1056258"/>
            <a:ext cx="7488324" cy="4992216"/>
          </a:xfrm>
          <a:prstGeom prst="rect">
            <a:avLst/>
          </a:prstGeom>
        </p:spPr>
      </p:pic>
      <p:pic>
        <p:nvPicPr>
          <p:cNvPr id="25" name="Picture 24"/>
          <p:cNvPicPr>
            <a:picLocks noChangeAspect="1"/>
          </p:cNvPicPr>
          <p:nvPr/>
        </p:nvPicPr>
        <p:blipFill>
          <a:blip r:embed="rId6" cstate="print"/>
          <a:srcRect/>
          <a:stretch>
            <a:fillRect/>
          </a:stretch>
        </p:blipFill>
        <p:spPr bwMode="auto">
          <a:xfrm>
            <a:off x="7620436" y="157134"/>
            <a:ext cx="1335088" cy="1193800"/>
          </a:xfrm>
          <a:prstGeom prst="rect">
            <a:avLst/>
          </a:prstGeom>
          <a:noFill/>
          <a:ln w="9525">
            <a:noFill/>
            <a:miter lim="800000"/>
            <a:headEnd/>
            <a:tailEnd/>
          </a:ln>
        </p:spPr>
      </p:pic>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8670" y="1947073"/>
            <a:ext cx="1682335" cy="1403620"/>
          </a:xfrm>
          <a:prstGeom prst="rect">
            <a:avLst/>
          </a:prstGeom>
        </p:spPr>
      </p:pic>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34569" y="654843"/>
            <a:ext cx="2333485" cy="1533031"/>
          </a:xfrm>
          <a:prstGeom prst="rect">
            <a:avLst/>
          </a:prstGeom>
        </p:spPr>
      </p:pic>
      <p:sp>
        <p:nvSpPr>
          <p:cNvPr id="29" name="TextBox 28"/>
          <p:cNvSpPr txBox="1"/>
          <p:nvPr/>
        </p:nvSpPr>
        <p:spPr>
          <a:xfrm>
            <a:off x="3826792" y="623986"/>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Elizabeth </a:t>
            </a:r>
            <a:r>
              <a:rPr lang="en-GB" sz="800" dirty="0" err="1" smtClean="0">
                <a:latin typeface="Arial" pitchFamily="34" charset="0"/>
                <a:cs typeface="Arial" pitchFamily="34" charset="0"/>
              </a:rPr>
              <a:t>Dack</a:t>
            </a:r>
            <a:endParaRPr lang="en-GB" sz="800" dirty="0">
              <a:latin typeface="Arial" pitchFamily="34" charset="0"/>
              <a:cs typeface="Arial" pitchFamily="34" charset="0"/>
            </a:endParaRPr>
          </a:p>
        </p:txBody>
      </p:sp>
      <p:sp>
        <p:nvSpPr>
          <p:cNvPr id="30" name="TextBox 29"/>
          <p:cNvSpPr txBox="1"/>
          <p:nvPr/>
        </p:nvSpPr>
        <p:spPr>
          <a:xfrm>
            <a:off x="-8680" y="1947073"/>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Elizabeth </a:t>
            </a:r>
            <a:r>
              <a:rPr lang="en-GB" sz="800" dirty="0" err="1" smtClean="0">
                <a:latin typeface="Arial" pitchFamily="34" charset="0"/>
                <a:cs typeface="Arial" pitchFamily="34" charset="0"/>
              </a:rPr>
              <a:t>Dack</a:t>
            </a:r>
            <a:endParaRPr lang="en-GB" sz="800" dirty="0">
              <a:latin typeface="Arial" pitchFamily="34" charset="0"/>
              <a:cs typeface="Arial" pitchFamily="34" charset="0"/>
            </a:endParaRPr>
          </a:p>
        </p:txBody>
      </p:sp>
      <p:pic>
        <p:nvPicPr>
          <p:cNvPr id="27" name="Picture 2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68054" y="2608616"/>
            <a:ext cx="2180861" cy="1635646"/>
          </a:xfrm>
          <a:prstGeom prst="rect">
            <a:avLst/>
          </a:prstGeom>
        </p:spPr>
      </p:pic>
      <p:sp>
        <p:nvSpPr>
          <p:cNvPr id="32" name="TextBox 31"/>
          <p:cNvSpPr txBox="1"/>
          <p:nvPr/>
        </p:nvSpPr>
        <p:spPr>
          <a:xfrm>
            <a:off x="6169777" y="2594116"/>
            <a:ext cx="307777" cy="1323087"/>
          </a:xfrm>
          <a:prstGeom prst="rect">
            <a:avLst/>
          </a:prstGeom>
          <a:noFill/>
        </p:spPr>
        <p:txBody>
          <a:bodyPr vert="vert" wrap="square" rtlCol="0">
            <a:spAutoFit/>
          </a:bodyPr>
          <a:lstStyle/>
          <a:p>
            <a:r>
              <a:rPr lang="en-GB" sz="800" dirty="0" smtClean="0">
                <a:latin typeface="Arial" pitchFamily="34" charset="0"/>
                <a:cs typeface="Arial" pitchFamily="34" charset="0"/>
              </a:rPr>
              <a:t>Photo: Graham Hope</a:t>
            </a:r>
            <a:endParaRPr lang="en-GB" sz="800" dirty="0">
              <a:latin typeface="Arial" pitchFamily="34" charset="0"/>
              <a:cs typeface="Arial" pitchFamily="34" charset="0"/>
            </a:endParaRPr>
          </a:p>
        </p:txBody>
      </p:sp>
      <p:pic>
        <p:nvPicPr>
          <p:cNvPr id="28" name="Picture 2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30136" y="4679733"/>
            <a:ext cx="2504433" cy="1657236"/>
          </a:xfrm>
          <a:prstGeom prst="rect">
            <a:avLst/>
          </a:prstGeom>
        </p:spPr>
      </p:pic>
      <p:sp>
        <p:nvSpPr>
          <p:cNvPr id="34" name="TextBox 33"/>
          <p:cNvSpPr txBox="1"/>
          <p:nvPr/>
        </p:nvSpPr>
        <p:spPr>
          <a:xfrm>
            <a:off x="1322359" y="4645324"/>
            <a:ext cx="307777" cy="1323087"/>
          </a:xfrm>
          <a:prstGeom prst="rect">
            <a:avLst/>
          </a:prstGeom>
          <a:noFill/>
        </p:spPr>
        <p:txBody>
          <a:bodyPr vert="vert" wrap="square" rtlCol="0">
            <a:spAutoFit/>
          </a:bodyPr>
          <a:lstStyle/>
          <a:p>
            <a:r>
              <a:rPr lang="en-GB" sz="800" dirty="0" smtClean="0">
                <a:solidFill>
                  <a:schemeClr val="bg1"/>
                </a:solidFill>
                <a:latin typeface="Arial" pitchFamily="34" charset="0"/>
                <a:cs typeface="Arial" pitchFamily="34" charset="0"/>
              </a:rPr>
              <a:t>Photo: David Philips</a:t>
            </a:r>
            <a:endParaRPr lang="en-GB" sz="800" dirty="0">
              <a:solidFill>
                <a:schemeClr val="bg1"/>
              </a:solidFill>
              <a:latin typeface="Arial" pitchFamily="34" charset="0"/>
              <a:cs typeface="Arial" pitchFamily="34" charset="0"/>
            </a:endParaRPr>
          </a:p>
        </p:txBody>
      </p:sp>
      <p:sp>
        <p:nvSpPr>
          <p:cNvPr id="36" name="TextBox 35"/>
          <p:cNvSpPr txBox="1"/>
          <p:nvPr/>
        </p:nvSpPr>
        <p:spPr>
          <a:xfrm>
            <a:off x="5157350" y="4813472"/>
            <a:ext cx="307777" cy="1323087"/>
          </a:xfrm>
          <a:prstGeom prst="rect">
            <a:avLst/>
          </a:prstGeom>
          <a:noFill/>
        </p:spPr>
        <p:txBody>
          <a:bodyPr vert="vert" wrap="square" rtlCol="0">
            <a:spAutoFit/>
          </a:bodyPr>
          <a:lstStyle/>
          <a:p>
            <a:r>
              <a:rPr lang="en-GB" sz="800" dirty="0" smtClean="0">
                <a:solidFill>
                  <a:schemeClr val="bg1"/>
                </a:solidFill>
                <a:latin typeface="Arial" pitchFamily="34" charset="0"/>
                <a:cs typeface="Arial" pitchFamily="34" charset="0"/>
              </a:rPr>
              <a:t>Photo: Angela </a:t>
            </a:r>
            <a:r>
              <a:rPr lang="en-GB" sz="800" dirty="0" err="1" smtClean="0">
                <a:solidFill>
                  <a:schemeClr val="bg1"/>
                </a:solidFill>
                <a:latin typeface="Arial" pitchFamily="34" charset="0"/>
                <a:cs typeface="Arial" pitchFamily="34" charset="0"/>
              </a:rPr>
              <a:t>Broadberry</a:t>
            </a:r>
            <a:endParaRPr lang="en-GB" sz="800" dirty="0">
              <a:solidFill>
                <a:schemeClr val="bg1"/>
              </a:solidFill>
              <a:latin typeface="Arial" pitchFamily="34" charset="0"/>
              <a:cs typeface="Arial" pitchFamily="34" charset="0"/>
            </a:endParaRPr>
          </a:p>
        </p:txBody>
      </p:sp>
      <p:pic>
        <p:nvPicPr>
          <p:cNvPr id="33" name="Picture 3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65127" y="4819577"/>
            <a:ext cx="2205515" cy="1476419"/>
          </a:xfrm>
          <a:prstGeom prst="rect">
            <a:avLst/>
          </a:prstGeom>
        </p:spPr>
      </p:pic>
    </p:spTree>
    <p:extLst>
      <p:ext uri="{BB962C8B-B14F-4D97-AF65-F5344CB8AC3E}">
        <p14:creationId xmlns:p14="http://schemas.microsoft.com/office/powerpoint/2010/main" val="398955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4"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a:off x="-468560" y="-90464"/>
            <a:ext cx="9793088" cy="6980422"/>
          </a:xfrm>
          <a:prstGeom prst="rect">
            <a:avLst/>
          </a:prstGeom>
        </p:spPr>
      </p:pic>
      <p:pic>
        <p:nvPicPr>
          <p:cNvPr id="4" name="Picture 3"/>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8670" y="6235536"/>
            <a:ext cx="446906" cy="467360"/>
          </a:xfrm>
          <a:prstGeom prst="rect">
            <a:avLst/>
          </a:prstGeom>
          <a:noFill/>
          <a:ln>
            <a:noFill/>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7" name="Picture 27" descr="P101060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48328" y="4188150"/>
            <a:ext cx="1368425" cy="1165225"/>
          </a:xfrm>
          <a:prstGeom prst="rect">
            <a:avLst/>
          </a:prstGeom>
          <a:noFill/>
          <a:ln>
            <a:noFill/>
          </a:ln>
        </p:spPr>
      </p:pic>
      <p:pic>
        <p:nvPicPr>
          <p:cNvPr id="8" name="Picture 30" descr="P101061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53599" y="4782243"/>
            <a:ext cx="1187450" cy="1296988"/>
          </a:xfrm>
          <a:prstGeom prst="rect">
            <a:avLst/>
          </a:prstGeom>
          <a:noFill/>
          <a:ln>
            <a:noFill/>
          </a:ln>
        </p:spPr>
      </p:pic>
      <p:pic>
        <p:nvPicPr>
          <p:cNvPr id="9" name="Picture 21" descr="P101058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23406" y="3549677"/>
            <a:ext cx="1589912" cy="1530053"/>
          </a:xfrm>
          <a:prstGeom prst="rect">
            <a:avLst/>
          </a:prstGeom>
          <a:noFill/>
          <a:ln>
            <a:noFill/>
          </a:ln>
        </p:spPr>
      </p:pic>
      <p:pic>
        <p:nvPicPr>
          <p:cNvPr id="10" name="Picture 25" descr="P101059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9763" y="1192256"/>
            <a:ext cx="1800225" cy="1409700"/>
          </a:xfrm>
          <a:prstGeom prst="rect">
            <a:avLst/>
          </a:prstGeom>
          <a:noFill/>
          <a:ln>
            <a:noFill/>
          </a:ln>
        </p:spPr>
      </p:pic>
      <p:pic>
        <p:nvPicPr>
          <p:cNvPr id="11" name="Picture 22" descr="P101059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64227" y="3077565"/>
            <a:ext cx="1385545" cy="1237138"/>
          </a:xfrm>
          <a:prstGeom prst="rect">
            <a:avLst/>
          </a:prstGeom>
          <a:noFill/>
          <a:ln>
            <a:noFill/>
          </a:ln>
        </p:spPr>
      </p:pic>
      <p:pic>
        <p:nvPicPr>
          <p:cNvPr id="12" name="Picture 24" descr="P101059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420046" y="1803132"/>
            <a:ext cx="1401244" cy="931221"/>
          </a:xfrm>
          <a:prstGeom prst="rect">
            <a:avLst/>
          </a:prstGeom>
          <a:noFill/>
          <a:ln>
            <a:noFill/>
          </a:ln>
        </p:spPr>
      </p:pic>
      <p:pic>
        <p:nvPicPr>
          <p:cNvPr id="13" name="Picture 26" descr="P1010600"/>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13979" y="2739056"/>
            <a:ext cx="1295400" cy="1246187"/>
          </a:xfrm>
          <a:prstGeom prst="rect">
            <a:avLst/>
          </a:prstGeom>
          <a:noFill/>
          <a:ln>
            <a:noFill/>
          </a:ln>
        </p:spPr>
      </p:pic>
      <p:pic>
        <p:nvPicPr>
          <p:cNvPr id="14" name="Picture 28" descr="P101060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09784" y="2380796"/>
            <a:ext cx="887184" cy="1340132"/>
          </a:xfrm>
          <a:prstGeom prst="rect">
            <a:avLst/>
          </a:prstGeom>
          <a:noFill/>
          <a:ln>
            <a:noFill/>
          </a:ln>
        </p:spPr>
      </p:pic>
      <p:pic>
        <p:nvPicPr>
          <p:cNvPr id="15" name="Picture 29" descr="P1010609"/>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796526" y="1199825"/>
            <a:ext cx="970225" cy="1402131"/>
          </a:xfrm>
          <a:prstGeom prst="rect">
            <a:avLst/>
          </a:prstGeom>
          <a:noFill/>
          <a:ln>
            <a:noFill/>
          </a:ln>
        </p:spPr>
      </p:pic>
      <p:pic>
        <p:nvPicPr>
          <p:cNvPr id="16" name="Picture 23" descr="P101059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588671" y="4680576"/>
            <a:ext cx="1063993" cy="1144251"/>
          </a:xfrm>
          <a:prstGeom prst="rect">
            <a:avLst/>
          </a:prstGeom>
          <a:noFill/>
          <a:ln>
            <a:noFill/>
          </a:ln>
        </p:spPr>
      </p:pic>
      <p:sp>
        <p:nvSpPr>
          <p:cNvPr id="17" name="Title 1"/>
          <p:cNvSpPr txBox="1">
            <a:spLocks/>
          </p:cNvSpPr>
          <p:nvPr/>
        </p:nvSpPr>
        <p:spPr>
          <a:xfrm>
            <a:off x="457200" y="116633"/>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Arial" pitchFamily="34" charset="0"/>
                <a:cs typeface="Arial" pitchFamily="34" charset="0"/>
              </a:rPr>
              <a:t> </a:t>
            </a:r>
            <a:r>
              <a:rPr lang="en-GB" dirty="0" smtClean="0">
                <a:latin typeface="Arial" pitchFamily="34" charset="0"/>
                <a:cs typeface="Arial" pitchFamily="34" charset="0"/>
              </a:rPr>
              <a:t>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smtClean="0">
              <a:latin typeface="Arial" pitchFamily="34" charset="0"/>
              <a:cs typeface="Arial" pitchFamily="34" charset="0"/>
            </a:endParaRPr>
          </a:p>
        </p:txBody>
      </p:sp>
      <p:sp>
        <p:nvSpPr>
          <p:cNvPr id="21" name="TextBox 20"/>
          <p:cNvSpPr txBox="1">
            <a:spLocks noChangeArrowheads="1"/>
          </p:cNvSpPr>
          <p:nvPr/>
        </p:nvSpPr>
        <p:spPr bwMode="auto">
          <a:xfrm>
            <a:off x="332908" y="785540"/>
            <a:ext cx="2557110" cy="369332"/>
          </a:xfrm>
          <a:prstGeom prst="rect">
            <a:avLst/>
          </a:prstGeom>
          <a:noFill/>
          <a:ln w="9525">
            <a:noFill/>
            <a:miter lim="800000"/>
            <a:headEnd/>
            <a:tailEnd/>
          </a:ln>
        </p:spPr>
        <p:txBody>
          <a:bodyPr wrap="none">
            <a:spAutoFit/>
          </a:bodyPr>
          <a:lstStyle/>
          <a:p>
            <a:r>
              <a:rPr lang="en-GB" u="sng" dirty="0" smtClean="0">
                <a:latin typeface="Arial" pitchFamily="34" charset="0"/>
                <a:cs typeface="Arial" pitchFamily="34" charset="0"/>
              </a:rPr>
              <a:t>Hot and sunny weather</a:t>
            </a:r>
            <a:endParaRPr lang="en-GB" u="sng" dirty="0">
              <a:latin typeface="Arial" pitchFamily="34" charset="0"/>
              <a:cs typeface="Arial" pitchFamily="34" charset="0"/>
            </a:endParaRPr>
          </a:p>
        </p:txBody>
      </p:sp>
      <p:sp>
        <p:nvSpPr>
          <p:cNvPr id="22" name="TextBox 21"/>
          <p:cNvSpPr txBox="1">
            <a:spLocks noChangeArrowheads="1"/>
          </p:cNvSpPr>
          <p:nvPr/>
        </p:nvSpPr>
        <p:spPr bwMode="auto">
          <a:xfrm>
            <a:off x="3275308" y="774893"/>
            <a:ext cx="2441694"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7068022" y="1340018"/>
            <a:ext cx="1544012" cy="369332"/>
          </a:xfrm>
          <a:prstGeom prst="rect">
            <a:avLst/>
          </a:prstGeom>
          <a:noFill/>
          <a:ln w="9525">
            <a:noFill/>
            <a:miter lim="800000"/>
            <a:headEnd/>
            <a:tailEnd/>
          </a:ln>
        </p:spPr>
        <p:txBody>
          <a:bodyPr wrap="none">
            <a:spAutoFit/>
          </a:bodyPr>
          <a:lstStyle/>
          <a:p>
            <a:r>
              <a:rPr lang="en-GB" u="sng" dirty="0">
                <a:latin typeface="Arial" pitchFamily="34" charset="0"/>
                <a:cs typeface="Arial" pitchFamily="34" charset="0"/>
              </a:rPr>
              <a:t>Cold weather</a:t>
            </a:r>
          </a:p>
        </p:txBody>
      </p:sp>
      <p:sp>
        <p:nvSpPr>
          <p:cNvPr id="24" name="TextBox 23"/>
          <p:cNvSpPr txBox="1">
            <a:spLocks noChangeArrowheads="1"/>
          </p:cNvSpPr>
          <p:nvPr/>
        </p:nvSpPr>
        <p:spPr bwMode="auto">
          <a:xfrm>
            <a:off x="2115328" y="1254869"/>
            <a:ext cx="728479" cy="646331"/>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Sun hat</a:t>
            </a:r>
          </a:p>
        </p:txBody>
      </p:sp>
      <p:sp>
        <p:nvSpPr>
          <p:cNvPr id="25" name="TextBox 24"/>
          <p:cNvSpPr txBox="1">
            <a:spLocks noChangeArrowheads="1"/>
          </p:cNvSpPr>
          <p:nvPr/>
        </p:nvSpPr>
        <p:spPr bwMode="auto">
          <a:xfrm>
            <a:off x="355856" y="2780520"/>
            <a:ext cx="958123" cy="646331"/>
          </a:xfrm>
          <a:prstGeom prst="rect">
            <a:avLst/>
          </a:prstGeom>
          <a:noFill/>
          <a:ln w="9525">
            <a:noFill/>
            <a:miter lim="800000"/>
            <a:headEnd/>
            <a:tailEnd/>
          </a:ln>
        </p:spPr>
        <p:txBody>
          <a:bodyPr wrap="square">
            <a:spAutoFit/>
          </a:bodyPr>
          <a:lstStyle/>
          <a:p>
            <a:pPr algn="ctr"/>
            <a:r>
              <a:rPr lang="en-GB" dirty="0">
                <a:latin typeface="Arial" pitchFamily="34" charset="0"/>
                <a:cs typeface="Arial" pitchFamily="34" charset="0"/>
              </a:rPr>
              <a:t>Sun cream</a:t>
            </a:r>
          </a:p>
        </p:txBody>
      </p:sp>
      <p:sp>
        <p:nvSpPr>
          <p:cNvPr id="26" name="TextBox 25"/>
          <p:cNvSpPr txBox="1">
            <a:spLocks noChangeArrowheads="1"/>
          </p:cNvSpPr>
          <p:nvPr/>
        </p:nvSpPr>
        <p:spPr bwMode="auto">
          <a:xfrm>
            <a:off x="79472" y="4060714"/>
            <a:ext cx="1399084"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791930" y="1250209"/>
            <a:ext cx="1415257" cy="646331"/>
          </a:xfrm>
          <a:prstGeom prst="rect">
            <a:avLst/>
          </a:prstGeom>
          <a:noFill/>
          <a:ln w="9525">
            <a:noFill/>
            <a:miter lim="800000"/>
            <a:headEnd/>
            <a:tailEnd/>
          </a:ln>
        </p:spPr>
        <p:txBody>
          <a:bodyPr wrap="square">
            <a:spAutoFit/>
          </a:bodyPr>
          <a:lstStyle/>
          <a:p>
            <a:pPr algn="ctr"/>
            <a:r>
              <a:rPr lang="en-GB" dirty="0" smtClean="0">
                <a:latin typeface="Arial" pitchFamily="34" charset="0"/>
                <a:cs typeface="Arial" pitchFamily="34" charset="0"/>
              </a:rPr>
              <a:t>Waterproof</a:t>
            </a:r>
          </a:p>
          <a:p>
            <a:pPr algn="ctr"/>
            <a:r>
              <a:rPr lang="en-GB" dirty="0" smtClean="0">
                <a:latin typeface="Arial" pitchFamily="34" charset="0"/>
                <a:cs typeface="Arial" pitchFamily="34" charset="0"/>
              </a:rPr>
              <a:t>jacket</a:t>
            </a:r>
            <a:endParaRPr lang="en-GB" dirty="0">
              <a:latin typeface="Arial" pitchFamily="34" charset="0"/>
              <a:cs typeface="Arial" pitchFamily="34" charset="0"/>
            </a:endParaRPr>
          </a:p>
        </p:txBody>
      </p:sp>
      <p:sp>
        <p:nvSpPr>
          <p:cNvPr id="28" name="TextBox 27"/>
          <p:cNvSpPr txBox="1">
            <a:spLocks noChangeArrowheads="1"/>
          </p:cNvSpPr>
          <p:nvPr/>
        </p:nvSpPr>
        <p:spPr bwMode="auto">
          <a:xfrm>
            <a:off x="2915816" y="2734353"/>
            <a:ext cx="1951301" cy="738664"/>
          </a:xfrm>
          <a:prstGeom prst="rect">
            <a:avLst/>
          </a:prstGeom>
          <a:noFill/>
          <a:ln w="9525">
            <a:noFill/>
            <a:miter lim="800000"/>
            <a:headEnd/>
            <a:tailEnd/>
          </a:ln>
        </p:spPr>
        <p:txBody>
          <a:bodyPr wrap="square">
            <a:spAutoFit/>
          </a:bodyPr>
          <a:lstStyle/>
          <a:p>
            <a:pPr algn="ctr"/>
            <a:r>
              <a:rPr lang="en-GB" sz="1400" dirty="0" smtClean="0">
                <a:latin typeface="Arial" pitchFamily="34" charset="0"/>
                <a:cs typeface="Arial" pitchFamily="34" charset="0"/>
              </a:rPr>
              <a:t>Waterproof trousers,</a:t>
            </a:r>
          </a:p>
          <a:p>
            <a:pPr algn="ctr"/>
            <a:r>
              <a:rPr lang="en-GB" sz="1400" dirty="0" smtClean="0">
                <a:latin typeface="Arial" pitchFamily="34" charset="0"/>
                <a:cs typeface="Arial" pitchFamily="34" charset="0"/>
              </a:rPr>
              <a:t>quick drying trousers</a:t>
            </a:r>
          </a:p>
          <a:p>
            <a:pPr algn="ctr"/>
            <a:r>
              <a:rPr lang="en-GB" sz="1400" dirty="0" smtClean="0">
                <a:latin typeface="Arial" pitchFamily="34" charset="0"/>
                <a:cs typeface="Arial" pitchFamily="34" charset="0"/>
              </a:rPr>
              <a:t>or spare clothes</a:t>
            </a:r>
            <a:endParaRPr lang="en-GB" sz="1400" dirty="0">
              <a:latin typeface="Arial" pitchFamily="34" charset="0"/>
              <a:cs typeface="Arial" pitchFamily="34" charset="0"/>
            </a:endParaRPr>
          </a:p>
        </p:txBody>
      </p:sp>
      <p:sp>
        <p:nvSpPr>
          <p:cNvPr id="29" name="TextBox 28"/>
          <p:cNvSpPr txBox="1">
            <a:spLocks noChangeArrowheads="1"/>
          </p:cNvSpPr>
          <p:nvPr/>
        </p:nvSpPr>
        <p:spPr bwMode="auto">
          <a:xfrm>
            <a:off x="2379449" y="5109170"/>
            <a:ext cx="3096344" cy="80021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Welly boots or </a:t>
            </a:r>
            <a:r>
              <a:rPr lang="en-GB" sz="1600" dirty="0" smtClean="0">
                <a:latin typeface="Arial" pitchFamily="34" charset="0"/>
                <a:cs typeface="Arial" pitchFamily="34" charset="0"/>
              </a:rPr>
              <a:t>shoes</a:t>
            </a:r>
          </a:p>
          <a:p>
            <a:pPr algn="ctr"/>
            <a:r>
              <a:rPr lang="en-GB" sz="1600" dirty="0" smtClean="0">
                <a:latin typeface="Arial" pitchFamily="34" charset="0"/>
                <a:cs typeface="Arial" pitchFamily="34" charset="0"/>
              </a:rPr>
              <a:t>you </a:t>
            </a:r>
            <a:r>
              <a:rPr lang="en-GB" sz="1600" dirty="0">
                <a:latin typeface="Arial" pitchFamily="34" charset="0"/>
                <a:cs typeface="Arial" pitchFamily="34" charset="0"/>
              </a:rPr>
              <a:t>can get dirty </a:t>
            </a:r>
          </a:p>
          <a:p>
            <a:pPr algn="ctr"/>
            <a:r>
              <a:rPr lang="en-GB" sz="1400" dirty="0" smtClean="0">
                <a:latin typeface="Arial" pitchFamily="34" charset="0"/>
                <a:cs typeface="Arial" pitchFamily="34" charset="0"/>
              </a:rPr>
              <a:t>NOT </a:t>
            </a:r>
            <a:r>
              <a:rPr lang="en-GB" sz="1400" dirty="0">
                <a:latin typeface="Arial" pitchFamily="34" charset="0"/>
                <a:cs typeface="Arial" pitchFamily="34" charset="0"/>
              </a:rPr>
              <a:t>YOUR BEST SHOES!</a:t>
            </a:r>
          </a:p>
        </p:txBody>
      </p:sp>
      <p:sp>
        <p:nvSpPr>
          <p:cNvPr id="30" name="TextBox 29"/>
          <p:cNvSpPr txBox="1">
            <a:spLocks noChangeArrowheads="1"/>
          </p:cNvSpPr>
          <p:nvPr/>
        </p:nvSpPr>
        <p:spPr bwMode="auto">
          <a:xfrm>
            <a:off x="4832486" y="4110036"/>
            <a:ext cx="1531252" cy="646331"/>
          </a:xfrm>
          <a:prstGeom prst="rect">
            <a:avLst/>
          </a:prstGeom>
          <a:noFill/>
          <a:ln w="9525">
            <a:noFill/>
            <a:miter lim="800000"/>
            <a:headEnd/>
            <a:tailEnd/>
          </a:ln>
        </p:spPr>
        <p:txBody>
          <a:bodyPr wrap="none">
            <a:spAutoFit/>
          </a:bodyPr>
          <a:lstStyle/>
          <a:p>
            <a:pPr algn="ctr"/>
            <a:r>
              <a:rPr lang="en-GB" dirty="0">
                <a:latin typeface="Arial" pitchFamily="34" charset="0"/>
                <a:cs typeface="Arial" pitchFamily="34" charset="0"/>
              </a:rPr>
              <a:t>A </a:t>
            </a:r>
            <a:r>
              <a:rPr lang="en-GB" dirty="0" smtClean="0">
                <a:latin typeface="Arial" pitchFamily="34" charset="0"/>
                <a:cs typeface="Arial" pitchFamily="34" charset="0"/>
              </a:rPr>
              <a:t>re-sealable</a:t>
            </a:r>
          </a:p>
          <a:p>
            <a:pPr algn="ctr"/>
            <a:r>
              <a:rPr lang="en-GB" dirty="0" smtClean="0">
                <a:latin typeface="Arial" pitchFamily="34" charset="0"/>
                <a:cs typeface="Arial" pitchFamily="34" charset="0"/>
              </a:rPr>
              <a:t>drink</a:t>
            </a:r>
            <a:endParaRPr lang="en-GB" dirty="0">
              <a:latin typeface="Arial" pitchFamily="34" charset="0"/>
              <a:cs typeface="Arial" pitchFamily="34" charset="0"/>
            </a:endParaRPr>
          </a:p>
        </p:txBody>
      </p:sp>
      <p:sp>
        <p:nvSpPr>
          <p:cNvPr id="31" name="TextBox 30"/>
          <p:cNvSpPr txBox="1">
            <a:spLocks noChangeArrowheads="1"/>
          </p:cNvSpPr>
          <p:nvPr/>
        </p:nvSpPr>
        <p:spPr bwMode="auto">
          <a:xfrm>
            <a:off x="6664227" y="2084076"/>
            <a:ext cx="723275"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Scarf</a:t>
            </a:r>
          </a:p>
        </p:txBody>
      </p:sp>
      <p:sp>
        <p:nvSpPr>
          <p:cNvPr id="32" name="TextBox 31"/>
          <p:cNvSpPr txBox="1">
            <a:spLocks noChangeArrowheads="1"/>
          </p:cNvSpPr>
          <p:nvPr/>
        </p:nvSpPr>
        <p:spPr bwMode="auto">
          <a:xfrm>
            <a:off x="8010586" y="3338912"/>
            <a:ext cx="817275" cy="646331"/>
          </a:xfrm>
          <a:prstGeom prst="rect">
            <a:avLst/>
          </a:prstGeom>
          <a:noFill/>
          <a:ln w="9525">
            <a:noFill/>
            <a:miter lim="800000"/>
            <a:headEnd/>
            <a:tailEnd/>
          </a:ln>
        </p:spPr>
        <p:txBody>
          <a:bodyPr wrap="none">
            <a:spAutoFit/>
          </a:bodyPr>
          <a:lstStyle/>
          <a:p>
            <a:pPr algn="ctr"/>
            <a:r>
              <a:rPr lang="en-GB" dirty="0" smtClean="0">
                <a:latin typeface="Arial" pitchFamily="34" charset="0"/>
                <a:cs typeface="Arial" pitchFamily="34" charset="0"/>
              </a:rPr>
              <a:t>Warm</a:t>
            </a:r>
          </a:p>
          <a:p>
            <a:pPr algn="ctr"/>
            <a:r>
              <a:rPr lang="en-GB" dirty="0" smtClean="0">
                <a:latin typeface="Arial" pitchFamily="34" charset="0"/>
                <a:cs typeface="Arial" pitchFamily="34" charset="0"/>
              </a:rPr>
              <a:t>hat</a:t>
            </a:r>
            <a:endParaRPr lang="en-GB" dirty="0">
              <a:latin typeface="Arial" pitchFamily="34" charset="0"/>
              <a:cs typeface="Arial" pitchFamily="34" charset="0"/>
            </a:endParaRPr>
          </a:p>
        </p:txBody>
      </p:sp>
      <p:sp>
        <p:nvSpPr>
          <p:cNvPr id="33" name="TextBox 32"/>
          <p:cNvSpPr txBox="1">
            <a:spLocks noChangeArrowheads="1"/>
          </p:cNvSpPr>
          <p:nvPr/>
        </p:nvSpPr>
        <p:spPr bwMode="auto">
          <a:xfrm>
            <a:off x="6635236" y="5061405"/>
            <a:ext cx="902811" cy="369332"/>
          </a:xfrm>
          <a:prstGeom prst="rect">
            <a:avLst/>
          </a:prstGeom>
          <a:noFill/>
          <a:ln w="9525">
            <a:noFill/>
            <a:miter lim="800000"/>
            <a:headEnd/>
            <a:tailEnd/>
          </a:ln>
        </p:spPr>
        <p:txBody>
          <a:bodyPr wrap="none">
            <a:spAutoFit/>
          </a:bodyPr>
          <a:lstStyle/>
          <a:p>
            <a:r>
              <a:rPr lang="en-GB" dirty="0">
                <a:latin typeface="Arial" pitchFamily="34" charset="0"/>
                <a:cs typeface="Arial" pitchFamily="34" charset="0"/>
              </a:rPr>
              <a:t>Gloves</a:t>
            </a:r>
          </a:p>
        </p:txBody>
      </p:sp>
      <p:pic>
        <p:nvPicPr>
          <p:cNvPr id="37" name="Picture 36"/>
          <p:cNvPicPr>
            <a:picLocks noChangeAspect="1"/>
          </p:cNvPicPr>
          <p:nvPr/>
        </p:nvPicPr>
        <p:blipFill>
          <a:blip r:embed="rId14" cstate="print"/>
          <a:srcRect/>
          <a:stretch>
            <a:fillRect/>
          </a:stretch>
        </p:blipFill>
        <p:spPr bwMode="auto">
          <a:xfrm>
            <a:off x="7620436" y="157134"/>
            <a:ext cx="1335088" cy="1193800"/>
          </a:xfrm>
          <a:prstGeom prst="rect">
            <a:avLst/>
          </a:prstGeom>
          <a:noFill/>
          <a:ln w="9525">
            <a:noFill/>
            <a:miter lim="800000"/>
            <a:headEnd/>
            <a:tailEnd/>
          </a:ln>
        </p:spPr>
      </p:pic>
    </p:spTree>
    <p:extLst>
      <p:ext uri="{BB962C8B-B14F-4D97-AF65-F5344CB8AC3E}">
        <p14:creationId xmlns:p14="http://schemas.microsoft.com/office/powerpoint/2010/main" val="7343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1072</Words>
  <Application>Microsoft Office PowerPoint</Application>
  <PresentationFormat>On-screen Show (4:3)</PresentationFormat>
  <Paragraphs>176</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Norfolk Wildlife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Painter</dc:creator>
  <cp:lastModifiedBy>Hannah Moulton</cp:lastModifiedBy>
  <cp:revision>98</cp:revision>
  <dcterms:created xsi:type="dcterms:W3CDTF">2013-07-30T14:34:13Z</dcterms:created>
  <dcterms:modified xsi:type="dcterms:W3CDTF">2019-10-07T13:02:10Z</dcterms:modified>
</cp:coreProperties>
</file>