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303" r:id="rId3"/>
    <p:sldId id="304" r:id="rId4"/>
    <p:sldId id="284" r:id="rId5"/>
    <p:sldId id="305" r:id="rId6"/>
    <p:sldId id="306" r:id="rId7"/>
    <p:sldId id="307" r:id="rId8"/>
    <p:sldId id="290" r:id="rId9"/>
    <p:sldId id="308" r:id="rId10"/>
    <p:sldId id="292" r:id="rId11"/>
    <p:sldId id="285" r:id="rId12"/>
    <p:sldId id="277" r:id="rId13"/>
    <p:sldId id="288" r:id="rId14"/>
    <p:sldId id="309" r:id="rId15"/>
    <p:sldId id="28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8278" autoAdjust="0"/>
  </p:normalViewPr>
  <p:slideViewPr>
    <p:cSldViewPr>
      <p:cViewPr>
        <p:scale>
          <a:sx n="100" d="100"/>
          <a:sy n="100" d="100"/>
        </p:scale>
        <p:origin x="-300" y="42"/>
      </p:cViewPr>
      <p:guideLst>
        <p:guide orient="horz" pos="3113"/>
        <p:guide pos="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6718C-2906-4BF1-B53B-88ECC184A521}" type="datetimeFigureOut">
              <a:rPr lang="en-GB" smtClean="0"/>
              <a:pPr/>
              <a:t>28/09/2017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67E5E-7AF1-4571-B32E-6DB4E12F1206}" type="slidenum">
              <a:rPr lang="en-GB" smtClean="0"/>
              <a:pPr/>
              <a:t>‹#›</a:t>
            </a:fld>
            <a:endParaRPr lang="en-GB"/>
          </a:p>
        </p:txBody>
      </p:sp>
    </p:spTree>
    <p:extLst>
      <p:ext uri="{BB962C8B-B14F-4D97-AF65-F5344CB8AC3E}">
        <p14:creationId xmlns:p14="http://schemas.microsoft.com/office/powerpoint/2010/main" val="132965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Mike Page.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a:t>
            </a:fld>
            <a:endParaRPr lang="en-GB"/>
          </a:p>
        </p:txBody>
      </p:sp>
    </p:spTree>
    <p:extLst>
      <p:ext uri="{BB962C8B-B14F-4D97-AF65-F5344CB8AC3E}">
        <p14:creationId xmlns:p14="http://schemas.microsoft.com/office/powerpoint/2010/main" val="138169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Norfolk Wildlife Trust</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a:p>
        </p:txBody>
      </p:sp>
    </p:spTree>
    <p:extLst>
      <p:ext uri="{BB962C8B-B14F-4D97-AF65-F5344CB8AC3E}">
        <p14:creationId xmlns:p14="http://schemas.microsoft.com/office/powerpoint/2010/main" val="21859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smtClean="0"/>
              <a:t>Low </a:t>
            </a:r>
            <a:r>
              <a:rPr lang="en-GB" baseline="0" dirty="0" smtClean="0"/>
              <a:t>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260325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p>
          <a:p>
            <a:r>
              <a:rPr lang="en-GB" baseline="0" dirty="0" smtClean="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14</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a:t>
            </a:r>
            <a:r>
              <a:rPr lang="en-GB" smtClean="0"/>
              <a:t>Richard Osbourne</a:t>
            </a:r>
            <a:endParaRPr lang="en-GB"/>
          </a:p>
        </p:txBody>
      </p:sp>
      <p:sp>
        <p:nvSpPr>
          <p:cNvPr id="4" name="Slide Number Placeholder 3"/>
          <p:cNvSpPr>
            <a:spLocks noGrp="1"/>
          </p:cNvSpPr>
          <p:nvPr>
            <p:ph type="sldNum" sz="quarter" idx="10"/>
          </p:nvPr>
        </p:nvSpPr>
        <p:spPr/>
        <p:txBody>
          <a:bodyPr/>
          <a:lstStyle/>
          <a:p>
            <a:fld id="{64667E5E-7AF1-4571-B32E-6DB4E12F1206}" type="slidenum">
              <a:rPr lang="en-GB" smtClean="0"/>
              <a:pPr/>
              <a:t>15</a:t>
            </a:fld>
            <a:endParaRPr lang="en-GB"/>
          </a:p>
        </p:txBody>
      </p:sp>
    </p:spTree>
    <p:extLst>
      <p:ext uri="{BB962C8B-B14F-4D97-AF65-F5344CB8AC3E}">
        <p14:creationId xmlns:p14="http://schemas.microsoft.com/office/powerpoint/2010/main" val="240788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Photos: Richard Burkmarr and  David North</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 vole – rare because it needs muddy, plant-covered river banks</a:t>
            </a:r>
            <a:r>
              <a:rPr lang="en-GB" baseline="0" dirty="0" smtClean="0"/>
              <a:t> for its burrow, not concrete!  “Ratty” in “Wind in the Willows” was a water vole</a:t>
            </a:r>
            <a:endParaRPr lang="en-GB" dirty="0" smtClean="0"/>
          </a:p>
          <a:p>
            <a:r>
              <a:rPr lang="en-GB" dirty="0" smtClean="0"/>
              <a:t>Bittern (rare bird) – very well camouflaged in the reeds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Steve Bond, Peter Mallet and Ian Simmons.</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top left anticlockwise: robin, speckled</a:t>
            </a:r>
            <a:r>
              <a:rPr lang="en-GB" baseline="0" dirty="0" smtClean="0"/>
              <a:t> wood, common toad, woodlouse, roe deer, </a:t>
            </a:r>
            <a:r>
              <a:rPr lang="en-GB" baseline="0" dirty="0" err="1" smtClean="0"/>
              <a:t>pipestrelle</a:t>
            </a:r>
            <a:r>
              <a:rPr lang="en-GB" baseline="0" dirty="0" smtClean="0"/>
              <a:t> bat, oak leaves</a:t>
            </a:r>
          </a:p>
          <a:p>
            <a:r>
              <a:rPr lang="en-GB" baseline="0" dirty="0" smtClean="0"/>
              <a:t>Could discuss c</a:t>
            </a:r>
            <a:r>
              <a:rPr lang="en-GB" dirty="0" smtClean="0"/>
              <a:t>amouflage, in/vertebrates, different vertebrate groups</a:t>
            </a:r>
          </a:p>
          <a:p>
            <a:r>
              <a:rPr lang="en-GB" dirty="0" smtClean="0"/>
              <a:t>Photos: Elizabeth Dack, Amy Lewis, Robert Williamson, Alan </a:t>
            </a:r>
            <a:r>
              <a:rPr lang="en-GB" dirty="0" err="1" smtClean="0"/>
              <a:t>Priceck</a:t>
            </a:r>
            <a:r>
              <a:rPr lang="en-GB" dirty="0" smtClean="0"/>
              <a:t>, Yvonne Jones and Jessica </a:t>
            </a:r>
            <a:r>
              <a:rPr lang="en-GB" dirty="0" err="1" smtClean="0"/>
              <a:t>Reiderer</a:t>
            </a:r>
            <a:r>
              <a:rPr lang="en-GB" dirty="0" smtClean="0"/>
              <a:t>. </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101526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Water scorpion, dragonfly nymph,  great diving beetle, </a:t>
            </a:r>
            <a:r>
              <a:rPr lang="en-GB" dirty="0" err="1" smtClean="0"/>
              <a:t>ramshorn</a:t>
            </a:r>
            <a:r>
              <a:rPr lang="en-GB" dirty="0" smtClean="0"/>
              <a:t> snail, greater water boatmen.</a:t>
            </a:r>
          </a:p>
          <a:p>
            <a:r>
              <a:rPr lang="en-GB" dirty="0" smtClean="0"/>
              <a:t>Photos: Elizabeth Dack, Jamie </a:t>
            </a:r>
            <a:r>
              <a:rPr lang="en-GB" dirty="0" err="1" smtClean="0"/>
              <a:t>Mcmillian</a:t>
            </a:r>
            <a:r>
              <a:rPr lang="en-GB" dirty="0" smtClean="0"/>
              <a:t>,</a:t>
            </a:r>
            <a:r>
              <a:rPr lang="en-GB" baseline="0" dirty="0" smtClean="0"/>
              <a:t> Brian Valentine, Richard Burkmarr and Isabelle </a:t>
            </a:r>
            <a:r>
              <a:rPr lang="en-GB" baseline="0" dirty="0" err="1" smtClean="0"/>
              <a:t>Mudge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Anticlockwise from top </a:t>
            </a:r>
            <a:r>
              <a:rPr lang="en-GB" dirty="0" err="1" smtClean="0"/>
              <a:t>left:Willow</a:t>
            </a:r>
            <a:r>
              <a:rPr lang="en-GB" dirty="0" smtClean="0"/>
              <a:t> </a:t>
            </a:r>
            <a:r>
              <a:rPr lang="en-GB" dirty="0" smtClean="0"/>
              <a:t>warbler eating spider, common frog, grass snake,</a:t>
            </a:r>
            <a:r>
              <a:rPr lang="en-GB" baseline="0" dirty="0" smtClean="0"/>
              <a:t> froghopper, alder,</a:t>
            </a:r>
            <a:endParaRPr lang="en-GB" dirty="0" smtClean="0"/>
          </a:p>
          <a:p>
            <a:r>
              <a:rPr lang="en-GB" dirty="0" smtClean="0"/>
              <a:t>Grass snakes are completely harmless and very good at swimming.</a:t>
            </a:r>
          </a:p>
          <a:p>
            <a:r>
              <a:rPr lang="en-GB" dirty="0" smtClean="0"/>
              <a:t>Photos: </a:t>
            </a:r>
            <a:r>
              <a:rPr lang="en-GB" dirty="0" err="1" smtClean="0"/>
              <a:t>Wildstock</a:t>
            </a:r>
            <a:r>
              <a:rPr lang="en-GB" dirty="0" smtClean="0"/>
              <a:t>, Elizabeth Dack,</a:t>
            </a:r>
            <a:r>
              <a:rPr lang="en-GB" baseline="0" dirty="0" smtClean="0"/>
              <a:t> Brenda Gough, Darren Williams and Wendy Pollard.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392797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Anticlockwise from top left: Swallowtail</a:t>
            </a:r>
            <a:r>
              <a:rPr lang="en-GB" baseline="0" dirty="0" smtClean="0"/>
              <a:t> butterfly, swallowtail caterpillar, reeds, Norfolk hawker dragonfly, willow warbler, marsh harrier.</a:t>
            </a:r>
          </a:p>
          <a:p>
            <a:r>
              <a:rPr lang="en-GB" baseline="0" dirty="0" smtClean="0"/>
              <a:t>Photos: Elizabeth Dack, Nick Appleton, </a:t>
            </a:r>
            <a:r>
              <a:rPr lang="en-GB" baseline="0" dirty="0" err="1" smtClean="0"/>
              <a:t>Wildstock</a:t>
            </a:r>
            <a:r>
              <a:rPr lang="en-GB" baseline="0" dirty="0" smtClean="0"/>
              <a:t>, </a:t>
            </a:r>
            <a:r>
              <a:rPr lang="en-GB" baseline="0" dirty="0" err="1" smtClean="0"/>
              <a:t>Janita</a:t>
            </a:r>
            <a:r>
              <a:rPr lang="en-GB" baseline="0" dirty="0" smtClean="0"/>
              <a:t> Hawkins and Natural Connections.</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9</a:t>
            </a:fld>
            <a:endParaRPr lang="en-GB"/>
          </a:p>
        </p:txBody>
      </p:sp>
    </p:spTree>
    <p:extLst>
      <p:ext uri="{BB962C8B-B14F-4D97-AF65-F5344CB8AC3E}">
        <p14:creationId xmlns:p14="http://schemas.microsoft.com/office/powerpoint/2010/main" val="155691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Anti-clockwise from top left: coot, common tern</a:t>
            </a:r>
            <a:r>
              <a:rPr lang="en-GB" baseline="0" dirty="0" smtClean="0"/>
              <a:t> feeding young, female then male mallard, great crested grebe eating fish, black headed gulls, swallow</a:t>
            </a:r>
            <a:endParaRPr lang="en-GB" dirty="0" smtClean="0"/>
          </a:p>
          <a:p>
            <a:r>
              <a:rPr lang="en-GB" dirty="0" smtClean="0"/>
              <a:t>Coot – large</a:t>
            </a:r>
            <a:r>
              <a:rPr lang="en-GB" baseline="0" dirty="0" smtClean="0"/>
              <a:t>, flat toes for swimming and walking in mud</a:t>
            </a:r>
          </a:p>
          <a:p>
            <a:r>
              <a:rPr lang="en-GB" baseline="0" dirty="0" smtClean="0"/>
              <a:t>Terns and swallows – spend winter in Africa and summer in Britain</a:t>
            </a:r>
          </a:p>
          <a:p>
            <a:r>
              <a:rPr lang="en-GB" baseline="0" dirty="0" smtClean="0"/>
              <a:t>Mallards – </a:t>
            </a:r>
            <a:r>
              <a:rPr lang="en-GB" baseline="0" dirty="0" err="1" smtClean="0"/>
              <a:t>femal</a:t>
            </a:r>
            <a:r>
              <a:rPr lang="en-GB" baseline="0" dirty="0" smtClean="0"/>
              <a:t> more drab – typical of birds</a:t>
            </a:r>
          </a:p>
          <a:p>
            <a:r>
              <a:rPr lang="en-GB" baseline="0" dirty="0" smtClean="0"/>
              <a:t>It’s not just birds that live here but they are the animals that we can easily see.</a:t>
            </a:r>
          </a:p>
          <a:p>
            <a:r>
              <a:rPr lang="en-GB" baseline="0" dirty="0" smtClean="0"/>
              <a:t>Photos: Nick </a:t>
            </a:r>
            <a:r>
              <a:rPr lang="en-GB" baseline="0" dirty="0" err="1" smtClean="0"/>
              <a:t>Goodrun</a:t>
            </a:r>
            <a:r>
              <a:rPr lang="en-GB" baseline="0" dirty="0" smtClean="0"/>
              <a:t>, Elizabeth Dack, Robert Powell, Peter Mallet, Nick </a:t>
            </a:r>
            <a:r>
              <a:rPr lang="en-GB" baseline="0" dirty="0" err="1" smtClean="0"/>
              <a:t>Goodrun</a:t>
            </a:r>
            <a:r>
              <a:rPr lang="en-GB" baseline="0" dirty="0" smtClean="0"/>
              <a:t>, Maurice Funnell and Pauline </a:t>
            </a:r>
            <a:r>
              <a:rPr lang="en-GB" baseline="0" dirty="0" err="1" smtClean="0"/>
              <a:t>Saggers</a:t>
            </a:r>
            <a:r>
              <a:rPr lang="en-GB" baseline="0" dirty="0" smtClean="0"/>
              <a:t>.</a:t>
            </a:r>
          </a:p>
        </p:txBody>
      </p:sp>
      <p:sp>
        <p:nvSpPr>
          <p:cNvPr id="4" name="Slide Number Placeholder 3"/>
          <p:cNvSpPr>
            <a:spLocks noGrp="1"/>
          </p:cNvSpPr>
          <p:nvPr>
            <p:ph type="sldNum" sz="quarter" idx="10"/>
          </p:nvPr>
        </p:nvSpPr>
        <p:spPr/>
        <p:txBody>
          <a:bodyPr/>
          <a:lstStyle/>
          <a:p>
            <a:fld id="{64667E5E-7AF1-4571-B32E-6DB4E12F1206}" type="slidenum">
              <a:rPr lang="en-GB" smtClean="0"/>
              <a:pPr/>
              <a:t>10</a:t>
            </a:fld>
            <a:endParaRPr lang="en-GB"/>
          </a:p>
        </p:txBody>
      </p:sp>
    </p:spTree>
    <p:extLst>
      <p:ext uri="{BB962C8B-B14F-4D97-AF65-F5344CB8AC3E}">
        <p14:creationId xmlns:p14="http://schemas.microsoft.com/office/powerpoint/2010/main" val="27828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28/09/2017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28/09/2017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jpe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image" Target="../media/image3.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3.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3.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tiff"/><Relationship Id="rId5" Type="http://schemas.openxmlformats.org/officeDocument/2006/relationships/image" Target="../media/image3.jpeg"/><Relationship Id="rId10" Type="http://schemas.openxmlformats.org/officeDocument/2006/relationships/image" Target="../media/image23.jpeg"/><Relationship Id="rId4" Type="http://schemas.openxmlformats.org/officeDocument/2006/relationships/image" Target="../media/image4.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jpe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image" Target="../media/image34.jpeg"/><Relationship Id="rId10" Type="http://schemas.openxmlformats.org/officeDocument/2006/relationships/image" Target="../media/image4.jpeg"/><Relationship Id="rId4" Type="http://schemas.openxmlformats.org/officeDocument/2006/relationships/image" Target="../media/image33.jpe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44.jpeg"/><Relationship Id="rId5" Type="http://schemas.openxmlformats.org/officeDocument/2006/relationships/image" Target="../media/image39.jpeg"/><Relationship Id="rId10" Type="http://schemas.openxmlformats.org/officeDocument/2006/relationships/image" Target="../media/image43.jpeg"/><Relationship Id="rId4" Type="http://schemas.openxmlformats.org/officeDocument/2006/relationships/image" Target="../media/image4.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L:\Teacher packs and timetables\Pre-visit PPT 2015\Ranworth\Ranworth pics\ranworth 100_69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604" y="980728"/>
            <a:ext cx="7128792"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 name="Picture 1"/>
          <p:cNvPicPr>
            <a:picLocks noChangeAspect="1"/>
          </p:cNvPicPr>
          <p:nvPr/>
        </p:nvPicPr>
        <p:blipFill>
          <a:blip r:embed="rId5" cstate="print"/>
          <a:srcRect/>
          <a:stretch>
            <a:fillRect/>
          </a:stretch>
        </p:blipFill>
        <p:spPr bwMode="auto">
          <a:xfrm>
            <a:off x="7620436" y="157134"/>
            <a:ext cx="1335088" cy="1193800"/>
          </a:xfrm>
          <a:prstGeom prst="rect">
            <a:avLst/>
          </a:prstGeom>
          <a:noFill/>
          <a:ln w="9525">
            <a:noFill/>
            <a:miter lim="800000"/>
            <a:headEnd/>
            <a:tailEnd/>
          </a:ln>
        </p:spPr>
      </p:pic>
      <p:sp>
        <p:nvSpPr>
          <p:cNvPr id="6" name="TextBox 5"/>
          <p:cNvSpPr txBox="1"/>
          <p:nvPr/>
        </p:nvSpPr>
        <p:spPr>
          <a:xfrm>
            <a:off x="1" y="157134"/>
            <a:ext cx="9134984" cy="646331"/>
          </a:xfrm>
          <a:prstGeom prst="rect">
            <a:avLst/>
          </a:prstGeom>
          <a:noFill/>
        </p:spPr>
        <p:txBody>
          <a:bodyPr wrap="square" rtlCol="0">
            <a:spAutoFit/>
          </a:bodyPr>
          <a:lstStyle/>
          <a:p>
            <a:pPr algn="ctr"/>
            <a:r>
              <a:rPr lang="en-GB" sz="3600" dirty="0" smtClean="0">
                <a:latin typeface="Arial" pitchFamily="34" charset="0"/>
                <a:cs typeface="Arial" pitchFamily="34" charset="0"/>
              </a:rPr>
              <a:t>Welcome to Ranworth Broad</a:t>
            </a:r>
            <a:endParaRPr lang="en-GB" sz="3600" dirty="0">
              <a:latin typeface="Arial" pitchFamily="34" charset="0"/>
              <a:cs typeface="Arial"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116401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
        <p:nvSpPr>
          <p:cNvPr id="6" name="TextBox 5"/>
          <p:cNvSpPr txBox="1"/>
          <p:nvPr/>
        </p:nvSpPr>
        <p:spPr>
          <a:xfrm>
            <a:off x="539552" y="176547"/>
            <a:ext cx="6768752" cy="584775"/>
          </a:xfrm>
          <a:prstGeom prst="rect">
            <a:avLst/>
          </a:prstGeom>
          <a:noFill/>
        </p:spPr>
        <p:txBody>
          <a:bodyPr wrap="square" rtlCol="0">
            <a:spAutoFit/>
          </a:bodyPr>
          <a:lstStyle/>
          <a:p>
            <a:r>
              <a:rPr lang="en-GB" sz="3200" dirty="0" smtClean="0">
                <a:latin typeface="Arial" pitchFamily="34" charset="0"/>
                <a:cs typeface="Arial" pitchFamily="34" charset="0"/>
              </a:rPr>
              <a:t>Open water</a:t>
            </a:r>
            <a:endParaRPr lang="en-GB" sz="3200" dirty="0">
              <a:latin typeface="Arial" pitchFamily="34" charset="0"/>
              <a:cs typeface="Arial" pitchFamily="34" charset="0"/>
            </a:endParaRPr>
          </a:p>
        </p:txBody>
      </p:sp>
      <p:pic>
        <p:nvPicPr>
          <p:cNvPr id="5122" name="Picture 2" descr="V:\Images\Nature Reserves\Ranworth and Cockshoot\Ranworth View of Bro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888" y="777832"/>
            <a:ext cx="6588224" cy="494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Teacher packs and timetables\Pre-visit PPT 2015\Ranworth\Ranworth pics\Coot, NWT Cley, Nick Goodrum, 7 March 2015.JPG"/>
          <p:cNvPicPr>
            <a:picLocks noChangeAspect="1" noChangeArrowheads="1"/>
          </p:cNvPicPr>
          <p:nvPr/>
        </p:nvPicPr>
        <p:blipFill rotWithShape="1">
          <a:blip r:embed="rId6">
            <a:extLst>
              <a:ext uri="{28A0092B-C50C-407E-A947-70E740481C1C}">
                <a14:useLocalDpi xmlns:a14="http://schemas.microsoft.com/office/drawing/2010/main" val="0"/>
              </a:ext>
            </a:extLst>
          </a:blip>
          <a:srcRect l="10735" r="12559"/>
          <a:stretch/>
        </p:blipFill>
        <p:spPr bwMode="auto">
          <a:xfrm>
            <a:off x="249995" y="1385234"/>
            <a:ext cx="3034982" cy="14269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Teacher packs and timetables\Pre-visit PPT 2015\Ranworth\Ranworth pics\Common tern, Ranworth Broad, Pauline Saggers, 22 May 201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196"/>
          <a:stretch/>
        </p:blipFill>
        <p:spPr bwMode="auto">
          <a:xfrm>
            <a:off x="388037" y="3826587"/>
            <a:ext cx="1616110" cy="198306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389087" y="4509120"/>
            <a:ext cx="4253023" cy="1216168"/>
            <a:chOff x="2403634" y="4586201"/>
            <a:chExt cx="4253023" cy="1216168"/>
          </a:xfrm>
        </p:grpSpPr>
        <p:pic>
          <p:nvPicPr>
            <p:cNvPr id="5124" name="Picture 4" descr="L:\Teacher packs and timetables\Pre-visit PPT 2015\Ranworth\Ranworth pics\Mallard Duck, Maurice Funnell, 5 June 2008, Strumpshaw Fen.jpg"/>
            <p:cNvPicPr>
              <a:picLocks noChangeAspect="1" noChangeArrowheads="1"/>
            </p:cNvPicPr>
            <p:nvPr/>
          </p:nvPicPr>
          <p:blipFill rotWithShape="1">
            <a:blip r:embed="rId8">
              <a:extLst>
                <a:ext uri="{28A0092B-C50C-407E-A947-70E740481C1C}">
                  <a14:useLocalDpi xmlns:a14="http://schemas.microsoft.com/office/drawing/2010/main" val="0"/>
                </a:ext>
              </a:extLst>
            </a:blip>
            <a:srcRect l="17599" t="25273" r="25215" b="24405"/>
            <a:stretch/>
          </p:blipFill>
          <p:spPr bwMode="auto">
            <a:xfrm>
              <a:off x="2403634" y="4586201"/>
              <a:ext cx="2049724" cy="120248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L:\Teacher packs and timetables\Pre-visit PPT 2015\Ranworth\Ranworth pics\Mallard, NWT Hickling, Nick Goodrum, 11 April 201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95"/>
            <a:stretch/>
          </p:blipFill>
          <p:spPr bwMode="auto">
            <a:xfrm>
              <a:off x="4727642" y="4617209"/>
              <a:ext cx="1929015" cy="1185160"/>
            </a:xfrm>
            <a:prstGeom prst="rect">
              <a:avLst/>
            </a:prstGeom>
            <a:noFill/>
            <a:extLst>
              <a:ext uri="{909E8E84-426E-40DD-AFC4-6F175D3DCCD1}">
                <a14:hiddenFill xmlns:a14="http://schemas.microsoft.com/office/drawing/2010/main">
                  <a:solidFill>
                    <a:srgbClr val="FFFFFF"/>
                  </a:solidFill>
                </a14:hiddenFill>
              </a:ext>
            </a:extLst>
          </p:spPr>
        </p:pic>
      </p:grpSp>
      <p:pic>
        <p:nvPicPr>
          <p:cNvPr id="5126" name="Picture 6" descr="L:\Teacher packs and timetables\Pre-visit PPT 2015\Ranworth\Ranworth pics\Great Crested Grebe Courtship Display Woodbastwick 28 Feb 08  Peter Mallet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9029" y="3662667"/>
            <a:ext cx="2188840" cy="145922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Teacher packs and timetables\Pre-visit PPT 2015\Ranworth\Ranworth pics\Black-headed Gulls Barton Broad 23 April 2008 Roberst Powell.jpg"/>
          <p:cNvPicPr>
            <a:picLocks noChangeAspect="1" noChangeArrowheads="1"/>
          </p:cNvPicPr>
          <p:nvPr/>
        </p:nvPicPr>
        <p:blipFill rotWithShape="1">
          <a:blip r:embed="rId11">
            <a:extLst>
              <a:ext uri="{28A0092B-C50C-407E-A947-70E740481C1C}">
                <a14:useLocalDpi xmlns:a14="http://schemas.microsoft.com/office/drawing/2010/main" val="0"/>
              </a:ext>
            </a:extLst>
          </a:blip>
          <a:srcRect b="32106"/>
          <a:stretch/>
        </p:blipFill>
        <p:spPr bwMode="auto">
          <a:xfrm>
            <a:off x="6756622" y="1527166"/>
            <a:ext cx="2129120" cy="180692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Teacher packs and timetables\Pre-visit PPT 2015\Ranworth\Ranworth pics\Swallow perching, NWT Hickling, Elizabeth Dack, 21 May 201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72120" y="815458"/>
            <a:ext cx="2602992" cy="14234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cstate="print"/>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23614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215161" y="116632"/>
            <a:ext cx="7280237" cy="1569660"/>
          </a:xfrm>
          <a:prstGeom prst="rect">
            <a:avLst/>
          </a:prstGeom>
          <a:noFill/>
        </p:spPr>
        <p:txBody>
          <a:bodyPr wrap="square" rtlCol="0">
            <a:spAutoFit/>
          </a:bodyPr>
          <a:lstStyle/>
          <a:p>
            <a:pPr algn="ctr"/>
            <a:r>
              <a:rPr lang="en-GB" sz="2400" dirty="0" smtClean="0">
                <a:latin typeface="Arial" pitchFamily="34" charset="0"/>
                <a:cs typeface="Arial" pitchFamily="34" charset="0"/>
              </a:rPr>
              <a:t>Your coach will drop you off in Ranworth village before we make the short walk to the nature reserve. You’ll be able to use the toilets when you arrive, at lunch time and before you leave.</a:t>
            </a:r>
            <a:endParaRPr lang="en-GB" sz="2400" dirty="0">
              <a:latin typeface="Arial" pitchFamily="34" charset="0"/>
              <a:cs typeface="Arial" pitchFamily="34" charset="0"/>
            </a:endParaRPr>
          </a:p>
        </p:txBody>
      </p:sp>
      <p:pic>
        <p:nvPicPr>
          <p:cNvPr id="3074" name="Picture 2" descr="L:\Teacher packs and timetables\Pre-visit PPT 2015\Ranworth\Ranworth pics\Ranworth Reserve entrance.JPG"/>
          <p:cNvPicPr>
            <a:picLocks noChangeAspect="1" noChangeArrowheads="1"/>
          </p:cNvPicPr>
          <p:nvPr/>
        </p:nvPicPr>
        <p:blipFill rotWithShape="1">
          <a:blip r:embed="rId5">
            <a:extLst>
              <a:ext uri="{28A0092B-C50C-407E-A947-70E740481C1C}">
                <a14:useLocalDpi xmlns:a14="http://schemas.microsoft.com/office/drawing/2010/main" val="0"/>
              </a:ext>
            </a:extLst>
          </a:blip>
          <a:srcRect t="9353"/>
          <a:stretch/>
        </p:blipFill>
        <p:spPr bwMode="auto">
          <a:xfrm>
            <a:off x="1076887" y="1690755"/>
            <a:ext cx="6696744" cy="40469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3224472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0851" y="4457245"/>
            <a:ext cx="1187450" cy="1296988"/>
          </a:xfrm>
          <a:prstGeom prst="rect">
            <a:avLst/>
          </a:prstGeom>
          <a:noFill/>
          <a:ln>
            <a:noFill/>
          </a:ln>
        </p:spPr>
      </p:pic>
      <p:pic>
        <p:nvPicPr>
          <p:cNvPr id="9" name="Picture 21" descr="P101058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pic>
        <p:nvPicPr>
          <p:cNvPr id="16" name="Picture 23" descr="P101059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634930"/>
            <a:ext cx="728479"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256623" y="3051844"/>
            <a:ext cx="958123"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974" y="4305923"/>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497391"/>
            <a:ext cx="1415257" cy="584775"/>
          </a:xfrm>
          <a:prstGeom prst="rect">
            <a:avLst/>
          </a:prstGeom>
          <a:noFill/>
          <a:ln w="9525">
            <a:noFill/>
            <a:miter lim="800000"/>
            <a:headEnd/>
            <a:tailEnd/>
          </a:ln>
        </p:spPr>
        <p:txBody>
          <a:bodyPr wrap="square">
            <a:spAutoFit/>
          </a:bodyPr>
          <a:lstStyle/>
          <a:p>
            <a:pPr algn="ctr"/>
            <a:r>
              <a:rPr lang="en-GB" sz="1600" dirty="0" smtClean="0">
                <a:latin typeface="Arial" pitchFamily="34" charset="0"/>
                <a:cs typeface="Arial" pitchFamily="34" charset="0"/>
              </a:rPr>
              <a:t>Waterproof</a:t>
            </a:r>
          </a:p>
          <a:p>
            <a:pPr algn="ctr"/>
            <a:r>
              <a:rPr lang="en-GB" sz="1600" dirty="0" smtClean="0">
                <a:latin typeface="Arial" pitchFamily="34" charset="0"/>
                <a:cs typeface="Arial" pitchFamily="34" charset="0"/>
              </a:rPr>
              <a:t>jacket</a:t>
            </a:r>
            <a:endParaRPr lang="en-GB" sz="1600" dirty="0">
              <a:latin typeface="Arial" pitchFamily="34" charset="0"/>
              <a:cs typeface="Arial" pitchFamily="34" charset="0"/>
            </a:endParaRPr>
          </a:p>
        </p:txBody>
      </p:sp>
      <p:sp>
        <p:nvSpPr>
          <p:cNvPr id="28" name="TextBox 27"/>
          <p:cNvSpPr txBox="1">
            <a:spLocks noChangeArrowheads="1"/>
          </p:cNvSpPr>
          <p:nvPr/>
        </p:nvSpPr>
        <p:spPr bwMode="auto">
          <a:xfrm>
            <a:off x="2978811" y="270823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248354" y="5105739"/>
            <a:ext cx="3096344" cy="830997"/>
          </a:xfrm>
          <a:prstGeom prst="rect">
            <a:avLst/>
          </a:prstGeom>
          <a:noFill/>
          <a:ln w="9525">
            <a:noFill/>
            <a:miter lim="800000"/>
            <a:headEnd/>
            <a:tailEnd/>
          </a:ln>
        </p:spPr>
        <p:txBody>
          <a:bodyPr wrap="square">
            <a:spAutoFit/>
          </a:bodyPr>
          <a:lstStyle/>
          <a:p>
            <a:pPr algn="ctr"/>
            <a:r>
              <a:rPr lang="en-GB" sz="1600" dirty="0" err="1">
                <a:latin typeface="Arial" pitchFamily="34" charset="0"/>
                <a:cs typeface="Arial" pitchFamily="34" charset="0"/>
              </a:rPr>
              <a:t>Welly</a:t>
            </a:r>
            <a:r>
              <a:rPr lang="en-GB" sz="1600" dirty="0">
                <a:latin typeface="Arial" pitchFamily="34" charset="0"/>
                <a:cs typeface="Arial" pitchFamily="34" charset="0"/>
              </a:rPr>
              <a:t>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600" dirty="0" smtClean="0">
                <a:latin typeface="Arial" pitchFamily="34" charset="0"/>
                <a:cs typeface="Arial" pitchFamily="34" charset="0"/>
              </a:rPr>
              <a:t>NOT </a:t>
            </a:r>
            <a:r>
              <a:rPr lang="en-GB" sz="1600" dirty="0">
                <a:latin typeface="Arial" pitchFamily="34" charset="0"/>
                <a:cs typeface="Arial" pitchFamily="34" charset="0"/>
              </a:rPr>
              <a:t>YOUR BEST SHOES</a:t>
            </a:r>
            <a:r>
              <a:rPr lang="en-GB" sz="1400" dirty="0">
                <a:latin typeface="Arial" pitchFamily="34" charset="0"/>
                <a:cs typeface="Arial" pitchFamily="34" charset="0"/>
              </a:rPr>
              <a:t>!</a:t>
            </a:r>
          </a:p>
        </p:txBody>
      </p:sp>
      <p:sp>
        <p:nvSpPr>
          <p:cNvPr id="30" name="TextBox 29"/>
          <p:cNvSpPr txBox="1">
            <a:spLocks noChangeArrowheads="1"/>
          </p:cNvSpPr>
          <p:nvPr/>
        </p:nvSpPr>
        <p:spPr bwMode="auto">
          <a:xfrm>
            <a:off x="4907923" y="3842701"/>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a:t>
            </a:r>
            <a:r>
              <a:rPr lang="en-GB" sz="1600" dirty="0" smtClean="0">
                <a:latin typeface="Arial" pitchFamily="34" charset="0"/>
                <a:cs typeface="Arial" pitchFamily="34" charset="0"/>
              </a:rPr>
              <a:t>re-sealable</a:t>
            </a:r>
          </a:p>
          <a:p>
            <a:pPr algn="ctr"/>
            <a:r>
              <a:rPr lang="en-GB" sz="1600" dirty="0" smtClean="0">
                <a:latin typeface="Arial" pitchFamily="34" charset="0"/>
                <a:cs typeface="Arial" pitchFamily="34" charset="0"/>
              </a:rPr>
              <a:t>drink</a:t>
            </a:r>
            <a:endParaRPr lang="en-GB" sz="1600"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663964"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822661"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Gloves</a:t>
            </a:r>
          </a:p>
        </p:txBody>
      </p:sp>
      <p:sp>
        <p:nvSpPr>
          <p:cNvPr id="35" name="Rectangle 3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734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pic>
        <p:nvPicPr>
          <p:cNvPr id="2" name="Picture 1"/>
          <p:cNvPicPr>
            <a:picLocks noChangeAspect="1"/>
          </p:cNvPicPr>
          <p:nvPr/>
        </p:nvPicPr>
        <p:blipFill>
          <a:blip r:embed="rId5" cstate="print"/>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7199" y="129434"/>
            <a:ext cx="6994525" cy="635270"/>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smtClean="0">
                <a:latin typeface="Arial" panose="020B0604020202020204" pitchFamily="34" charset="0"/>
                <a:cs typeface="Arial" panose="020B0604020202020204" pitchFamily="34" charset="0"/>
              </a:rPr>
              <a:t> </a:t>
            </a:r>
            <a:r>
              <a:rPr lang="en-GB" sz="3200" dirty="0" smtClean="0">
                <a:latin typeface="Arial" pitchFamily="34" charset="0"/>
                <a:cs typeface="Arial" pitchFamily="34" charset="0"/>
              </a:rPr>
              <a:t>Low Impact Lunch Challenge</a:t>
            </a:r>
            <a:endParaRPr lang="en-GB" sz="3200" dirty="0">
              <a:latin typeface="Arial" pitchFamily="34" charset="0"/>
              <a:cs typeface="Arial" pitchFamily="34" charset="0"/>
            </a:endParaRPr>
          </a:p>
        </p:txBody>
      </p:sp>
      <p:sp>
        <p:nvSpPr>
          <p:cNvPr id="7" name="TextBox 6"/>
          <p:cNvSpPr txBox="1">
            <a:spLocks noChangeArrowheads="1"/>
          </p:cNvSpPr>
          <p:nvPr/>
        </p:nvSpPr>
        <p:spPr bwMode="auto">
          <a:xfrm>
            <a:off x="0" y="764094"/>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9552" y="2169567"/>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32380" y="2169567"/>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07592" y="2520112"/>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335727" y="2420888"/>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143640" y="3448107"/>
            <a:ext cx="235192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5412911" y="4312166"/>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8" name="TextBox 17"/>
          <p:cNvSpPr txBox="1">
            <a:spLocks noChangeArrowheads="1"/>
          </p:cNvSpPr>
          <p:nvPr/>
        </p:nvSpPr>
        <p:spPr bwMode="auto">
          <a:xfrm>
            <a:off x="2847387" y="4906198"/>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
        <p:nvSpPr>
          <p:cNvPr id="19" name="TextBox 18"/>
          <p:cNvSpPr txBox="1"/>
          <p:nvPr/>
        </p:nvSpPr>
        <p:spPr>
          <a:xfrm>
            <a:off x="755576" y="3850501"/>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spTree>
    <p:extLst>
      <p:ext uri="{BB962C8B-B14F-4D97-AF65-F5344CB8AC3E}">
        <p14:creationId xmlns:p14="http://schemas.microsoft.com/office/powerpoint/2010/main" val="19347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Teacher packs and timetables\Pre-visit PPT 2015\Hickling\Hickling pics\Otter 2, Elizabeh Dack, Norfolk, 7 march 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515" y="1193710"/>
            <a:ext cx="6306969" cy="41756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60115" y="116632"/>
            <a:ext cx="6920197" cy="1631216"/>
          </a:xfrm>
          <a:prstGeom prst="rect">
            <a:avLst/>
          </a:prstGeom>
          <a:noFill/>
        </p:spPr>
        <p:txBody>
          <a:bodyPr wrap="square" rtlCol="0">
            <a:spAutoFit/>
          </a:bodyPr>
          <a:lstStyle/>
          <a:p>
            <a:r>
              <a:rPr lang="en-GB" sz="3200" dirty="0" smtClean="0">
                <a:latin typeface="Arial" pitchFamily="34" charset="0"/>
                <a:cs typeface="Arial" pitchFamily="34" charset="0"/>
              </a:rPr>
              <a:t>What would you like to find out about </a:t>
            </a:r>
            <a:r>
              <a:rPr lang="en-GB" sz="3200" dirty="0" err="1" smtClean="0">
                <a:latin typeface="Arial" pitchFamily="34" charset="0"/>
                <a:cs typeface="Arial" pitchFamily="34" charset="0"/>
              </a:rPr>
              <a:t>Ranworth’s</a:t>
            </a:r>
            <a:r>
              <a:rPr lang="en-GB" sz="3200" dirty="0" smtClean="0">
                <a:latin typeface="Arial" pitchFamily="34" charset="0"/>
                <a:cs typeface="Arial" pitchFamily="34" charset="0"/>
              </a:rPr>
              <a:t> wildlife?</a:t>
            </a:r>
          </a:p>
          <a:p>
            <a:endParaRPr lang="en-GB" sz="3600" dirty="0">
              <a:latin typeface="Arial" pitchFamily="34" charset="0"/>
              <a:cs typeface="Arial" pitchFamily="34"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
        <p:nvSpPr>
          <p:cNvPr id="3" name="Rectangle 2"/>
          <p:cNvSpPr/>
          <p:nvPr/>
        </p:nvSpPr>
        <p:spPr>
          <a:xfrm>
            <a:off x="0" y="5369358"/>
            <a:ext cx="9143999" cy="461665"/>
          </a:xfrm>
          <a:prstGeom prst="rect">
            <a:avLst/>
          </a:prstGeom>
        </p:spPr>
        <p:txBody>
          <a:bodyPr wrap="square">
            <a:spAutoFit/>
          </a:bodyPr>
          <a:lstStyle/>
          <a:p>
            <a:pPr algn="ctr"/>
            <a:r>
              <a:rPr lang="en-GB" sz="2400" dirty="0">
                <a:latin typeface="Arial" pitchFamily="34" charset="0"/>
                <a:cs typeface="Arial" pitchFamily="34" charset="0"/>
              </a:rPr>
              <a:t>Can you each come up with 2 questions?</a:t>
            </a:r>
          </a:p>
        </p:txBody>
      </p:sp>
    </p:spTree>
    <p:extLst>
      <p:ext uri="{BB962C8B-B14F-4D97-AF65-F5344CB8AC3E}">
        <p14:creationId xmlns:p14="http://schemas.microsoft.com/office/powerpoint/2010/main" val="121709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Teacher packs and timetables\Pre-visit PPT 2015\Ranworth\Ranworth pics\Ranworth Broad credit Richard Osbourn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70" y="785540"/>
            <a:ext cx="7380073" cy="4920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grayscl/>
          </a:blip>
          <a:srcRect/>
          <a:stretch>
            <a:fillRect/>
          </a:stretch>
        </p:blipFill>
        <p:spPr bwMode="auto">
          <a:xfrm>
            <a:off x="7596336" y="188640"/>
            <a:ext cx="1335088" cy="1193800"/>
          </a:xfrm>
          <a:prstGeom prst="rect">
            <a:avLst/>
          </a:prstGeom>
          <a:noFill/>
          <a:ln w="9525">
            <a:noFill/>
            <a:miter lim="800000"/>
            <a:headEnd/>
            <a:tailEnd/>
          </a:ln>
        </p:spPr>
      </p:pic>
      <p:sp>
        <p:nvSpPr>
          <p:cNvPr id="7" name="TextBox 6"/>
          <p:cNvSpPr txBox="1"/>
          <p:nvPr/>
        </p:nvSpPr>
        <p:spPr>
          <a:xfrm>
            <a:off x="9015" y="90655"/>
            <a:ext cx="9134985" cy="707886"/>
          </a:xfrm>
          <a:prstGeom prst="rect">
            <a:avLst/>
          </a:prstGeom>
          <a:noFill/>
        </p:spPr>
        <p:txBody>
          <a:bodyPr wrap="square" rtlCol="0">
            <a:spAutoFit/>
          </a:bodyPr>
          <a:lstStyle/>
          <a:p>
            <a:pPr algn="ctr"/>
            <a:r>
              <a:rPr lang="en-GB" sz="4000" dirty="0" smtClean="0">
                <a:latin typeface="Arial" pitchFamily="34" charset="0"/>
                <a:cs typeface="Arial" pitchFamily="34" charset="0"/>
              </a:rPr>
              <a:t>See you soon!</a:t>
            </a:r>
            <a:endParaRPr lang="en-GB" sz="4000" dirty="0">
              <a:latin typeface="Arial" pitchFamily="34" charset="0"/>
              <a:cs typeface="Arial" pitchFamily="34" charset="0"/>
            </a:endParaRPr>
          </a:p>
        </p:txBody>
      </p:sp>
      <p:sp>
        <p:nvSpPr>
          <p:cNvPr id="11" name="Rectangle 10"/>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287490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
        <p:nvSpPr>
          <p:cNvPr id="7" name="TextBox 6"/>
          <p:cNvSpPr txBox="1"/>
          <p:nvPr/>
        </p:nvSpPr>
        <p:spPr>
          <a:xfrm>
            <a:off x="29817" y="260648"/>
            <a:ext cx="9105167" cy="584775"/>
          </a:xfrm>
          <a:prstGeom prst="rect">
            <a:avLst/>
          </a:prstGeom>
          <a:noFill/>
        </p:spPr>
        <p:txBody>
          <a:bodyPr wrap="square" rtlCol="0">
            <a:spAutoFit/>
          </a:bodyPr>
          <a:lstStyle/>
          <a:p>
            <a:pPr algn="ctr"/>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5" cstate="print"/>
          <a:srcRect/>
          <a:stretch>
            <a:fillRect/>
          </a:stretch>
        </p:blipFill>
        <p:spPr bwMode="auto">
          <a:xfrm>
            <a:off x="7680190" y="104049"/>
            <a:ext cx="1335088" cy="1193800"/>
          </a:xfrm>
          <a:prstGeom prst="rect">
            <a:avLst/>
          </a:prstGeom>
          <a:noFill/>
          <a:ln w="9525">
            <a:noFill/>
            <a:miter lim="800000"/>
            <a:headEnd/>
            <a:tailEnd/>
          </a:ln>
        </p:spPr>
      </p:pic>
      <p:sp>
        <p:nvSpPr>
          <p:cNvPr id="25" name="Rectangle 24"/>
          <p:cNvSpPr/>
          <p:nvPr/>
        </p:nvSpPr>
        <p:spPr>
          <a:xfrm>
            <a:off x="0" y="826142"/>
            <a:ext cx="3477239" cy="1569660"/>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929" y="1024557"/>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4954" y="1024557"/>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234" y="2598767"/>
            <a:ext cx="2192898" cy="1455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0026" y="2545566"/>
            <a:ext cx="2207151" cy="14714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6964" y="2553960"/>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478" y="4127612"/>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5943" y="4186049"/>
            <a:ext cx="2235514" cy="149034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26374" y="4095312"/>
            <a:ext cx="2229091" cy="167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0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descr="L:\Teacher packs and timetables\Pre-visit PPT 2015\Cley\cley pics\IMG_00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913" y="2441226"/>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6">
            <a:extLst>
              <a:ext uri="{28A0092B-C50C-407E-A947-70E740481C1C}">
                <a14:useLocalDpi xmlns:a14="http://schemas.microsoft.com/office/drawing/2010/main" val="0"/>
              </a:ext>
            </a:extLst>
          </a:blip>
          <a:srcRect l="-12573" r="46992"/>
          <a:stretch/>
        </p:blipFill>
        <p:spPr bwMode="auto">
          <a:xfrm>
            <a:off x="5544033" y="2417726"/>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7">
            <a:extLst>
              <a:ext uri="{28A0092B-C50C-407E-A947-70E740481C1C}">
                <a14:useLocalDpi xmlns:a14="http://schemas.microsoft.com/office/drawing/2010/main" val="0"/>
              </a:ext>
            </a:extLst>
          </a:blip>
          <a:srcRect r="42343"/>
          <a:stretch/>
        </p:blipFill>
        <p:spPr bwMode="auto">
          <a:xfrm>
            <a:off x="275444" y="2471611"/>
            <a:ext cx="2467756" cy="321001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393254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Here are some of the words we might use during your visit.  Can you guess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56176"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64088" y="1272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72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868144"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804248"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300192"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16216"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61018" y="355260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823469" y="3548404"/>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pic>
        <p:nvPicPr>
          <p:cNvPr id="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3567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grpSp>
        <p:nvGrpSpPr>
          <p:cNvPr id="8" name="Group 7"/>
          <p:cNvGrpSpPr/>
          <p:nvPr/>
        </p:nvGrpSpPr>
        <p:grpSpPr>
          <a:xfrm>
            <a:off x="328397" y="188640"/>
            <a:ext cx="7118812" cy="1911096"/>
            <a:chOff x="328397" y="188640"/>
            <a:chExt cx="7118812" cy="1911096"/>
          </a:xfrm>
        </p:grpSpPr>
        <p:sp>
          <p:nvSpPr>
            <p:cNvPr id="10" name="TextBox 9"/>
            <p:cNvSpPr txBox="1"/>
            <p:nvPr/>
          </p:nvSpPr>
          <p:spPr>
            <a:xfrm>
              <a:off x="328397" y="467703"/>
              <a:ext cx="5112567"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pic>
          <p:nvPicPr>
            <p:cNvPr id="5122" name="Picture 2" descr="L:\Teacher packs and timetables\Pre-visit PPT 2015\Cley\cley pics\Bearded tit, NWT Cley Marshes, Steve Bond, 05 October 2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169" y="188640"/>
              <a:ext cx="1463040" cy="1911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663180" y="2276872"/>
            <a:ext cx="8260764" cy="1820835"/>
            <a:chOff x="663180" y="2276872"/>
            <a:chExt cx="8260764" cy="1820835"/>
          </a:xfrm>
        </p:grpSpPr>
        <p:sp>
          <p:nvSpPr>
            <p:cNvPr id="12" name="TextBox 11"/>
            <p:cNvSpPr txBox="1"/>
            <p:nvPr/>
          </p:nvSpPr>
          <p:spPr>
            <a:xfrm>
              <a:off x="3263521" y="2431821"/>
              <a:ext cx="5660423"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180" y="2276872"/>
              <a:ext cx="1820835" cy="1820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08904" y="3632150"/>
            <a:ext cx="8259539" cy="2340780"/>
            <a:chOff x="460115" y="3701558"/>
            <a:chExt cx="8259539" cy="2340780"/>
          </a:xfrm>
        </p:grpSpPr>
        <p:sp>
          <p:nvSpPr>
            <p:cNvPr id="7" name="TextBox 6"/>
            <p:cNvSpPr txBox="1"/>
            <p:nvPr/>
          </p:nvSpPr>
          <p:spPr>
            <a:xfrm>
              <a:off x="460115" y="4653136"/>
              <a:ext cx="5504599" cy="830997"/>
            </a:xfrm>
            <a:prstGeom prst="rect">
              <a:avLst/>
            </a:prstGeom>
            <a:noFill/>
          </p:spPr>
          <p:txBody>
            <a:bodyPr wrap="square" rtlCol="0">
              <a:spAutoFit/>
            </a:bodyPr>
            <a:lstStyle/>
            <a:p>
              <a:r>
                <a:rPr lang="en-GB" sz="2400" dirty="0" smtClean="0">
                  <a:latin typeface="Arial" pitchFamily="34" charset="0"/>
                  <a:cs typeface="Arial" pitchFamily="34" charset="0"/>
                </a:rPr>
                <a:t>We’ll explore different habitats at Ranworth each with different species</a:t>
              </a:r>
              <a:endParaRPr lang="en-GB" sz="2400" dirty="0">
                <a:latin typeface="Arial" pitchFamily="34" charset="0"/>
                <a:cs typeface="Arial" pitchFamily="34" charset="0"/>
              </a:endParaRPr>
            </a:p>
          </p:txBody>
        </p:sp>
        <p:pic>
          <p:nvPicPr>
            <p:cNvPr id="5124" name="Picture 4" descr="L:\Teacher packs and timetables\Pre-visit PPT 2015\Cley\cley pics\Bittern, Ian Simo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6080" y="3701558"/>
              <a:ext cx="2013574" cy="234078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Tree>
    <p:extLst>
      <p:ext uri="{BB962C8B-B14F-4D97-AF65-F5344CB8AC3E}">
        <p14:creationId xmlns:p14="http://schemas.microsoft.com/office/powerpoint/2010/main" val="96566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pic>
        <p:nvPicPr>
          <p:cNvPr id="2" name="Picture 1"/>
          <p:cNvPicPr>
            <a:picLocks noChangeAspect="1"/>
          </p:cNvPicPr>
          <p:nvPr/>
        </p:nvPicPr>
        <p:blipFill>
          <a:blip r:embed="rId5"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260648"/>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Woodland</a:t>
            </a:r>
            <a:endParaRPr lang="en-GB" sz="3200" dirty="0">
              <a:latin typeface="Arial" pitchFamily="34" charset="0"/>
              <a:cs typeface="Arial" pitchFamily="34" charset="0"/>
            </a:endParaRPr>
          </a:p>
        </p:txBody>
      </p:sp>
      <p:pic>
        <p:nvPicPr>
          <p:cNvPr id="7" name="Picture 2" descr="L:\#Staff work in progress\Bethan\For work\P80107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4532" y="992342"/>
            <a:ext cx="6328725" cy="47465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Teacher packs and timetables\Pre-visit PPT 2015\Hickling\Hickling pics\Robin, Elizabeth Dack, Norfolk, 25 October 2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092" y="899155"/>
            <a:ext cx="1846675" cy="15204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Teacher packs and timetables\Pre-visit PPT 2015\Hickling\Hickling pics\Frosted oak leaves - Dunston Common - 6 Feb 2010 - Liz Dac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870132" y="210541"/>
            <a:ext cx="1527418" cy="2036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Hickling\Hickling pics\Pipistrelle bat, credit Amy Lewi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1040" y="2084390"/>
            <a:ext cx="2185416"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Teacher packs and timetables\Pre-visit PPT 2015\Hickling\Hickling pics\Roe Deer Woodland, 23 June 2008, Dersingham Bog, Robert Williams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6352" y="4301350"/>
            <a:ext cx="2260848" cy="1507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Hickling\Hickling pics\49  Woodlouse.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60594" y="4216226"/>
            <a:ext cx="2096602" cy="15923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Hickling\Hickling pics\Common toad on path in Thetford Forest, Yvonne Jones, 7 August 201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1993" y="4487079"/>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Hickling\Hickling pics\speckled wood first, Jessica Riederer.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3661" y="2708919"/>
            <a:ext cx="2036365" cy="162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3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pic>
        <p:nvPicPr>
          <p:cNvPr id="1026" name="Picture 2" descr="V:\Images\Nature Reserves\Hickling\Reprofiled dyke and new bund 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693" y="743139"/>
            <a:ext cx="6696744" cy="50215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5875" y="166189"/>
            <a:ext cx="6768752" cy="584775"/>
          </a:xfrm>
          <a:prstGeom prst="rect">
            <a:avLst/>
          </a:prstGeom>
          <a:noFill/>
        </p:spPr>
        <p:txBody>
          <a:bodyPr wrap="square" rtlCol="0">
            <a:spAutoFit/>
          </a:bodyPr>
          <a:lstStyle/>
          <a:p>
            <a:r>
              <a:rPr lang="en-GB" sz="3200" dirty="0" smtClean="0">
                <a:latin typeface="Arial" pitchFamily="34" charset="0"/>
                <a:cs typeface="Arial" pitchFamily="34" charset="0"/>
              </a:rPr>
              <a:t>Freshwater Dyke</a:t>
            </a:r>
            <a:endParaRPr lang="en-GB" sz="3200" dirty="0">
              <a:latin typeface="Arial" pitchFamily="34" charset="0"/>
              <a:cs typeface="Arial" pitchFamily="34" charset="0"/>
            </a:endParaRPr>
          </a:p>
        </p:txBody>
      </p:sp>
      <p:pic>
        <p:nvPicPr>
          <p:cNvPr id="6" name="Picture 5"/>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pic>
        <p:nvPicPr>
          <p:cNvPr id="4098" name="Picture 2" descr="L:\Teacher packs and timetables\Pre-visit PPT 2015\Hickling\Hickling pics\Water scorpion, pond dipping at Go Wild at Barton, Elizabeth Dack, 12 May 2013.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017" t="10849" b="11991"/>
          <a:stretch/>
        </p:blipFill>
        <p:spPr bwMode="auto">
          <a:xfrm rot="16200000">
            <a:off x="-50950" y="1329245"/>
            <a:ext cx="2507549" cy="148541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Teacher packs and timetables\Pre-visit PPT 2015\Hickling\Hickling pics\DSCN0229.JPG"/>
          <p:cNvPicPr>
            <a:picLocks noChangeAspect="1" noChangeArrowheads="1"/>
          </p:cNvPicPr>
          <p:nvPr/>
        </p:nvPicPr>
        <p:blipFill rotWithShape="1">
          <a:blip r:embed="rId8">
            <a:extLst>
              <a:ext uri="{28A0092B-C50C-407E-A947-70E740481C1C}">
                <a14:useLocalDpi xmlns:a14="http://schemas.microsoft.com/office/drawing/2010/main" val="0"/>
              </a:ext>
            </a:extLst>
          </a:blip>
          <a:srcRect l="33608" t="19716"/>
          <a:stretch/>
        </p:blipFill>
        <p:spPr bwMode="auto">
          <a:xfrm>
            <a:off x="444699" y="3880932"/>
            <a:ext cx="2137938" cy="19389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9">
            <a:extLst>
              <a:ext uri="{28A0092B-C50C-407E-A947-70E740481C1C}">
                <a14:useLocalDpi xmlns:a14="http://schemas.microsoft.com/office/drawing/2010/main" val="0"/>
              </a:ext>
            </a:extLst>
          </a:blip>
          <a:srcRect l="12929" t="18198" r="12217"/>
          <a:stretch/>
        </p:blipFill>
        <p:spPr bwMode="auto">
          <a:xfrm>
            <a:off x="3474396" y="3898256"/>
            <a:ext cx="2315679" cy="18979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008" b="7732"/>
          <a:stretch/>
        </p:blipFill>
        <p:spPr bwMode="auto">
          <a:xfrm>
            <a:off x="6444208" y="3113062"/>
            <a:ext cx="2378558" cy="17844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202" r="8661" b="20881"/>
          <a:stretch/>
        </p:blipFill>
        <p:spPr bwMode="auto">
          <a:xfrm>
            <a:off x="5282118" y="477004"/>
            <a:ext cx="1566153" cy="187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4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539552" y="332656"/>
            <a:ext cx="6768752" cy="584775"/>
          </a:xfrm>
          <a:prstGeom prst="rect">
            <a:avLst/>
          </a:prstGeom>
          <a:noFill/>
        </p:spPr>
        <p:txBody>
          <a:bodyPr wrap="square" rtlCol="0">
            <a:spAutoFit/>
          </a:bodyPr>
          <a:lstStyle/>
          <a:p>
            <a:r>
              <a:rPr lang="en-GB" sz="3200" dirty="0" err="1" smtClean="0">
                <a:latin typeface="Arial" pitchFamily="34" charset="0"/>
                <a:cs typeface="Arial" pitchFamily="34" charset="0"/>
              </a:rPr>
              <a:t>Carr</a:t>
            </a:r>
            <a:r>
              <a:rPr lang="en-GB" sz="3200" dirty="0" smtClean="0">
                <a:latin typeface="Arial" pitchFamily="34" charset="0"/>
                <a:cs typeface="Arial" pitchFamily="34" charset="0"/>
              </a:rPr>
              <a:t> woodland</a:t>
            </a:r>
            <a:endParaRPr lang="en-GB" sz="3200" dirty="0">
              <a:latin typeface="Arial" pitchFamily="34" charset="0"/>
              <a:cs typeface="Arial" pitchFamily="34" charset="0"/>
            </a:endParaRPr>
          </a:p>
        </p:txBody>
      </p:sp>
      <p:pic>
        <p:nvPicPr>
          <p:cNvPr id="2050" name="Picture 2" descr="L:\#Staff work in progress\Bethan\For work\P80107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908" y="1382440"/>
            <a:ext cx="6167427" cy="46255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Teacher packs and timetables\Pre-visit PPT 2015\Ranworth\Ranworth pics\Willow warbler 3 WildStock 2007 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38"/>
          <a:stretch/>
        </p:blipFill>
        <p:spPr bwMode="auto">
          <a:xfrm>
            <a:off x="885622" y="1195871"/>
            <a:ext cx="2048839" cy="16666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Teacher packs and timetables\Pre-visit PPT 2015\Ranworth\Ranworth pics\Frog, Upton Broad, Wendy Pollard, 25 July 2011.jpeg"/>
          <p:cNvPicPr>
            <a:picLocks noChangeAspect="1" noChangeArrowheads="1"/>
          </p:cNvPicPr>
          <p:nvPr/>
        </p:nvPicPr>
        <p:blipFill rotWithShape="1">
          <a:blip r:embed="rId6">
            <a:extLst>
              <a:ext uri="{28A0092B-C50C-407E-A947-70E740481C1C}">
                <a14:useLocalDpi xmlns:a14="http://schemas.microsoft.com/office/drawing/2010/main" val="0"/>
              </a:ext>
            </a:extLst>
          </a:blip>
          <a:srcRect l="9772" r="6793"/>
          <a:stretch/>
        </p:blipFill>
        <p:spPr bwMode="auto">
          <a:xfrm>
            <a:off x="837456" y="3456871"/>
            <a:ext cx="1934927" cy="199493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Ranworth\Ranworth pics\Red and Black Froghopper, Brenda Gough Stumpshaw 1 jul 2008, Cercopis vulnerata,.JPG"/>
          <p:cNvPicPr>
            <a:picLocks noChangeAspect="1" noChangeArrowheads="1"/>
          </p:cNvPicPr>
          <p:nvPr/>
        </p:nvPicPr>
        <p:blipFill rotWithShape="1">
          <a:blip r:embed="rId7">
            <a:extLst>
              <a:ext uri="{28A0092B-C50C-407E-A947-70E740481C1C}">
                <a14:useLocalDpi xmlns:a14="http://schemas.microsoft.com/office/drawing/2010/main" val="0"/>
              </a:ext>
            </a:extLst>
          </a:blip>
          <a:srcRect l="36938" t="30706" r="34800" b="30803"/>
          <a:stretch/>
        </p:blipFill>
        <p:spPr bwMode="auto">
          <a:xfrm>
            <a:off x="6629665" y="3451327"/>
            <a:ext cx="1933340" cy="17554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Ranworth\Ranworth pics\Alder cones and catkins, Liz Dack, Salthouse, Holt, 9th May 2008.jpg"/>
          <p:cNvPicPr>
            <a:picLocks noChangeAspect="1" noChangeArrowheads="1"/>
          </p:cNvPicPr>
          <p:nvPr/>
        </p:nvPicPr>
        <p:blipFill rotWithShape="1">
          <a:blip r:embed="rId8">
            <a:extLst>
              <a:ext uri="{28A0092B-C50C-407E-A947-70E740481C1C}">
                <a14:useLocalDpi xmlns:a14="http://schemas.microsoft.com/office/drawing/2010/main" val="0"/>
              </a:ext>
            </a:extLst>
          </a:blip>
          <a:srcRect b="29762"/>
          <a:stretch/>
        </p:blipFill>
        <p:spPr bwMode="auto">
          <a:xfrm>
            <a:off x="4612897" y="1041281"/>
            <a:ext cx="2033278" cy="19041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pic>
        <p:nvPicPr>
          <p:cNvPr id="4100" name="Picture 4" descr="L:\Teacher packs and timetables\Pre-visit PPT 2015\Ranworth\Ranworth pics\Grass snake, Reffley Wood, Darren Williams, 7th May 20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8750" y="4763141"/>
            <a:ext cx="2627015" cy="117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4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05264"/>
            <a:ext cx="9144000" cy="13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6449634" y="6606780"/>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85" y="6176166"/>
            <a:ext cx="556126" cy="606177"/>
          </a:xfrm>
          <a:prstGeom prst="rect">
            <a:avLst/>
          </a:prstGeom>
        </p:spPr>
      </p:pic>
      <p:sp>
        <p:nvSpPr>
          <p:cNvPr id="6" name="TextBox 5"/>
          <p:cNvSpPr txBox="1"/>
          <p:nvPr/>
        </p:nvSpPr>
        <p:spPr>
          <a:xfrm>
            <a:off x="585657" y="166189"/>
            <a:ext cx="6768752" cy="584775"/>
          </a:xfrm>
          <a:prstGeom prst="rect">
            <a:avLst/>
          </a:prstGeom>
          <a:noFill/>
        </p:spPr>
        <p:txBody>
          <a:bodyPr wrap="square" rtlCol="0">
            <a:spAutoFit/>
          </a:bodyPr>
          <a:lstStyle/>
          <a:p>
            <a:r>
              <a:rPr lang="en-GB" sz="3200" dirty="0" smtClean="0">
                <a:latin typeface="Arial" pitchFamily="34" charset="0"/>
                <a:cs typeface="Arial" pitchFamily="34" charset="0"/>
              </a:rPr>
              <a:t>Reed bed</a:t>
            </a:r>
            <a:endParaRPr lang="en-GB" sz="3200" dirty="0">
              <a:latin typeface="Arial" pitchFamily="34" charset="0"/>
              <a:cs typeface="Arial" pitchFamily="34" charset="0"/>
            </a:endParaRPr>
          </a:p>
        </p:txBody>
      </p:sp>
      <p:pic>
        <p:nvPicPr>
          <p:cNvPr id="8" name="Picture 3" descr="V:\Images\Professional Photographers\Free to Use - Credit Photographer\Richard Osbourne\Ranworth\Ranworth Broad credit Richard Osbourne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864" y="994443"/>
            <a:ext cx="7020272" cy="46801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srcRect/>
          <a:stretch>
            <a:fillRect/>
          </a:stretch>
        </p:blipFill>
        <p:spPr bwMode="auto">
          <a:xfrm>
            <a:off x="7596336" y="188640"/>
            <a:ext cx="1335088" cy="1193800"/>
          </a:xfrm>
          <a:prstGeom prst="rect">
            <a:avLst/>
          </a:prstGeom>
          <a:noFill/>
          <a:ln w="9525">
            <a:noFill/>
            <a:miter lim="800000"/>
            <a:headEnd/>
            <a:tailEnd/>
          </a:ln>
        </p:spPr>
      </p:pic>
      <p:pic>
        <p:nvPicPr>
          <p:cNvPr id="3074" name="Picture 2" descr="L:\Teacher packs and timetables\Pre-visit PPT 2015\Hickling\Hickling pics\Swallowtail on tree, NWT Hickling Broad, Elizabeth Dack, 30 May 20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631" y="935630"/>
            <a:ext cx="2467925" cy="16498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Teacher packs and timetables\Pre-visit PPT 2015\Hickling\Hickling pics\Marsh Harrier male, Nick Appleton, Cley marshes, 27th Jan 20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962" t="-727" r="809" b="727"/>
          <a:stretch/>
        </p:blipFill>
        <p:spPr bwMode="auto">
          <a:xfrm>
            <a:off x="3970033" y="550909"/>
            <a:ext cx="2203148" cy="16392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Hickling\Hickling pics\Willow warbler 3 WildStock 2007 A.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008"/>
          <a:stretch/>
        </p:blipFill>
        <p:spPr bwMode="auto">
          <a:xfrm>
            <a:off x="6926024" y="1780278"/>
            <a:ext cx="2012988" cy="17207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Hickling\Hickling pics\Norfolk Hawker 2, Strumpshaw Fen, Elizabeth Dack, 26 June 201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3417"/>
          <a:stretch/>
        </p:blipFill>
        <p:spPr bwMode="auto">
          <a:xfrm>
            <a:off x="6494236" y="4342781"/>
            <a:ext cx="1891008" cy="16457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Teacher packs and timetables\Pre-visit PPT 2015\Hickling\Hickling pics\Reeds, Juanita Hawkins, NWT Cley Marshes, 31.12.20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22920" y="4249896"/>
            <a:ext cx="2223499" cy="166762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Teacher packs and timetables\Pre-visit PPT 2015\Hickling\Hickling pics\Swallowtail caterpillar, Norfolk, 8 August 2013.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282"/>
          <a:stretch/>
        </p:blipFill>
        <p:spPr bwMode="auto">
          <a:xfrm>
            <a:off x="231775" y="3992872"/>
            <a:ext cx="1938250" cy="167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3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1237</Words>
  <Application>Microsoft Office PowerPoint</Application>
  <PresentationFormat>On-screen Show (4:3)</PresentationFormat>
  <Paragraphs>170</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David Fieldhouse</cp:lastModifiedBy>
  <cp:revision>167</cp:revision>
  <dcterms:created xsi:type="dcterms:W3CDTF">2013-07-30T14:34:13Z</dcterms:created>
  <dcterms:modified xsi:type="dcterms:W3CDTF">2017-09-28T09:38:00Z</dcterms:modified>
</cp:coreProperties>
</file>