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7" r:id="rId2"/>
    <p:sldId id="305" r:id="rId3"/>
    <p:sldId id="306" r:id="rId4"/>
    <p:sldId id="307" r:id="rId5"/>
    <p:sldId id="293" r:id="rId6"/>
    <p:sldId id="308" r:id="rId7"/>
    <p:sldId id="284" r:id="rId8"/>
    <p:sldId id="290" r:id="rId9"/>
    <p:sldId id="309" r:id="rId10"/>
    <p:sldId id="295" r:id="rId11"/>
    <p:sldId id="299" r:id="rId12"/>
    <p:sldId id="297" r:id="rId13"/>
    <p:sldId id="29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28" autoAdjust="0"/>
  </p:normalViewPr>
  <p:slideViewPr>
    <p:cSldViewPr>
      <p:cViewPr>
        <p:scale>
          <a:sx n="82" d="100"/>
          <a:sy n="82" d="100"/>
        </p:scale>
        <p:origin x="-762" y="-546"/>
      </p:cViewPr>
      <p:guideLst>
        <p:guide orient="horz" pos="2115"/>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E6D54-2415-4AF0-87F2-E28D15777B5F}" type="datetimeFigureOut">
              <a:rPr lang="en-GB" smtClean="0"/>
              <a:pPr/>
              <a:t>31/01/2017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9AEC5-EB03-4F1F-B24E-26F515E7E031}" type="slidenum">
              <a:rPr lang="en-GB" smtClean="0"/>
              <a:pPr/>
              <a:t>‹#›</a:t>
            </a:fld>
            <a:endParaRPr lang="en-GB"/>
          </a:p>
        </p:txBody>
      </p:sp>
    </p:spTree>
    <p:extLst>
      <p:ext uri="{BB962C8B-B14F-4D97-AF65-F5344CB8AC3E}">
        <p14:creationId xmlns:p14="http://schemas.microsoft.com/office/powerpoint/2010/main" val="347982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Richard Osbourne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a:t>
            </a:fld>
            <a:endParaRPr lang="en-GB"/>
          </a:p>
        </p:txBody>
      </p:sp>
    </p:spTree>
    <p:extLst>
      <p:ext uri="{BB962C8B-B14F-4D97-AF65-F5344CB8AC3E}">
        <p14:creationId xmlns:p14="http://schemas.microsoft.com/office/powerpoint/2010/main" val="357652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smtClean="0"/>
              <a:t>Low </a:t>
            </a:r>
            <a:r>
              <a:rPr lang="en-GB" baseline="0" dirty="0" smtClean="0"/>
              <a:t>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smtClean="0"/>
              <a:t>Home-made sandwiches and cake in reusable tubs are lower impact than shop bought, over-packaged versions - and they work out cheaper!</a:t>
            </a:r>
          </a:p>
          <a:p>
            <a:pPr marL="171450" indent="-171450">
              <a:buFont typeface="Arial" pitchFamily="34" charset="0"/>
              <a:buChar char="•"/>
            </a:pPr>
            <a:r>
              <a:rPr lang="en-GB" dirty="0" smtClean="0"/>
              <a:t>By buying big bags of crisps</a:t>
            </a:r>
            <a:r>
              <a:rPr lang="en-GB" baseline="0" dirty="0" smtClean="0"/>
              <a:t> or </a:t>
            </a:r>
            <a:r>
              <a:rPr lang="en-GB" dirty="0" smtClean="0"/>
              <a:t>chocolate</a:t>
            </a:r>
            <a:r>
              <a:rPr lang="en-GB" baseline="0" dirty="0" smtClean="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smtClean="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smtClean="0"/>
              <a:t>Don’t buy bottled water, tap water is fine.  In Great Britain we have some of the best quality tap water in the world!  Use a refillable bottle, it’s much cheaper and much, much kinder to the planet.</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11</a:t>
            </a:fld>
            <a:endParaRPr lang="en-GB"/>
          </a:p>
        </p:txBody>
      </p:sp>
    </p:spTree>
    <p:extLst>
      <p:ext uri="{BB962C8B-B14F-4D97-AF65-F5344CB8AC3E}">
        <p14:creationId xmlns:p14="http://schemas.microsoft.com/office/powerpoint/2010/main" val="260325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be answerable</a:t>
            </a:r>
            <a:r>
              <a:rPr lang="en-GB" baseline="0" dirty="0" smtClean="0"/>
              <a:t>.</a:t>
            </a:r>
          </a:p>
          <a:p>
            <a:r>
              <a:rPr lang="en-GB" baseline="0" dirty="0" smtClean="0"/>
              <a:t>Photo; Ian Ward.</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a:t>
            </a:r>
            <a:r>
              <a:rPr lang="en-GB" smtClean="0"/>
              <a:t>Richard Osbourne.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13</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Richard Osbourne, Ray Jones, Tasha North, Nick Carter, </a:t>
            </a:r>
            <a:r>
              <a:rPr lang="en-GB" dirty="0" err="1" smtClean="0"/>
              <a:t>Wildstock</a:t>
            </a:r>
            <a:r>
              <a:rPr lang="en-GB" dirty="0" smtClean="0"/>
              <a:t> and Russel </a:t>
            </a:r>
            <a:r>
              <a:rPr lang="en-GB" dirty="0" err="1" smtClean="0"/>
              <a:t>Bayell</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Photos: Richard Burkmarr and  David North</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Hermit crab, jellyfish, sun star</a:t>
            </a:r>
          </a:p>
          <a:p>
            <a:r>
              <a:rPr lang="en-GB" dirty="0" smtClean="0"/>
              <a:t>Threats could include pollution, litter, climate change and overfishing.</a:t>
            </a:r>
          </a:p>
          <a:p>
            <a:r>
              <a:rPr lang="en-GB" dirty="0" smtClean="0"/>
              <a:t>Solutions could</a:t>
            </a:r>
            <a:r>
              <a:rPr lang="en-GB" baseline="0" dirty="0" smtClean="0"/>
              <a:t> include taking litter home, buying less plastic, reducing waste, reducing fossil fuel use e.g. walking to school, switching off monitors </a:t>
            </a:r>
            <a:r>
              <a:rPr lang="en-GB" baseline="0" dirty="0" err="1" smtClean="0"/>
              <a:t>etc</a:t>
            </a:r>
            <a:r>
              <a:rPr lang="en-GB" baseline="0" dirty="0" smtClean="0"/>
              <a:t> and buying sustainably caught seafood</a:t>
            </a:r>
            <a:r>
              <a:rPr lang="en-GB" baseline="0" dirty="0" smtClean="0"/>
              <a:t>.</a:t>
            </a:r>
          </a:p>
          <a:p>
            <a:r>
              <a:rPr lang="en-GB" baseline="0" dirty="0" smtClean="0"/>
              <a:t>Photos: Rob Spray, Helen Nott and Terry Stanford.</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4</a:t>
            </a:fld>
            <a:endParaRPr lang="en-GB"/>
          </a:p>
        </p:txBody>
      </p:sp>
    </p:spTree>
    <p:extLst>
      <p:ext uri="{BB962C8B-B14F-4D97-AF65-F5344CB8AC3E}">
        <p14:creationId xmlns:p14="http://schemas.microsoft.com/office/powerpoint/2010/main" val="18186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pupils</a:t>
            </a:r>
            <a:r>
              <a:rPr lang="en-GB" baseline="0" dirty="0" smtClean="0"/>
              <a:t> work out the words as they appear?</a:t>
            </a:r>
            <a:endParaRPr lang="en-US"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Water vole – rare because it needs muddy, plant-covered river banks</a:t>
            </a:r>
            <a:r>
              <a:rPr lang="en-GB" baseline="0" dirty="0" smtClean="0"/>
              <a:t> for its burrow, not concrete!  “Ratty” in “Wind in the Willows” was a water vole</a:t>
            </a:r>
            <a:endParaRPr lang="en-GB" dirty="0" smtClean="0"/>
          </a:p>
          <a:p>
            <a:r>
              <a:rPr lang="en-GB" dirty="0" smtClean="0"/>
              <a:t>Bittern (rare bird) – very well camouflaged in the </a:t>
            </a:r>
            <a:r>
              <a:rPr lang="en-GB" dirty="0" smtClean="0"/>
              <a:t>reeds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Steve Bond, Peter Mallet and Ian Simmons.</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Norfolk Wildlife Trust.</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7</a:t>
            </a:fld>
            <a:endParaRPr lang="en-GB"/>
          </a:p>
        </p:txBody>
      </p:sp>
    </p:spTree>
    <p:extLst>
      <p:ext uri="{BB962C8B-B14F-4D97-AF65-F5344CB8AC3E}">
        <p14:creationId xmlns:p14="http://schemas.microsoft.com/office/powerpoint/2010/main" val="3368786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Ringed plover – small with a black “necklace” ground nests in shingle</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Whelk Egg Case – the Whelk – sea snail lays hundreds in individual pouches – the first to emerge will eat the rest!</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Razor shells/ clams also in picture mussels and cockles – evidence of wonderful marine life</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Common Starfish</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Crossbill – not the nutcracker crossed bill for breaking open nuts and seeds</a:t>
            </a:r>
            <a:endParaRPr lang="en-GB" b="0" dirty="0" smtClean="0"/>
          </a:p>
          <a:p>
            <a:r>
              <a:rPr lang="en-GB" dirty="0" smtClean="0"/>
              <a:t>Lapwing – note</a:t>
            </a:r>
            <a:r>
              <a:rPr lang="en-GB" baseline="0" dirty="0" smtClean="0"/>
              <a:t> tuft at back of </a:t>
            </a:r>
            <a:r>
              <a:rPr lang="en-GB" baseline="0" dirty="0" smtClean="0"/>
              <a:t>head</a:t>
            </a:r>
          </a:p>
          <a:p>
            <a:r>
              <a:rPr lang="en-GB" baseline="0" dirty="0" smtClean="0"/>
              <a:t>Photos: Nick </a:t>
            </a:r>
            <a:r>
              <a:rPr lang="en-GB" baseline="0" dirty="0" err="1" smtClean="0"/>
              <a:t>Goodrun</a:t>
            </a:r>
            <a:r>
              <a:rPr lang="en-GB" baseline="0" dirty="0" smtClean="0"/>
              <a:t>, David North, Neville </a:t>
            </a:r>
            <a:r>
              <a:rPr lang="en-GB" baseline="0" dirty="0" err="1" smtClean="0"/>
              <a:t>Yardy</a:t>
            </a:r>
            <a:r>
              <a:rPr lang="en-GB" baseline="0" dirty="0" smtClean="0"/>
              <a:t> and Mike Rawlings.</a:t>
            </a:r>
            <a:endParaRPr lang="en-GB" baseline="0" dirty="0" smtClean="0"/>
          </a:p>
        </p:txBody>
      </p:sp>
      <p:sp>
        <p:nvSpPr>
          <p:cNvPr id="4" name="Slide Number Placeholder 3"/>
          <p:cNvSpPr>
            <a:spLocks noGrp="1"/>
          </p:cNvSpPr>
          <p:nvPr>
            <p:ph type="sldNum" sz="quarter" idx="10"/>
          </p:nvPr>
        </p:nvSpPr>
        <p:spPr/>
        <p:txBody>
          <a:bodyPr/>
          <a:lstStyle/>
          <a:p>
            <a:fld id="{DDD9AEC5-EB03-4F1F-B24E-26F515E7E031}" type="slidenum">
              <a:rPr lang="en-GB" smtClean="0"/>
              <a:pPr/>
              <a:t>8</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Nick Appleton.</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9</a:t>
            </a:fld>
            <a:endParaRPr lang="en-GB"/>
          </a:p>
        </p:txBody>
      </p:sp>
    </p:spTree>
    <p:extLst>
      <p:ext uri="{BB962C8B-B14F-4D97-AF65-F5344CB8AC3E}">
        <p14:creationId xmlns:p14="http://schemas.microsoft.com/office/powerpoint/2010/main" val="6916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31/01/2017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4.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3.jpeg"/><Relationship Id="rId9" Type="http://schemas.openxmlformats.org/officeDocument/2006/relationships/image" Target="../media/image34.jpeg"/><Relationship Id="rId1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3.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4.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3.jpeg"/><Relationship Id="rId10" Type="http://schemas.openxmlformats.org/officeDocument/2006/relationships/image" Target="../media/image28.jpeg"/><Relationship Id="rId4" Type="http://schemas.openxmlformats.org/officeDocument/2006/relationships/image" Target="../media/image4.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L:\Teacher packs and timetables\Pre-visit PPT 2015\Holme\Holme pics\Holme Dunes credit Richard Osbour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652" y="900319"/>
            <a:ext cx="7100349" cy="47335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7" name="TextBox 6"/>
          <p:cNvSpPr txBox="1"/>
          <p:nvPr/>
        </p:nvSpPr>
        <p:spPr>
          <a:xfrm>
            <a:off x="575556" y="188640"/>
            <a:ext cx="6732748" cy="646331"/>
          </a:xfrm>
          <a:prstGeom prst="rect">
            <a:avLst/>
          </a:prstGeom>
          <a:noFill/>
        </p:spPr>
        <p:txBody>
          <a:bodyPr wrap="square" rtlCol="0">
            <a:spAutoFit/>
          </a:bodyPr>
          <a:lstStyle/>
          <a:p>
            <a:pPr algn="ctr"/>
            <a:r>
              <a:rPr lang="en-GB" sz="3600" dirty="0" smtClean="0">
                <a:latin typeface="Arial" pitchFamily="34" charset="0"/>
                <a:cs typeface="Arial" pitchFamily="34" charset="0"/>
              </a:rPr>
              <a:t>Welcome to NWT Holme Dunes</a:t>
            </a:r>
            <a:endParaRPr lang="en-GB" sz="3600" dirty="0">
              <a:latin typeface="Arial" pitchFamily="34" charset="0"/>
              <a:cs typeface="Arial"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spTree>
    <p:extLst>
      <p:ext uri="{BB962C8B-B14F-4D97-AF65-F5344CB8AC3E}">
        <p14:creationId xmlns:p14="http://schemas.microsoft.com/office/powerpoint/2010/main" val="150937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2" name="Picture 1"/>
          <p:cNvPicPr>
            <a:picLocks noChangeAspect="1"/>
          </p:cNvPicPr>
          <p:nvPr/>
        </p:nvPicPr>
        <p:blipFill>
          <a:blip r:embed="rId4"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7" name="Picture 27" descr="P10106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8" name="Picture 30" descr="P101061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53599" y="4782243"/>
            <a:ext cx="1187450" cy="1296988"/>
          </a:xfrm>
          <a:prstGeom prst="rect">
            <a:avLst/>
          </a:prstGeom>
          <a:noFill/>
          <a:ln>
            <a:noFill/>
          </a:ln>
        </p:spPr>
      </p:pic>
      <p:pic>
        <p:nvPicPr>
          <p:cNvPr id="9" name="Picture 21" descr="P101058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23406" y="3549677"/>
            <a:ext cx="1589912" cy="1530053"/>
          </a:xfrm>
          <a:prstGeom prst="rect">
            <a:avLst/>
          </a:prstGeom>
          <a:noFill/>
          <a:ln>
            <a:noFill/>
          </a:ln>
        </p:spPr>
      </p:pic>
      <p:pic>
        <p:nvPicPr>
          <p:cNvPr id="10" name="Picture 25" descr="P101059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64227" y="3077565"/>
            <a:ext cx="1385545" cy="1237138"/>
          </a:xfrm>
          <a:prstGeom prst="rect">
            <a:avLst/>
          </a:prstGeom>
          <a:noFill/>
          <a:ln>
            <a:noFill/>
          </a:ln>
        </p:spPr>
      </p:pic>
      <p:pic>
        <p:nvPicPr>
          <p:cNvPr id="12" name="Picture 24" descr="P101059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420046" y="1803132"/>
            <a:ext cx="1401244" cy="931221"/>
          </a:xfrm>
          <a:prstGeom prst="rect">
            <a:avLst/>
          </a:prstGeom>
          <a:noFill/>
          <a:ln>
            <a:noFill/>
          </a:ln>
        </p:spPr>
      </p:pic>
      <p:pic>
        <p:nvPicPr>
          <p:cNvPr id="13" name="Picture 26" descr="P101060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009784" y="2380796"/>
            <a:ext cx="887184" cy="1340132"/>
          </a:xfrm>
          <a:prstGeom prst="rect">
            <a:avLst/>
          </a:prstGeom>
          <a:noFill/>
          <a:ln>
            <a:noFill/>
          </a:ln>
        </p:spPr>
      </p:pic>
      <p:pic>
        <p:nvPicPr>
          <p:cNvPr id="15" name="Picture 29" descr="P1010609"/>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796526" y="1199825"/>
            <a:ext cx="970225" cy="1402131"/>
          </a:xfrm>
          <a:prstGeom prst="rect">
            <a:avLst/>
          </a:prstGeom>
          <a:noFill/>
          <a:ln>
            <a:noFill/>
          </a:ln>
        </p:spPr>
      </p:pic>
      <p:pic>
        <p:nvPicPr>
          <p:cNvPr id="16" name="Picture 23" descr="P101059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588671" y="4680576"/>
            <a:ext cx="1063993" cy="1144251"/>
          </a:xfrm>
          <a:prstGeom prst="rect">
            <a:avLst/>
          </a:prstGeom>
          <a:noFill/>
          <a:ln>
            <a:noFill/>
          </a:ln>
        </p:spPr>
      </p:pic>
      <p:sp>
        <p:nvSpPr>
          <p:cNvPr id="17" name="Title 1"/>
          <p:cNvSpPr txBox="1">
            <a:spLocks/>
          </p:cNvSpPr>
          <p:nvPr/>
        </p:nvSpPr>
        <p:spPr>
          <a:xfrm>
            <a:off x="457200" y="116633"/>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Arial" pitchFamily="34" charset="0"/>
                <a:cs typeface="Arial" pitchFamily="34" charset="0"/>
              </a:rPr>
              <a:t> </a:t>
            </a:r>
            <a:r>
              <a:rPr lang="en-GB" sz="3200" dirty="0" smtClean="0">
                <a:latin typeface="Arial" pitchFamily="34" charset="0"/>
                <a:cs typeface="Arial" pitchFamily="34" charset="0"/>
              </a:rPr>
              <a:t>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557110" cy="369332"/>
          </a:xfrm>
          <a:prstGeom prst="rect">
            <a:avLst/>
          </a:prstGeom>
          <a:noFill/>
          <a:ln w="9525">
            <a:noFill/>
            <a:miter lim="800000"/>
            <a:headEnd/>
            <a:tailEnd/>
          </a:ln>
        </p:spPr>
        <p:txBody>
          <a:bodyPr wrap="none">
            <a:spAutoFit/>
          </a:bodyPr>
          <a:lstStyle/>
          <a:p>
            <a:r>
              <a:rPr lang="en-GB" u="sng" dirty="0" smtClean="0">
                <a:latin typeface="Arial" pitchFamily="34" charset="0"/>
                <a:cs typeface="Arial" pitchFamily="34" charset="0"/>
              </a:rPr>
              <a:t>Hot and sunny weather</a:t>
            </a:r>
            <a:endParaRPr lang="en-GB"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441694"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7068022" y="1340018"/>
            <a:ext cx="1544012"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634930"/>
            <a:ext cx="728479"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256623" y="3051844"/>
            <a:ext cx="958123"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974" y="4305923"/>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497391"/>
            <a:ext cx="1415257" cy="584775"/>
          </a:xfrm>
          <a:prstGeom prst="rect">
            <a:avLst/>
          </a:prstGeom>
          <a:noFill/>
          <a:ln w="9525">
            <a:noFill/>
            <a:miter lim="800000"/>
            <a:headEnd/>
            <a:tailEnd/>
          </a:ln>
        </p:spPr>
        <p:txBody>
          <a:bodyPr wrap="square">
            <a:spAutoFit/>
          </a:bodyPr>
          <a:lstStyle/>
          <a:p>
            <a:pPr algn="ctr"/>
            <a:r>
              <a:rPr lang="en-GB" sz="1600" dirty="0" smtClean="0">
                <a:latin typeface="Arial" pitchFamily="34" charset="0"/>
                <a:cs typeface="Arial" pitchFamily="34" charset="0"/>
              </a:rPr>
              <a:t>Waterproof</a:t>
            </a:r>
          </a:p>
          <a:p>
            <a:pPr algn="ctr"/>
            <a:r>
              <a:rPr lang="en-GB" sz="1600" dirty="0" smtClean="0">
                <a:latin typeface="Arial" pitchFamily="34" charset="0"/>
                <a:cs typeface="Arial" pitchFamily="34" charset="0"/>
              </a:rPr>
              <a:t>jacket</a:t>
            </a:r>
            <a:endParaRPr lang="en-GB" sz="1600" dirty="0">
              <a:latin typeface="Arial" pitchFamily="34" charset="0"/>
              <a:cs typeface="Arial" pitchFamily="34" charset="0"/>
            </a:endParaRPr>
          </a:p>
        </p:txBody>
      </p:sp>
      <p:sp>
        <p:nvSpPr>
          <p:cNvPr id="28" name="TextBox 27"/>
          <p:cNvSpPr txBox="1">
            <a:spLocks noChangeArrowheads="1"/>
          </p:cNvSpPr>
          <p:nvPr/>
        </p:nvSpPr>
        <p:spPr bwMode="auto">
          <a:xfrm>
            <a:off x="2978811" y="2708233"/>
            <a:ext cx="1951301" cy="738664"/>
          </a:xfrm>
          <a:prstGeom prst="rect">
            <a:avLst/>
          </a:prstGeom>
          <a:noFill/>
          <a:ln w="9525">
            <a:noFill/>
            <a:miter lim="800000"/>
            <a:headEnd/>
            <a:tailEnd/>
          </a:ln>
        </p:spPr>
        <p:txBody>
          <a:bodyPr wrap="square">
            <a:spAutoFit/>
          </a:bodyPr>
          <a:lstStyle/>
          <a:p>
            <a:pPr algn="ctr"/>
            <a:r>
              <a:rPr lang="en-GB" sz="1400" dirty="0" smtClean="0">
                <a:latin typeface="Arial" pitchFamily="34" charset="0"/>
                <a:cs typeface="Arial" pitchFamily="34" charset="0"/>
              </a:rPr>
              <a:t>Waterproof trousers,</a:t>
            </a:r>
          </a:p>
          <a:p>
            <a:pPr algn="ctr"/>
            <a:r>
              <a:rPr lang="en-GB" sz="1400" dirty="0" smtClean="0">
                <a:latin typeface="Arial" pitchFamily="34" charset="0"/>
                <a:cs typeface="Arial" pitchFamily="34" charset="0"/>
              </a:rPr>
              <a:t>quick drying trousers</a:t>
            </a:r>
          </a:p>
          <a:p>
            <a:pPr algn="ctr"/>
            <a:r>
              <a:rPr lang="en-GB" sz="1400" dirty="0" smtClean="0">
                <a:latin typeface="Arial" pitchFamily="34" charset="0"/>
                <a:cs typeface="Arial" pitchFamily="34" charset="0"/>
              </a:rPr>
              <a:t>or spare clothes</a:t>
            </a:r>
            <a:endParaRPr lang="en-GB" sz="1400" dirty="0">
              <a:latin typeface="Arial" pitchFamily="34" charset="0"/>
              <a:cs typeface="Arial" pitchFamily="34" charset="0"/>
            </a:endParaRPr>
          </a:p>
        </p:txBody>
      </p:sp>
      <p:sp>
        <p:nvSpPr>
          <p:cNvPr id="29" name="TextBox 28"/>
          <p:cNvSpPr txBox="1">
            <a:spLocks noChangeArrowheads="1"/>
          </p:cNvSpPr>
          <p:nvPr/>
        </p:nvSpPr>
        <p:spPr bwMode="auto">
          <a:xfrm>
            <a:off x="2248354" y="5105739"/>
            <a:ext cx="3096344" cy="830997"/>
          </a:xfrm>
          <a:prstGeom prst="rect">
            <a:avLst/>
          </a:prstGeom>
          <a:noFill/>
          <a:ln w="9525">
            <a:noFill/>
            <a:miter lim="800000"/>
            <a:headEnd/>
            <a:tailEnd/>
          </a:ln>
        </p:spPr>
        <p:txBody>
          <a:bodyPr wrap="square">
            <a:spAutoFit/>
          </a:bodyPr>
          <a:lstStyle/>
          <a:p>
            <a:pPr algn="ctr"/>
            <a:r>
              <a:rPr lang="en-GB" sz="1600" dirty="0" err="1">
                <a:latin typeface="Arial" pitchFamily="34" charset="0"/>
                <a:cs typeface="Arial" pitchFamily="34" charset="0"/>
              </a:rPr>
              <a:t>Welly</a:t>
            </a:r>
            <a:r>
              <a:rPr lang="en-GB" sz="1600" dirty="0">
                <a:latin typeface="Arial" pitchFamily="34" charset="0"/>
                <a:cs typeface="Arial" pitchFamily="34" charset="0"/>
              </a:rPr>
              <a:t>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600" dirty="0" smtClean="0">
                <a:latin typeface="Arial" pitchFamily="34" charset="0"/>
                <a:cs typeface="Arial" pitchFamily="34" charset="0"/>
              </a:rPr>
              <a:t>NOT </a:t>
            </a:r>
            <a:r>
              <a:rPr lang="en-GB" sz="1600" dirty="0">
                <a:latin typeface="Arial" pitchFamily="34" charset="0"/>
                <a:cs typeface="Arial" pitchFamily="34" charset="0"/>
              </a:rPr>
              <a:t>YOUR BEST SHOES</a:t>
            </a:r>
            <a:r>
              <a:rPr lang="en-GB" sz="1400" dirty="0">
                <a:latin typeface="Arial" pitchFamily="34" charset="0"/>
                <a:cs typeface="Arial" pitchFamily="34" charset="0"/>
              </a:rPr>
              <a:t>!</a:t>
            </a:r>
          </a:p>
        </p:txBody>
      </p:sp>
      <p:sp>
        <p:nvSpPr>
          <p:cNvPr id="30" name="TextBox 29"/>
          <p:cNvSpPr txBox="1">
            <a:spLocks noChangeArrowheads="1"/>
          </p:cNvSpPr>
          <p:nvPr/>
        </p:nvSpPr>
        <p:spPr bwMode="auto">
          <a:xfrm>
            <a:off x="4907923" y="4110036"/>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a:t>
            </a:r>
            <a:r>
              <a:rPr lang="en-GB" sz="1600" dirty="0" smtClean="0">
                <a:latin typeface="Arial" pitchFamily="34" charset="0"/>
                <a:cs typeface="Arial" pitchFamily="34" charset="0"/>
              </a:rPr>
              <a:t>re-sealable</a:t>
            </a:r>
          </a:p>
          <a:p>
            <a:pPr algn="ctr"/>
            <a:r>
              <a:rPr lang="en-GB" sz="1600" dirty="0" smtClean="0">
                <a:latin typeface="Arial" pitchFamily="34" charset="0"/>
                <a:cs typeface="Arial" pitchFamily="34" charset="0"/>
              </a:rPr>
              <a:t>drink</a:t>
            </a:r>
            <a:endParaRPr lang="en-GB" sz="1600"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663964"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Scarf</a:t>
            </a:r>
          </a:p>
        </p:txBody>
      </p:sp>
      <p:sp>
        <p:nvSpPr>
          <p:cNvPr id="32" name="TextBox 31"/>
          <p:cNvSpPr txBox="1">
            <a:spLocks noChangeArrowheads="1"/>
          </p:cNvSpPr>
          <p:nvPr/>
        </p:nvSpPr>
        <p:spPr bwMode="auto">
          <a:xfrm>
            <a:off x="8010586" y="3338912"/>
            <a:ext cx="817275" cy="646331"/>
          </a:xfrm>
          <a:prstGeom prst="rect">
            <a:avLst/>
          </a:prstGeom>
          <a:noFill/>
          <a:ln w="9525">
            <a:noFill/>
            <a:miter lim="800000"/>
            <a:headEnd/>
            <a:tailEnd/>
          </a:ln>
        </p:spPr>
        <p:txBody>
          <a:bodyPr wrap="none">
            <a:spAutoFit/>
          </a:bodyPr>
          <a:lstStyle/>
          <a:p>
            <a:pPr algn="ctr"/>
            <a:r>
              <a:rPr lang="en-GB" dirty="0" smtClean="0">
                <a:latin typeface="Arial" pitchFamily="34" charset="0"/>
                <a:cs typeface="Arial" pitchFamily="34" charset="0"/>
              </a:rPr>
              <a:t>Warm</a:t>
            </a:r>
          </a:p>
          <a:p>
            <a:pPr algn="ctr"/>
            <a:r>
              <a:rPr lang="en-GB" dirty="0" smtClean="0">
                <a:latin typeface="Arial" pitchFamily="34" charset="0"/>
                <a:cs typeface="Arial" pitchFamily="34" charset="0"/>
              </a:rPr>
              <a:t>hat</a:t>
            </a:r>
            <a:endParaRPr lang="en-GB" dirty="0">
              <a:latin typeface="Arial" pitchFamily="34" charset="0"/>
              <a:cs typeface="Arial" pitchFamily="34" charset="0"/>
            </a:endParaRPr>
          </a:p>
        </p:txBody>
      </p:sp>
      <p:sp>
        <p:nvSpPr>
          <p:cNvPr id="33" name="TextBox 32"/>
          <p:cNvSpPr txBox="1">
            <a:spLocks noChangeArrowheads="1"/>
          </p:cNvSpPr>
          <p:nvPr/>
        </p:nvSpPr>
        <p:spPr bwMode="auto">
          <a:xfrm>
            <a:off x="6635236" y="5061405"/>
            <a:ext cx="822661"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Gloves</a:t>
            </a:r>
          </a:p>
        </p:txBody>
      </p:sp>
    </p:spTree>
    <p:extLst>
      <p:ext uri="{BB962C8B-B14F-4D97-AF65-F5344CB8AC3E}">
        <p14:creationId xmlns:p14="http://schemas.microsoft.com/office/powerpoint/2010/main" val="12121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2" name="Picture 1"/>
          <p:cNvPicPr>
            <a:picLocks noChangeAspect="1"/>
          </p:cNvPicPr>
          <p:nvPr/>
        </p:nvPicPr>
        <p:blipFill>
          <a:blip r:embed="rId5" cstate="print"/>
          <a:srcRect/>
          <a:stretch>
            <a:fillRect/>
          </a:stretch>
        </p:blipFill>
        <p:spPr bwMode="auto">
          <a:xfrm>
            <a:off x="7755833" y="73872"/>
            <a:ext cx="1335088" cy="1193800"/>
          </a:xfrm>
          <a:prstGeom prst="rect">
            <a:avLst/>
          </a:prstGeom>
          <a:noFill/>
          <a:ln w="9525">
            <a:noFill/>
            <a:miter lim="800000"/>
            <a:headEnd/>
            <a:tailEnd/>
          </a:ln>
        </p:spPr>
      </p:pic>
      <p:sp>
        <p:nvSpPr>
          <p:cNvPr id="6" name="Title 1"/>
          <p:cNvSpPr txBox="1">
            <a:spLocks/>
          </p:cNvSpPr>
          <p:nvPr/>
        </p:nvSpPr>
        <p:spPr>
          <a:xfrm>
            <a:off x="457199" y="73872"/>
            <a:ext cx="6994525" cy="648370"/>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smtClean="0">
                <a:latin typeface="Century Gothic" pitchFamily="34" charset="0"/>
              </a:rPr>
              <a:t> </a:t>
            </a:r>
            <a:r>
              <a:rPr lang="en-GB" sz="3200" dirty="0" smtClean="0">
                <a:latin typeface="Arial" pitchFamily="34" charset="0"/>
                <a:cs typeface="Arial" pitchFamily="34" charset="0"/>
              </a:rPr>
              <a:t>Low Impact Lunch Challenge</a:t>
            </a:r>
            <a:endParaRPr lang="en-GB" sz="3200" dirty="0">
              <a:latin typeface="Arial" pitchFamily="34" charset="0"/>
              <a:cs typeface="Arial" pitchFamily="34" charset="0"/>
            </a:endParaRPr>
          </a:p>
        </p:txBody>
      </p:sp>
      <p:sp>
        <p:nvSpPr>
          <p:cNvPr id="7" name="TextBox 6"/>
          <p:cNvSpPr txBox="1">
            <a:spLocks noChangeArrowheads="1"/>
          </p:cNvSpPr>
          <p:nvPr/>
        </p:nvSpPr>
        <p:spPr bwMode="auto">
          <a:xfrm>
            <a:off x="-26044" y="72224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a:t>
            </a:r>
            <a:r>
              <a:rPr lang="en-GB" dirty="0" smtClean="0">
                <a:latin typeface="Arial" pitchFamily="34" charset="0"/>
                <a:cs typeface="Arial" pitchFamily="34" charset="0"/>
              </a:rPr>
              <a:t>doesn’t damage the environment much.</a:t>
            </a:r>
            <a:endParaRPr lang="en-GB" dirty="0">
              <a:latin typeface="Arial" pitchFamily="34" charset="0"/>
              <a:cs typeface="Arial" pitchFamily="34" charset="0"/>
            </a:endParaRP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smtClean="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a:t>
            </a:r>
            <a:r>
              <a:rPr lang="en-GB" dirty="0" smtClean="0">
                <a:latin typeface="Arial" pitchFamily="34" charset="0"/>
                <a:cs typeface="Arial" pitchFamily="34" charset="0"/>
              </a:rPr>
              <a:t>like </a:t>
            </a:r>
            <a:r>
              <a:rPr lang="en-GB" dirty="0">
                <a:latin typeface="Arial" pitchFamily="34" charset="0"/>
                <a:cs typeface="Arial" pitchFamily="34" charset="0"/>
              </a:rPr>
              <a:t>the low impact </a:t>
            </a:r>
            <a:r>
              <a:rPr lang="en-GB" dirty="0" smtClean="0">
                <a:latin typeface="Arial" pitchFamily="34" charset="0"/>
                <a:cs typeface="Arial" pitchFamily="34" charset="0"/>
              </a:rPr>
              <a:t>one.</a:t>
            </a:r>
            <a:endParaRPr lang="en-GB" dirty="0">
              <a:latin typeface="Arial" pitchFamily="34" charset="0"/>
              <a:cs typeface="Arial" pitchFamily="34" charset="0"/>
            </a:endParaRPr>
          </a:p>
        </p:txBody>
      </p:sp>
      <p:pic>
        <p:nvPicPr>
          <p:cNvPr id="8" name="Picture 18" descr="P101058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8724" y="2086726"/>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47253" y="2086726"/>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646775" y="2520112"/>
            <a:ext cx="3711272" cy="923330"/>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Ask whoever does the shopping to</a:t>
            </a:r>
          </a:p>
          <a:p>
            <a:pPr algn="ctr"/>
            <a:r>
              <a:rPr lang="en-GB" dirty="0" smtClean="0">
                <a:latin typeface="Arial" pitchFamily="34" charset="0"/>
                <a:cs typeface="Arial" pitchFamily="34" charset="0"/>
              </a:rPr>
              <a:t>buy in bulk rather than</a:t>
            </a:r>
          </a:p>
          <a:p>
            <a:pPr algn="ctr"/>
            <a:r>
              <a:rPr lang="en-GB" dirty="0" smtClean="0">
                <a:latin typeface="Arial" pitchFamily="34" charset="0"/>
                <a:cs typeface="Arial" pitchFamily="34" charset="0"/>
              </a:rPr>
              <a:t>buying lots of individual bags.</a:t>
            </a:r>
            <a:endParaRPr lang="en-GB" dirty="0">
              <a:latin typeface="Arial" pitchFamily="34" charset="0"/>
              <a:cs typeface="Arial" pitchFamily="34" charset="0"/>
            </a:endParaRPr>
          </a:p>
        </p:txBody>
      </p:sp>
      <p:sp>
        <p:nvSpPr>
          <p:cNvPr id="15" name="TextBox 14"/>
          <p:cNvSpPr txBox="1">
            <a:spLocks noChangeArrowheads="1"/>
          </p:cNvSpPr>
          <p:nvPr/>
        </p:nvSpPr>
        <p:spPr bwMode="auto">
          <a:xfrm>
            <a:off x="5335727" y="2366605"/>
            <a:ext cx="3159839" cy="646331"/>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This one has less packaging,</a:t>
            </a:r>
          </a:p>
          <a:p>
            <a:pPr algn="ctr"/>
            <a:r>
              <a:rPr lang="en-GB" dirty="0" smtClean="0">
                <a:latin typeface="Arial" pitchFamily="34" charset="0"/>
                <a:cs typeface="Arial" pitchFamily="34" charset="0"/>
              </a:rPr>
              <a:t>which means less rubbish.</a:t>
            </a:r>
            <a:endParaRPr lang="en-GB" dirty="0">
              <a:latin typeface="Arial" pitchFamily="34" charset="0"/>
              <a:cs typeface="Arial" pitchFamily="34" charset="0"/>
            </a:endParaRPr>
          </a:p>
        </p:txBody>
      </p:sp>
      <p:sp>
        <p:nvSpPr>
          <p:cNvPr id="16" name="TextBox 15"/>
          <p:cNvSpPr txBox="1">
            <a:spLocks noChangeArrowheads="1"/>
          </p:cNvSpPr>
          <p:nvPr/>
        </p:nvSpPr>
        <p:spPr bwMode="auto">
          <a:xfrm>
            <a:off x="6660232" y="3419708"/>
            <a:ext cx="235192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bottles.</a:t>
            </a:r>
            <a:endParaRPr lang="en-GB" dirty="0">
              <a:latin typeface="Arial" pitchFamily="34" charset="0"/>
              <a:cs typeface="Arial" pitchFamily="34" charset="0"/>
            </a:endParaRPr>
          </a:p>
        </p:txBody>
      </p:sp>
      <p:sp>
        <p:nvSpPr>
          <p:cNvPr id="17" name="TextBox 16"/>
          <p:cNvSpPr txBox="1">
            <a:spLocks noChangeArrowheads="1"/>
          </p:cNvSpPr>
          <p:nvPr/>
        </p:nvSpPr>
        <p:spPr bwMode="auto">
          <a:xfrm>
            <a:off x="5549393" y="4143122"/>
            <a:ext cx="228780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boxes.</a:t>
            </a:r>
            <a:endParaRPr lang="en-GB" dirty="0">
              <a:latin typeface="Arial" pitchFamily="34" charset="0"/>
              <a:cs typeface="Arial" pitchFamily="34" charset="0"/>
            </a:endParaRPr>
          </a:p>
        </p:txBody>
      </p:sp>
      <p:sp>
        <p:nvSpPr>
          <p:cNvPr id="18" name="TextBox 17"/>
          <p:cNvSpPr txBox="1">
            <a:spLocks noChangeArrowheads="1"/>
          </p:cNvSpPr>
          <p:nvPr/>
        </p:nvSpPr>
        <p:spPr bwMode="auto">
          <a:xfrm>
            <a:off x="2847387" y="4618002"/>
            <a:ext cx="3159904" cy="646331"/>
          </a:xfrm>
          <a:prstGeom prst="rect">
            <a:avLst/>
          </a:prstGeom>
          <a:solidFill>
            <a:schemeClr val="bg1"/>
          </a:solidFill>
          <a:ln w="9525">
            <a:noFill/>
            <a:miter lim="800000"/>
            <a:headEnd/>
            <a:tailEnd/>
          </a:ln>
        </p:spPr>
        <p:txBody>
          <a:bodyPr wrap="none">
            <a:spAutoFit/>
          </a:bodyPr>
          <a:lstStyle/>
          <a:p>
            <a:pPr algn="ctr"/>
            <a:r>
              <a:rPr lang="en-GB" dirty="0">
                <a:latin typeface="Arial" pitchFamily="34" charset="0"/>
                <a:cs typeface="Arial" pitchFamily="34" charset="0"/>
              </a:rPr>
              <a:t>Take apple cores and orange</a:t>
            </a:r>
          </a:p>
          <a:p>
            <a:pPr algn="ctr"/>
            <a:r>
              <a:rPr lang="en-GB" dirty="0">
                <a:latin typeface="Arial" pitchFamily="34" charset="0"/>
                <a:cs typeface="Arial" pitchFamily="34" charset="0"/>
              </a:rPr>
              <a:t>peel home to </a:t>
            </a:r>
            <a:r>
              <a:rPr lang="en-GB" dirty="0" smtClean="0">
                <a:latin typeface="Arial" pitchFamily="34" charset="0"/>
                <a:cs typeface="Arial" pitchFamily="34" charset="0"/>
              </a:rPr>
              <a:t>compost.</a:t>
            </a:r>
            <a:endParaRPr lang="en-GB" dirty="0">
              <a:latin typeface="Arial" pitchFamily="34" charset="0"/>
              <a:cs typeface="Arial" pitchFamily="34" charset="0"/>
            </a:endParaRPr>
          </a:p>
        </p:txBody>
      </p:sp>
      <p:sp>
        <p:nvSpPr>
          <p:cNvPr id="19" name="TextBox 18"/>
          <p:cNvSpPr txBox="1"/>
          <p:nvPr/>
        </p:nvSpPr>
        <p:spPr>
          <a:xfrm>
            <a:off x="755576" y="3819957"/>
            <a:ext cx="2664296" cy="646331"/>
          </a:xfrm>
          <a:prstGeom prst="rect">
            <a:avLst/>
          </a:prstGeom>
          <a:solidFill>
            <a:schemeClr val="bg1"/>
          </a:solidFill>
        </p:spPr>
        <p:txBody>
          <a:bodyPr wrap="square" rtlCol="0">
            <a:spAutoFit/>
          </a:bodyPr>
          <a:lstStyle/>
          <a:p>
            <a:pPr algn="ctr"/>
            <a:r>
              <a:rPr lang="en-GB" dirty="0" smtClean="0">
                <a:latin typeface="Arial" pitchFamily="34" charset="0"/>
                <a:cs typeface="Arial" pitchFamily="34" charset="0"/>
              </a:rPr>
              <a:t>Try to eat food which has not travelled too far.</a:t>
            </a:r>
            <a:endParaRPr lang="en-US" dirty="0">
              <a:latin typeface="Arial" pitchFamily="34" charset="0"/>
              <a:cs typeface="Arial" pitchFamily="34" charset="0"/>
            </a:endParaRPr>
          </a:p>
        </p:txBody>
      </p:sp>
    </p:spTree>
    <p:extLst>
      <p:ext uri="{BB962C8B-B14F-4D97-AF65-F5344CB8AC3E}">
        <p14:creationId xmlns:p14="http://schemas.microsoft.com/office/powerpoint/2010/main" val="193479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60115" y="908720"/>
            <a:ext cx="6920197" cy="1631216"/>
          </a:xfrm>
          <a:prstGeom prst="rect">
            <a:avLst/>
          </a:prstGeom>
          <a:noFill/>
        </p:spPr>
        <p:txBody>
          <a:bodyPr wrap="square" rtlCol="0">
            <a:spAutoFit/>
          </a:bodyPr>
          <a:lstStyle/>
          <a:p>
            <a:r>
              <a:rPr lang="en-GB" sz="3200" dirty="0" smtClean="0">
                <a:latin typeface="Arial" pitchFamily="34" charset="0"/>
                <a:cs typeface="Arial" pitchFamily="34" charset="0"/>
              </a:rPr>
              <a:t>What would you like to find out about Holme Dunes wildlife?</a:t>
            </a:r>
          </a:p>
          <a:p>
            <a:endParaRPr lang="en-GB" sz="3600" dirty="0">
              <a:latin typeface="Arial" pitchFamily="34" charset="0"/>
              <a:cs typeface="Arial" pitchFamily="34" charset="0"/>
            </a:endParaRPr>
          </a:p>
        </p:txBody>
      </p:sp>
      <p:sp>
        <p:nvSpPr>
          <p:cNvPr id="7" name="TextBox 6"/>
          <p:cNvSpPr txBox="1"/>
          <p:nvPr/>
        </p:nvSpPr>
        <p:spPr>
          <a:xfrm>
            <a:off x="683568" y="2996952"/>
            <a:ext cx="3236644" cy="1107996"/>
          </a:xfrm>
          <a:prstGeom prst="rect">
            <a:avLst/>
          </a:prstGeom>
          <a:noFill/>
        </p:spPr>
        <p:txBody>
          <a:bodyPr wrap="square" rtlCol="0">
            <a:spAutoFit/>
          </a:bodyPr>
          <a:lstStyle/>
          <a:p>
            <a:r>
              <a:rPr lang="en-GB" sz="2400" dirty="0">
                <a:latin typeface="Arial" pitchFamily="34" charset="0"/>
                <a:cs typeface="Arial" pitchFamily="34" charset="0"/>
              </a:rPr>
              <a:t>Can you each come up with 2 questions?</a:t>
            </a:r>
          </a:p>
          <a:p>
            <a:endParaRPr lang="en-GB" dirty="0"/>
          </a:p>
        </p:txBody>
      </p:sp>
      <p:pic>
        <p:nvPicPr>
          <p:cNvPr id="4098" name="Picture 2" descr="L:\Teacher packs and timetables\Pre-visit PPT 2015\Holme\Holme pics\Grey seal pup, Horsey Gap, Ian Ward, 30 November 20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2111334"/>
            <a:ext cx="4725821" cy="354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16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3074" name="Picture 2" descr="L:\Teacher packs and timetables\Pre-visit PPT 2015\Holme\Holme pics\Holme Dunes 2 credit Richard Osbour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25" y="906254"/>
            <a:ext cx="8272635" cy="46109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92476"/>
            <a:ext cx="9117287" cy="584775"/>
          </a:xfrm>
          <a:prstGeom prst="rect">
            <a:avLst/>
          </a:prstGeom>
          <a:noFill/>
        </p:spPr>
        <p:txBody>
          <a:bodyPr wrap="square" rtlCol="0">
            <a:spAutoFit/>
          </a:bodyPr>
          <a:lstStyle/>
          <a:p>
            <a:pPr algn="ctr"/>
            <a:r>
              <a:rPr lang="en-GB" sz="3200" dirty="0" smtClean="0">
                <a:latin typeface="Arial" pitchFamily="34" charset="0"/>
                <a:cs typeface="Arial" pitchFamily="34" charset="0"/>
              </a:rPr>
              <a:t>See you soon!</a:t>
            </a:r>
            <a:endParaRPr lang="en-GB" sz="3200" dirty="0">
              <a:latin typeface="Arial" pitchFamily="34" charset="0"/>
              <a:cs typeface="Arial" pitchFamily="34" charset="0"/>
            </a:endParaRPr>
          </a:p>
        </p:txBody>
      </p:sp>
      <p:pic>
        <p:nvPicPr>
          <p:cNvPr id="2" name="Picture 1"/>
          <p:cNvPicPr>
            <a:picLocks noChangeAspect="1"/>
          </p:cNvPicPr>
          <p:nvPr/>
        </p:nvPicPr>
        <p:blipFill>
          <a:blip r:embed="rId6" cstate="print"/>
          <a:srcRect/>
          <a:stretch>
            <a:fillRect/>
          </a:stretch>
        </p:blipFill>
        <p:spPr bwMode="auto">
          <a:xfrm>
            <a:off x="7596336" y="188640"/>
            <a:ext cx="1335088" cy="1193800"/>
          </a:xfrm>
          <a:prstGeom prst="rect">
            <a:avLst/>
          </a:prstGeom>
          <a:noFill/>
          <a:ln w="9525">
            <a:noFill/>
            <a:miter lim="800000"/>
            <a:headEnd/>
            <a:tailEnd/>
          </a:ln>
        </p:spPr>
      </p:pic>
    </p:spTree>
    <p:extLst>
      <p:ext uri="{BB962C8B-B14F-4D97-AF65-F5344CB8AC3E}">
        <p14:creationId xmlns:p14="http://schemas.microsoft.com/office/powerpoint/2010/main" val="3608445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sp>
        <p:nvSpPr>
          <p:cNvPr id="7" name="TextBox 6"/>
          <p:cNvSpPr txBox="1"/>
          <p:nvPr/>
        </p:nvSpPr>
        <p:spPr>
          <a:xfrm>
            <a:off x="0" y="6005"/>
            <a:ext cx="9144000" cy="584775"/>
          </a:xfrm>
          <a:prstGeom prst="rect">
            <a:avLst/>
          </a:prstGeom>
          <a:noFill/>
        </p:spPr>
        <p:txBody>
          <a:bodyPr wrap="square" rtlCol="0">
            <a:spAutoFit/>
          </a:bodyPr>
          <a:lstStyle/>
          <a:p>
            <a:pPr algn="ctr"/>
            <a:r>
              <a:rPr lang="en-GB" sz="3200" dirty="0" smtClean="0">
                <a:latin typeface="Arial" pitchFamily="34" charset="0"/>
                <a:cs typeface="Arial" pitchFamily="34" charset="0"/>
              </a:rPr>
              <a:t>A bit about Norfolk Wildlife Trust…</a:t>
            </a:r>
            <a:endParaRPr lang="en-GB" dirty="0" smtClean="0"/>
          </a:p>
        </p:txBody>
      </p:sp>
      <p:pic>
        <p:nvPicPr>
          <p:cNvPr id="2" name="Picture 1"/>
          <p:cNvPicPr>
            <a:picLocks noChangeAspect="1"/>
          </p:cNvPicPr>
          <p:nvPr/>
        </p:nvPicPr>
        <p:blipFill>
          <a:blip r:embed="rId5" cstate="print"/>
          <a:srcRect/>
          <a:stretch>
            <a:fillRect/>
          </a:stretch>
        </p:blipFill>
        <p:spPr bwMode="auto">
          <a:xfrm>
            <a:off x="7680190" y="104049"/>
            <a:ext cx="1335088" cy="1193800"/>
          </a:xfrm>
          <a:prstGeom prst="rect">
            <a:avLst/>
          </a:prstGeom>
          <a:noFill/>
          <a:ln w="9525">
            <a:noFill/>
            <a:miter lim="800000"/>
            <a:headEnd/>
            <a:tailEnd/>
          </a:ln>
        </p:spPr>
      </p:pic>
      <p:sp>
        <p:nvSpPr>
          <p:cNvPr id="25" name="Rectangle 24"/>
          <p:cNvSpPr/>
          <p:nvPr/>
        </p:nvSpPr>
        <p:spPr>
          <a:xfrm>
            <a:off x="-44857" y="700949"/>
            <a:ext cx="3210612" cy="1569660"/>
          </a:xfrm>
          <a:prstGeom prst="rect">
            <a:avLst/>
          </a:prstGeom>
        </p:spPr>
        <p:txBody>
          <a:bodyPr wrap="square">
            <a:spAutoFit/>
          </a:bodyPr>
          <a:lstStyle/>
          <a:p>
            <a:r>
              <a:rPr lang="en-GB" sz="2400" dirty="0" smtClean="0">
                <a:latin typeface="Arial" pitchFamily="34" charset="0"/>
                <a:cs typeface="Arial" pitchFamily="34" charset="0"/>
              </a:rPr>
              <a:t>We protect more than 50 nature reserves across Norfolk for wildlife and people.</a:t>
            </a:r>
            <a:endParaRPr lang="en-GB" sz="2400" dirty="0">
              <a:latin typeface="Arial" pitchFamily="34" charset="0"/>
              <a:cs typeface="Arial" pitchFamily="34" charset="0"/>
            </a:endParaRPr>
          </a:p>
        </p:txBody>
      </p:sp>
      <p:pic>
        <p:nvPicPr>
          <p:cNvPr id="3" name="Picture 2" descr="L:\Teacher packs and timetables\Pre-visit PPT 2015\Cley\cley pics\Holme Dunes credit Richard Osbour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2665" y="892702"/>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5675" y="892702"/>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305" y="2487062"/>
            <a:ext cx="2218785" cy="1473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1871" y="2481379"/>
            <a:ext cx="2207151" cy="14714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64340" y="2497074"/>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8382" y="4055059"/>
            <a:ext cx="2197653" cy="1648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08166" y="4195187"/>
            <a:ext cx="2235514" cy="149034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64340" y="4091300"/>
            <a:ext cx="2229091" cy="167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33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7" name="TextBox 6"/>
          <p:cNvSpPr txBox="1"/>
          <p:nvPr/>
        </p:nvSpPr>
        <p:spPr>
          <a:xfrm>
            <a:off x="439393" y="366777"/>
            <a:ext cx="6868911"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nature reserves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3075" name="Picture 3" descr="L:\Teacher packs and timetables\Pre-visit PPT 2015\Cley\cley pics\IMG_003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913" y="2441226"/>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7">
            <a:extLst>
              <a:ext uri="{28A0092B-C50C-407E-A947-70E740481C1C}">
                <a14:useLocalDpi xmlns:a14="http://schemas.microsoft.com/office/drawing/2010/main" val="0"/>
              </a:ext>
            </a:extLst>
          </a:blip>
          <a:srcRect l="-12573" r="46992"/>
          <a:stretch/>
        </p:blipFill>
        <p:spPr bwMode="auto">
          <a:xfrm>
            <a:off x="5566313" y="2417726"/>
            <a:ext cx="2793957"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8">
            <a:extLst>
              <a:ext uri="{28A0092B-C50C-407E-A947-70E740481C1C}">
                <a14:useLocalDpi xmlns:a14="http://schemas.microsoft.com/office/drawing/2010/main" val="0"/>
              </a:ext>
            </a:extLst>
          </a:blip>
          <a:srcRect r="42343"/>
          <a:stretch/>
        </p:blipFill>
        <p:spPr bwMode="auto">
          <a:xfrm>
            <a:off x="275444" y="2471611"/>
            <a:ext cx="2467756" cy="321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60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15994" y="188640"/>
            <a:ext cx="7152366" cy="1200329"/>
          </a:xfrm>
          <a:prstGeom prst="rect">
            <a:avLst/>
          </a:prstGeom>
          <a:noFill/>
        </p:spPr>
        <p:txBody>
          <a:bodyPr wrap="square" rtlCol="0">
            <a:spAutoFit/>
          </a:bodyPr>
          <a:lstStyle/>
          <a:p>
            <a:r>
              <a:rPr lang="en-GB" dirty="0" smtClean="0">
                <a:latin typeface="Arial" pitchFamily="34" charset="0"/>
                <a:cs typeface="Arial" pitchFamily="34" charset="0"/>
              </a:rPr>
              <a:t>We would also like to create nature reserves in the sea as well as on land because sea life is just as important but far less protected.  Can you think of problems that life in the sea faces?  How about any ways that we can all help?</a:t>
            </a:r>
            <a:endParaRPr lang="en-GB" dirty="0">
              <a:latin typeface="Arial" pitchFamily="34" charset="0"/>
              <a:cs typeface="Arial" pitchFamily="34" charset="0"/>
            </a:endParaRPr>
          </a:p>
        </p:txBody>
      </p:sp>
      <p:pic>
        <p:nvPicPr>
          <p:cNvPr id="27" name="Picture 2" descr="L:\Teacher packs and timetables\Pre-visit PPT 2015\Cley\cley pics\Chalk Reef, credit Rob Spray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556792"/>
            <a:ext cx="5558504" cy="41688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L:\Teacher packs and timetables\Pre-visit PPT 2015\Cley\cley pics\Marine images, Rob Spray (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8159"/>
          <a:stretch/>
        </p:blipFill>
        <p:spPr bwMode="auto">
          <a:xfrm>
            <a:off x="6600397" y="1681368"/>
            <a:ext cx="1863745" cy="12837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Teacher packs and timetables\Pre-visit PPT 2015\Cley\cley pics\Moon Jellyfish, Helen Nott, Off of Weynbourne,  1 September 2005 (Custom).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780"/>
          <a:stretch/>
        </p:blipFill>
        <p:spPr bwMode="auto">
          <a:xfrm>
            <a:off x="6600397" y="3121528"/>
            <a:ext cx="1894902" cy="12640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L:\Teacher packs and timetables\Pre-visit PPT 2015\Cley\cley pics\Sunstar, Terry Stanford, Cley Beach 19 October 2007 (Custom).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6254"/>
          <a:stretch/>
        </p:blipFill>
        <p:spPr bwMode="auto">
          <a:xfrm>
            <a:off x="6600397" y="4509120"/>
            <a:ext cx="1935926" cy="131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Rectangle 76"/>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These are words we might use during your visit.  Can you work out what 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56176" y="1290519"/>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64088" y="1272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652120" y="1272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5940152"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96334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372200"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660232" y="1295752"/>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366300"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61018" y="3552606"/>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3479" y="2474613"/>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04867"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823469" y="3548404"/>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526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A</a:t>
            </a:r>
            <a:endParaRPr lang="en-GB" dirty="0">
              <a:solidFill>
                <a:schemeClr val="tx2">
                  <a:lumMod val="50000"/>
                </a:schemeClr>
              </a:solidFill>
              <a:latin typeface="Arial" pitchFamily="34" charset="0"/>
              <a:cs typeface="Arial" pitchFamily="34" charset="0"/>
            </a:endParaRPr>
          </a:p>
        </p:txBody>
      </p:sp>
      <p:sp>
        <p:nvSpPr>
          <p:cNvPr id="66" name="Rectangle 65"/>
          <p:cNvSpPr/>
          <p:nvPr/>
        </p:nvSpPr>
        <p:spPr>
          <a:xfrm>
            <a:off x="5878264" y="5225559"/>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R</a:t>
            </a:r>
            <a:endParaRPr lang="en-GB" dirty="0">
              <a:solidFill>
                <a:schemeClr val="tx2">
                  <a:lumMod val="50000"/>
                </a:schemeClr>
              </a:solidFill>
              <a:latin typeface="Arial" pitchFamily="34" charset="0"/>
              <a:cs typeface="Arial" pitchFamily="34" charset="0"/>
            </a:endParaRPr>
          </a:p>
        </p:txBody>
      </p:sp>
      <p:sp>
        <p:nvSpPr>
          <p:cNvPr id="67" name="Rectangle 66"/>
          <p:cNvSpPr/>
          <p:nvPr/>
        </p:nvSpPr>
        <p:spPr>
          <a:xfrm>
            <a:off x="6107232" y="521854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D</a:t>
            </a:r>
            <a:endParaRPr lang="en-GB" dirty="0">
              <a:solidFill>
                <a:schemeClr val="tx2">
                  <a:lumMod val="50000"/>
                </a:schemeClr>
              </a:solidFill>
              <a:latin typeface="Arial" pitchFamily="34" charset="0"/>
              <a:cs typeface="Arial" pitchFamily="34" charset="0"/>
            </a:endParaRPr>
          </a:p>
        </p:txBody>
      </p:sp>
      <p:sp>
        <p:nvSpPr>
          <p:cNvPr id="68" name="Rectangle 67"/>
          <p:cNvSpPr/>
          <p:nvPr/>
        </p:nvSpPr>
        <p:spPr>
          <a:xfrm>
            <a:off x="6354803" y="5225559"/>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E</a:t>
            </a:r>
            <a:endParaRPr lang="en-GB" dirty="0">
              <a:solidFill>
                <a:schemeClr val="tx2">
                  <a:lumMod val="50000"/>
                </a:schemeClr>
              </a:solidFill>
              <a:latin typeface="Arial" pitchFamily="34" charset="0"/>
              <a:cs typeface="Arial" pitchFamily="34" charset="0"/>
            </a:endParaRPr>
          </a:p>
        </p:txBody>
      </p:sp>
      <p:sp>
        <p:nvSpPr>
          <p:cNvPr id="69" name="Rectangle 68"/>
          <p:cNvSpPr/>
          <p:nvPr/>
        </p:nvSpPr>
        <p:spPr>
          <a:xfrm>
            <a:off x="6582175" y="523461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N</a:t>
            </a:r>
            <a:endParaRPr lang="en-GB" dirty="0">
              <a:solidFill>
                <a:schemeClr val="tx2">
                  <a:lumMod val="50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 or plant</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a:t>
            </a:r>
            <a:r>
              <a:rPr lang="en-GB" i="1" dirty="0" smtClean="0">
                <a:solidFill>
                  <a:schemeClr val="accent6">
                    <a:lumMod val="75000"/>
                  </a:schemeClr>
                </a:solidFill>
                <a:latin typeface="Arial" pitchFamily="34" charset="0"/>
                <a:cs typeface="Arial" pitchFamily="34" charset="0"/>
              </a:rPr>
              <a:t>have done over </a:t>
            </a:r>
            <a:r>
              <a:rPr lang="en-GB" i="1" dirty="0">
                <a:solidFill>
                  <a:schemeClr val="accent6">
                    <a:lumMod val="75000"/>
                  </a:schemeClr>
                </a:solidFill>
                <a:latin typeface="Arial" pitchFamily="34" charset="0"/>
                <a:cs typeface="Arial" pitchFamily="34" charset="0"/>
              </a:rPr>
              <a:t>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smtClean="0">
                <a:solidFill>
                  <a:schemeClr val="tx2">
                    <a:lumMod val="50000"/>
                  </a:schemeClr>
                </a:solidFill>
                <a:latin typeface="Arial" pitchFamily="34" charset="0"/>
                <a:cs typeface="Arial" pitchFamily="34" charset="0"/>
              </a:rPr>
              <a:t>6) A </a:t>
            </a:r>
            <a:r>
              <a:rPr lang="en-GB" i="1" dirty="0">
                <a:solidFill>
                  <a:schemeClr val="tx2">
                    <a:lumMod val="50000"/>
                  </a:schemeClr>
                </a:solidFill>
                <a:latin typeface="Arial" pitchFamily="34" charset="0"/>
                <a:cs typeface="Arial" pitchFamily="34" charset="0"/>
              </a:rPr>
              <a:t>person who looks after a nature </a:t>
            </a:r>
            <a:r>
              <a:rPr lang="en-GB" i="1" dirty="0" smtClean="0">
                <a:solidFill>
                  <a:schemeClr val="tx2">
                    <a:lumMod val="50000"/>
                  </a:schemeClr>
                </a:solidFill>
                <a:latin typeface="Arial" pitchFamily="34" charset="0"/>
                <a:cs typeface="Arial" pitchFamily="34" charset="0"/>
              </a:rPr>
              <a:t>reserve</a:t>
            </a:r>
            <a:endParaRPr lang="en-GB" i="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9144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grpSp>
        <p:nvGrpSpPr>
          <p:cNvPr id="8" name="Group 7"/>
          <p:cNvGrpSpPr/>
          <p:nvPr/>
        </p:nvGrpSpPr>
        <p:grpSpPr>
          <a:xfrm>
            <a:off x="236662" y="233946"/>
            <a:ext cx="6855618" cy="1693088"/>
            <a:chOff x="-771450" y="188640"/>
            <a:chExt cx="6855618" cy="1693088"/>
          </a:xfrm>
        </p:grpSpPr>
        <p:sp>
          <p:nvSpPr>
            <p:cNvPr id="10" name="TextBox 9"/>
            <p:cNvSpPr txBox="1"/>
            <p:nvPr/>
          </p:nvSpPr>
          <p:spPr>
            <a:xfrm>
              <a:off x="-771450" y="404664"/>
              <a:ext cx="4695378" cy="1200329"/>
            </a:xfrm>
            <a:prstGeom prst="rect">
              <a:avLst/>
            </a:prstGeom>
            <a:noFill/>
          </p:spPr>
          <p:txBody>
            <a:bodyPr wrap="square" rtlCol="0">
              <a:spAutoFit/>
            </a:bodyPr>
            <a:lstStyle/>
            <a:p>
              <a:r>
                <a:rPr lang="en-GB" sz="2400" dirty="0" smtClean="0">
                  <a:latin typeface="Arial" pitchFamily="34" charset="0"/>
                  <a:cs typeface="Arial" pitchFamily="34" charset="0"/>
                </a:rPr>
                <a:t>After your visit,  you’ll know more about different environments and what lives in them.</a:t>
              </a:r>
              <a:endParaRPr lang="en-GB" sz="2400" dirty="0">
                <a:latin typeface="Arial" pitchFamily="34" charset="0"/>
                <a:cs typeface="Arial" pitchFamily="34" charset="0"/>
              </a:endParaRPr>
            </a:p>
          </p:txBody>
        </p:sp>
        <p:pic>
          <p:nvPicPr>
            <p:cNvPr id="5122" name="Picture 2" descr="L:\Teacher packs and timetables\Pre-visit PPT 2015\Cley\cley pics\Bearded tit, NWT Cley Marshes, Steve Bond, 05 October 20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88640"/>
              <a:ext cx="1296144" cy="169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121018" y="2194457"/>
            <a:ext cx="7627445" cy="1820835"/>
            <a:chOff x="1121018" y="2194457"/>
            <a:chExt cx="7627445" cy="1820835"/>
          </a:xfrm>
        </p:grpSpPr>
        <p:sp>
          <p:nvSpPr>
            <p:cNvPr id="12" name="TextBox 11"/>
            <p:cNvSpPr txBox="1"/>
            <p:nvPr/>
          </p:nvSpPr>
          <p:spPr>
            <a:xfrm>
              <a:off x="3232056" y="2370749"/>
              <a:ext cx="5516407" cy="1200329"/>
            </a:xfrm>
            <a:prstGeom prst="rect">
              <a:avLst/>
            </a:prstGeom>
            <a:noFill/>
          </p:spPr>
          <p:txBody>
            <a:bodyPr wrap="square" rtlCol="0">
              <a:spAutoFit/>
            </a:bodyPr>
            <a:lstStyle/>
            <a:p>
              <a:r>
                <a:rPr lang="en-GB" sz="2400" dirty="0" smtClean="0">
                  <a:latin typeface="Arial" pitchFamily="34" charset="0"/>
                  <a:cs typeface="Arial" pitchFamily="34" charset="0"/>
                </a:rPr>
                <a:t>We’ll find plenty of plants and some small animals 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1018" y="2194457"/>
              <a:ext cx="1820835" cy="1820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75169" y="3571078"/>
            <a:ext cx="8133292" cy="2340780"/>
            <a:chOff x="175169" y="3571078"/>
            <a:chExt cx="8133292" cy="2340780"/>
          </a:xfrm>
        </p:grpSpPr>
        <p:sp>
          <p:nvSpPr>
            <p:cNvPr id="7" name="TextBox 6"/>
            <p:cNvSpPr txBox="1"/>
            <p:nvPr/>
          </p:nvSpPr>
          <p:spPr>
            <a:xfrm>
              <a:off x="175169" y="4437112"/>
              <a:ext cx="5385198" cy="1200329"/>
            </a:xfrm>
            <a:prstGeom prst="rect">
              <a:avLst/>
            </a:prstGeom>
            <a:noFill/>
          </p:spPr>
          <p:txBody>
            <a:bodyPr wrap="square" rtlCol="0">
              <a:spAutoFit/>
            </a:bodyPr>
            <a:lstStyle/>
            <a:p>
              <a:r>
                <a:rPr lang="en-GB" sz="2400" dirty="0" smtClean="0">
                  <a:latin typeface="Arial" pitchFamily="34" charset="0"/>
                  <a:cs typeface="Arial" pitchFamily="34" charset="0"/>
                </a:rPr>
                <a:t>We’ll certainly see birds at Holme Dunes and find out a bit about how they survive where they live.</a:t>
              </a:r>
              <a:endParaRPr lang="en-GB" sz="2400" dirty="0">
                <a:latin typeface="Arial" pitchFamily="34" charset="0"/>
                <a:cs typeface="Arial" pitchFamily="34" charset="0"/>
              </a:endParaRPr>
            </a:p>
          </p:txBody>
        </p:sp>
        <p:pic>
          <p:nvPicPr>
            <p:cNvPr id="5124" name="Picture 4" descr="L:\Teacher packs and timetables\Pre-visit PPT 2015\Cley\cley pics\Bittern, Ian Sim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4887" y="3571078"/>
              <a:ext cx="2013574" cy="23407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2297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3" name="Picture 2" descr="L:\Teacher packs and timetables\Pre-visit PPT 2015\Holme\Holme pics\DSCF01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659" y="899778"/>
            <a:ext cx="6444637" cy="48334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srcRect/>
          <a:stretch>
            <a:fillRect/>
          </a:stretch>
        </p:blipFill>
        <p:spPr bwMode="auto">
          <a:xfrm>
            <a:off x="7596336" y="188640"/>
            <a:ext cx="1335088" cy="1193800"/>
          </a:xfrm>
          <a:prstGeom prst="rect">
            <a:avLst/>
          </a:prstGeom>
          <a:noFill/>
          <a:ln w="9525">
            <a:noFill/>
            <a:miter lim="800000"/>
            <a:headEnd/>
            <a:tailEnd/>
          </a:ln>
        </p:spPr>
      </p:pic>
      <p:sp>
        <p:nvSpPr>
          <p:cNvPr id="8" name="TextBox 7"/>
          <p:cNvSpPr txBox="1"/>
          <p:nvPr/>
        </p:nvSpPr>
        <p:spPr>
          <a:xfrm>
            <a:off x="143795" y="260648"/>
            <a:ext cx="7513008" cy="1446550"/>
          </a:xfrm>
          <a:prstGeom prst="rect">
            <a:avLst/>
          </a:prstGeom>
          <a:noFill/>
        </p:spPr>
        <p:txBody>
          <a:bodyPr wrap="square" rtlCol="0">
            <a:spAutoFit/>
          </a:bodyPr>
          <a:lstStyle/>
          <a:p>
            <a:r>
              <a:rPr lang="en-GB" sz="2200" dirty="0" smtClean="0">
                <a:latin typeface="Arial" pitchFamily="34" charset="0"/>
                <a:cs typeface="Arial" pitchFamily="34" charset="0"/>
              </a:rPr>
              <a:t>Your bus will bring you to the visitor centre </a:t>
            </a:r>
            <a:r>
              <a:rPr lang="en-GB" sz="2200" dirty="0">
                <a:latin typeface="Arial" pitchFamily="34" charset="0"/>
                <a:cs typeface="Arial" pitchFamily="34" charset="0"/>
              </a:rPr>
              <a:t>where an Education Officer will greet you</a:t>
            </a:r>
            <a:r>
              <a:rPr lang="en-GB" sz="2200" dirty="0" smtClean="0">
                <a:latin typeface="Arial" pitchFamily="34" charset="0"/>
                <a:cs typeface="Arial" pitchFamily="34" charset="0"/>
              </a:rPr>
              <a:t>. You will be able to use the toilets at the start of the day, lunchtime and before you leave.</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4122539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9" name="TextBox 8"/>
          <p:cNvSpPr txBox="1"/>
          <p:nvPr/>
        </p:nvSpPr>
        <p:spPr>
          <a:xfrm>
            <a:off x="323528" y="188640"/>
            <a:ext cx="6984776" cy="461665"/>
          </a:xfrm>
          <a:prstGeom prst="rect">
            <a:avLst/>
          </a:prstGeom>
          <a:noFill/>
        </p:spPr>
        <p:txBody>
          <a:bodyPr wrap="square" rtlCol="0">
            <a:spAutoFit/>
          </a:bodyPr>
          <a:lstStyle/>
          <a:p>
            <a:r>
              <a:rPr lang="en-GB" sz="2400" dirty="0" smtClean="0">
                <a:latin typeface="Arial" pitchFamily="34" charset="0"/>
                <a:cs typeface="Arial" pitchFamily="34" charset="0"/>
              </a:rPr>
              <a:t>You might spot some of these:</a:t>
            </a:r>
            <a:endParaRPr lang="en-GB" sz="2400" dirty="0">
              <a:latin typeface="Arial" pitchFamily="34" charset="0"/>
              <a:cs typeface="Arial" pitchFamily="34" charset="0"/>
            </a:endParaRPr>
          </a:p>
        </p:txBody>
      </p:sp>
      <p:sp>
        <p:nvSpPr>
          <p:cNvPr id="6" name="TextBox 5"/>
          <p:cNvSpPr txBox="1"/>
          <p:nvPr/>
        </p:nvSpPr>
        <p:spPr>
          <a:xfrm>
            <a:off x="323528" y="827420"/>
            <a:ext cx="174578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Ringed Plover</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3418656" y="899428"/>
            <a:ext cx="2016222"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Razor Shells</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323528" y="3419708"/>
            <a:ext cx="194421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Whelk Egg Case</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3347865" y="3356992"/>
            <a:ext cx="1944215"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Starfish</a:t>
            </a:r>
          </a:p>
        </p:txBody>
      </p:sp>
      <p:sp>
        <p:nvSpPr>
          <p:cNvPr id="35" name="TextBox 34"/>
          <p:cNvSpPr txBox="1"/>
          <p:nvPr/>
        </p:nvSpPr>
        <p:spPr>
          <a:xfrm>
            <a:off x="5868144" y="3332262"/>
            <a:ext cx="1439473"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Crossbill</a:t>
            </a:r>
            <a:endParaRPr lang="en-GB" dirty="0">
              <a:latin typeface="Arial" panose="020B0604020202020204" pitchFamily="34" charset="0"/>
              <a:cs typeface="Arial" panose="020B0604020202020204" pitchFamily="34" charset="0"/>
            </a:endParaRPr>
          </a:p>
        </p:txBody>
      </p:sp>
      <p:pic>
        <p:nvPicPr>
          <p:cNvPr id="5122" name="Picture 2" descr="L:\Teacher packs and timetables\Pre-visit PPT 2015\Holme\Holme pics\Ringed plover, NWT Cley, Nick Goodrum, 10 July 201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418"/>
          <a:stretch/>
        </p:blipFill>
        <p:spPr bwMode="auto">
          <a:xfrm>
            <a:off x="331538" y="1256220"/>
            <a:ext cx="2573364" cy="18127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Teacher packs and timetables\Pre-visit PPT 2015\Holme\Holme pics\razor shells HunstantonFeb 03, David North.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929"/>
          <a:stretch/>
        </p:blipFill>
        <p:spPr bwMode="auto">
          <a:xfrm>
            <a:off x="3424959" y="1308579"/>
            <a:ext cx="2443185" cy="17603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Teacher packs and timetables\Pre-visit PPT 2015\Holme\Holme pics\Whelk Egg-case, Neville Yardy, 4th January 2009, Sea Pallin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538" y="3749626"/>
            <a:ext cx="2420850" cy="18156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L:\Teacher packs and timetables\Pre-visit PPT 2015\Holme\Holme pics\Starfish, Cley March 23 07, David North.jpg"/>
          <p:cNvPicPr>
            <a:picLocks noChangeAspect="1" noChangeArrowheads="1"/>
          </p:cNvPicPr>
          <p:nvPr/>
        </p:nvPicPr>
        <p:blipFill rotWithShape="1">
          <a:blip r:embed="rId9">
            <a:extLst>
              <a:ext uri="{28A0092B-C50C-407E-A947-70E740481C1C}">
                <a14:useLocalDpi xmlns:a14="http://schemas.microsoft.com/office/drawing/2010/main" val="0"/>
              </a:ext>
            </a:extLst>
          </a:blip>
          <a:srcRect l="11790" t="9080"/>
          <a:stretch/>
        </p:blipFill>
        <p:spPr bwMode="auto">
          <a:xfrm>
            <a:off x="3424959" y="3701594"/>
            <a:ext cx="2348727" cy="181563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L:\Teacher packs and timetables\Pre-visit PPT 2015\Holme\Holme pics\parrot crossbill, mike rawlings, holt country park, 13 november 201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6114" y="3753092"/>
            <a:ext cx="280416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9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 y="4941168"/>
            <a:ext cx="9170044" cy="21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6039230"/>
            <a:ext cx="679001" cy="740111"/>
          </a:xfrm>
          <a:prstGeom prst="rect">
            <a:avLst/>
          </a:prstGeom>
        </p:spPr>
      </p:pic>
      <p:sp>
        <p:nvSpPr>
          <p:cNvPr id="8" name="TextBox 7"/>
          <p:cNvSpPr txBox="1"/>
          <p:nvPr/>
        </p:nvSpPr>
        <p:spPr>
          <a:xfrm>
            <a:off x="464341" y="370041"/>
            <a:ext cx="5588914" cy="830997"/>
          </a:xfrm>
          <a:prstGeom prst="rect">
            <a:avLst/>
          </a:prstGeom>
          <a:noFill/>
        </p:spPr>
        <p:txBody>
          <a:bodyPr wrap="square" rtlCol="0">
            <a:spAutoFit/>
          </a:bodyPr>
          <a:lstStyle/>
          <a:p>
            <a:r>
              <a:rPr lang="en-GB" sz="2400" dirty="0" smtClean="0">
                <a:latin typeface="Arial" pitchFamily="34" charset="0"/>
                <a:cs typeface="Arial" pitchFamily="34" charset="0"/>
              </a:rPr>
              <a:t>Keep your eyes open for a marsh harrier circling overhead.</a:t>
            </a:r>
            <a:endParaRPr lang="en-GB" sz="2400" dirty="0">
              <a:latin typeface="Arial" pitchFamily="34" charset="0"/>
              <a:cs typeface="Arial" pitchFamily="34" charset="0"/>
            </a:endParaRPr>
          </a:p>
        </p:txBody>
      </p:sp>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14" name="TextBox 13"/>
          <p:cNvSpPr txBox="1"/>
          <p:nvPr/>
        </p:nvSpPr>
        <p:spPr>
          <a:xfrm>
            <a:off x="7327776" y="1729379"/>
            <a:ext cx="1872208" cy="3416320"/>
          </a:xfrm>
          <a:prstGeom prst="rect">
            <a:avLst/>
          </a:prstGeom>
          <a:noFill/>
        </p:spPr>
        <p:txBody>
          <a:bodyPr wrap="square" rtlCol="0">
            <a:spAutoFit/>
          </a:bodyPr>
          <a:lstStyle/>
          <a:p>
            <a:r>
              <a:rPr lang="en-GB" dirty="0" smtClean="0">
                <a:latin typeface="Arial" pitchFamily="34" charset="0"/>
                <a:cs typeface="Arial" pitchFamily="34" charset="0"/>
              </a:rPr>
              <a:t>Marsh harriers are birds of prey, which means they hunt other animals.  They’re skilled fliers with amazing eyesight and very sharp beaks and talons.</a:t>
            </a:r>
            <a:endParaRPr lang="en-GB" dirty="0">
              <a:latin typeface="Arial" pitchFamily="34" charset="0"/>
              <a:cs typeface="Arial" pitchFamily="34" charset="0"/>
            </a:endParaRPr>
          </a:p>
        </p:txBody>
      </p:sp>
      <p:pic>
        <p:nvPicPr>
          <p:cNvPr id="9218" name="Picture 2" descr="L:\Teacher packs and timetables\Pre-visit PPT 2015\Cley\cley pics\Marsh Harrier male, Nick Appleton, Cley marshes, 27th Jan 20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028" y="1310166"/>
            <a:ext cx="6662280" cy="442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1228</Words>
  <Application>Microsoft Office PowerPoint</Application>
  <PresentationFormat>On-screen Show (4:3)</PresentationFormat>
  <Paragraphs>168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David Fieldhouse</cp:lastModifiedBy>
  <cp:revision>68</cp:revision>
  <dcterms:created xsi:type="dcterms:W3CDTF">2013-07-30T14:34:13Z</dcterms:created>
  <dcterms:modified xsi:type="dcterms:W3CDTF">2017-01-31T12:23:50Z</dcterms:modified>
</cp:coreProperties>
</file>