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316" r:id="rId3"/>
    <p:sldId id="317" r:id="rId4"/>
    <p:sldId id="284" r:id="rId5"/>
    <p:sldId id="315" r:id="rId6"/>
    <p:sldId id="311" r:id="rId7"/>
    <p:sldId id="312" r:id="rId8"/>
    <p:sldId id="310" r:id="rId9"/>
    <p:sldId id="285" r:id="rId10"/>
    <p:sldId id="277" r:id="rId11"/>
    <p:sldId id="303" r:id="rId12"/>
    <p:sldId id="301"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p:scale>
          <a:sx n="33" d="100"/>
          <a:sy n="33" d="100"/>
        </p:scale>
        <p:origin x="-2220" y="-1602"/>
      </p:cViewPr>
      <p:guideLst>
        <p:guide orient="horz" pos="3113"/>
        <p:guide pos="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6718C-2906-4BF1-B53B-88ECC184A521}" type="datetimeFigureOut">
              <a:rPr lang="en-GB" smtClean="0"/>
              <a:pPr/>
              <a:t>21/02/2017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7E5E-7AF1-4571-B32E-6DB4E12F1206}" type="slidenum">
              <a:rPr lang="en-GB" smtClean="0"/>
              <a:pPr/>
              <a:t>‹#›</a:t>
            </a:fld>
            <a:endParaRPr lang="en-GB"/>
          </a:p>
        </p:txBody>
      </p:sp>
    </p:spTree>
    <p:extLst>
      <p:ext uri="{BB962C8B-B14F-4D97-AF65-F5344CB8AC3E}">
        <p14:creationId xmlns:p14="http://schemas.microsoft.com/office/powerpoint/2010/main" val="1329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a:t>
            </a:fld>
            <a:endParaRPr lang="en-GB"/>
          </a:p>
        </p:txBody>
      </p:sp>
    </p:spTree>
    <p:extLst>
      <p:ext uri="{BB962C8B-B14F-4D97-AF65-F5344CB8AC3E}">
        <p14:creationId xmlns:p14="http://schemas.microsoft.com/office/powerpoint/2010/main" val="1979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smtClean="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p>
          <a:p>
            <a:r>
              <a:rPr lang="en-GB" baseline="0" dirty="0" smtClean="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a:t>
            </a:r>
            <a:r>
              <a:rPr lang="en-GB" smtClean="0"/>
              <a:t>Richard Osbourne</a:t>
            </a:r>
            <a:endParaRPr lang="en-GB"/>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7828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Photos: Richard Burkmarr and  David North</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pupils work out the word</a:t>
            </a:r>
            <a:r>
              <a:rPr lang="en-GB" baseline="0" dirty="0" smtClean="0"/>
              <a:t> as it appears?</a:t>
            </a:r>
            <a:endParaRPr lang="en-US"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reeds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Steve Bond, Peter Mallet and Ian Simmons.</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Could discuss c</a:t>
            </a:r>
            <a:r>
              <a:rPr lang="en-GB" dirty="0" smtClean="0"/>
              <a:t>amouflage, in/vertebrates, different vertebrate groups</a:t>
            </a:r>
          </a:p>
          <a:p>
            <a:r>
              <a:rPr lang="en-GB" dirty="0" smtClean="0"/>
              <a:t>From top left anticlockwise: robin, speckled</a:t>
            </a:r>
            <a:r>
              <a:rPr lang="en-GB" baseline="0" dirty="0" smtClean="0"/>
              <a:t> wood, common toad, woodlouse, roe deer, </a:t>
            </a:r>
            <a:r>
              <a:rPr lang="en-GB" baseline="0" dirty="0" err="1" smtClean="0"/>
              <a:t>pipestrelle</a:t>
            </a:r>
            <a:r>
              <a:rPr lang="en-GB" baseline="0" dirty="0" smtClean="0"/>
              <a:t> bat, oak leaves.</a:t>
            </a:r>
          </a:p>
          <a:p>
            <a:r>
              <a:rPr lang="en-GB" baseline="0" dirty="0" smtClean="0"/>
              <a:t>Photos: Elizabeth Dack, Amy Lewis, Robert Williamson, Alan </a:t>
            </a:r>
            <a:r>
              <a:rPr lang="en-GB" baseline="0" dirty="0" err="1" smtClean="0"/>
              <a:t>Pricek</a:t>
            </a:r>
            <a:r>
              <a:rPr lang="en-GB" baseline="0" dirty="0" smtClean="0"/>
              <a:t> and Yvonne Jones.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101526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Anticlockwise from top left: Swallowtail</a:t>
            </a:r>
            <a:r>
              <a:rPr lang="en-GB" baseline="0" dirty="0" smtClean="0"/>
              <a:t> butterfly, swallowtail caterpillar, reeds, Norfolk hawker dragonfly, willow warbler, marsh harrier</a:t>
            </a:r>
          </a:p>
          <a:p>
            <a:r>
              <a:rPr lang="en-GB" baseline="0" dirty="0" smtClean="0"/>
              <a:t>Photos: Elizabeth Dack, Nick Appleton, </a:t>
            </a:r>
            <a:r>
              <a:rPr lang="en-GB" baseline="0" dirty="0" err="1" smtClean="0"/>
              <a:t>Wildstock</a:t>
            </a:r>
            <a:r>
              <a:rPr lang="en-GB" baseline="0" dirty="0" smtClean="0"/>
              <a:t>, Janine Hawkins and Natural Connections.</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155691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Water scorpion, dragonfly nymph,  great diving beetle, </a:t>
            </a:r>
            <a:r>
              <a:rPr lang="en-GB" dirty="0" err="1" smtClean="0"/>
              <a:t>ramshorn</a:t>
            </a:r>
            <a:r>
              <a:rPr lang="en-GB" dirty="0" smtClean="0"/>
              <a:t> snail, greater water boatmen.</a:t>
            </a:r>
          </a:p>
          <a:p>
            <a:r>
              <a:rPr lang="en-GB" dirty="0" smtClean="0"/>
              <a:t>Photos: Elizabeth</a:t>
            </a:r>
            <a:r>
              <a:rPr lang="en-GB" baseline="0" dirty="0" smtClean="0"/>
              <a:t> Dack, Jamie McMillian, Brian Valentine, Richard Burkmarr and Isabell </a:t>
            </a:r>
            <a:r>
              <a:rPr lang="en-GB" baseline="0" dirty="0" err="1" smtClean="0"/>
              <a:t>Mudge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9</a:t>
            </a:fld>
            <a:endParaRPr lang="en-GB"/>
          </a:p>
        </p:txBody>
      </p:sp>
    </p:spTree>
    <p:extLst>
      <p:ext uri="{BB962C8B-B14F-4D97-AF65-F5344CB8AC3E}">
        <p14:creationId xmlns:p14="http://schemas.microsoft.com/office/powerpoint/2010/main" val="30580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21/02/2017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3.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3.jpe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3.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4.emf"/><Relationship Id="rId4" Type="http://schemas.openxmlformats.org/officeDocument/2006/relationships/image" Target="../media/image5.jpe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3.jpeg"/><Relationship Id="rId10" Type="http://schemas.openxmlformats.org/officeDocument/2006/relationships/image" Target="../media/image24.tiff"/><Relationship Id="rId4" Type="http://schemas.openxmlformats.org/officeDocument/2006/relationships/image" Target="../media/image19.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12"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3.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39.jpe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image" Target="../media/image4.emf"/><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emf"/><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L:\Teacher packs and timetables\Pre-visit PPT 2015\Hickling\Hickling pics\Hickling Broad credit Richard Osbourne (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7" y="879003"/>
            <a:ext cx="6912768" cy="46085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9177" y="685429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24694" y="157134"/>
            <a:ext cx="7215658"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NWT Hickling Broad</a:t>
            </a:r>
            <a:endParaRPr lang="en-GB" sz="3600" dirty="0">
              <a:latin typeface="Arial" pitchFamily="34" charset="0"/>
              <a:cs typeface="Arial" pitchFamily="34" charset="0"/>
            </a:endParaRPr>
          </a:p>
        </p:txBody>
      </p:sp>
      <p:pic>
        <p:nvPicPr>
          <p:cNvPr id="2" name="Picture 1"/>
          <p:cNvPicPr>
            <a:picLocks noChangeAspect="1"/>
          </p:cNvPicPr>
          <p:nvPr/>
        </p:nvPicPr>
        <p:blipFill>
          <a:blip r:embed="rId5" cstate="print"/>
          <a:srcRect/>
          <a:stretch>
            <a:fillRect/>
          </a:stretch>
        </p:blipFill>
        <p:spPr bwMode="auto">
          <a:xfrm>
            <a:off x="7812360" y="157134"/>
            <a:ext cx="1143164" cy="1022187"/>
          </a:xfrm>
          <a:prstGeom prst="rect">
            <a:avLst/>
          </a:prstGeom>
          <a:noFill/>
          <a:ln w="9525">
            <a:noFill/>
            <a:miter lim="800000"/>
            <a:headEnd/>
            <a:tailEnd/>
          </a:ln>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Tree>
    <p:extLst>
      <p:ext uri="{BB962C8B-B14F-4D97-AF65-F5344CB8AC3E}">
        <p14:creationId xmlns:p14="http://schemas.microsoft.com/office/powerpoint/2010/main" val="116401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7274"/>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3599" y="4612401"/>
            <a:ext cx="1187450" cy="1296988"/>
          </a:xfrm>
          <a:prstGeom prst="rect">
            <a:avLst/>
          </a:prstGeom>
          <a:noFill/>
          <a:ln>
            <a:noFill/>
          </a:ln>
        </p:spPr>
      </p:pic>
      <p:pic>
        <p:nvPicPr>
          <p:cNvPr id="9" name="Picture 21" descr="P10105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3406" y="3419177"/>
            <a:ext cx="1589912" cy="1530053"/>
          </a:xfrm>
          <a:prstGeom prst="rect">
            <a:avLst/>
          </a:prstGeom>
          <a:noFill/>
          <a:ln>
            <a:noFill/>
          </a:ln>
        </p:spPr>
      </p:pic>
      <p:pic>
        <p:nvPicPr>
          <p:cNvPr id="10" name="Picture 25" descr="P101059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78014" y="2951012"/>
            <a:ext cx="1385545" cy="1237138"/>
          </a:xfrm>
          <a:prstGeom prst="rect">
            <a:avLst/>
          </a:prstGeom>
          <a:noFill/>
          <a:ln>
            <a:noFill/>
          </a:ln>
        </p:spPr>
      </p:pic>
      <p:pic>
        <p:nvPicPr>
          <p:cNvPr id="12" name="Picture 24" descr="P101059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09784" y="2173930"/>
            <a:ext cx="887184" cy="1340132"/>
          </a:xfrm>
          <a:prstGeom prst="rect">
            <a:avLst/>
          </a:prstGeom>
          <a:noFill/>
          <a:ln>
            <a:noFill/>
          </a:ln>
        </p:spPr>
      </p:pic>
      <p:pic>
        <p:nvPicPr>
          <p:cNvPr id="15" name="Picture 29" descr="P1010609"/>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43093" y="1144225"/>
            <a:ext cx="970225" cy="1402131"/>
          </a:xfrm>
          <a:prstGeom prst="rect">
            <a:avLst/>
          </a:prstGeom>
          <a:noFill/>
          <a:ln>
            <a:noFill/>
          </a:ln>
        </p:spPr>
      </p:pic>
      <p:pic>
        <p:nvPicPr>
          <p:cNvPr id="16" name="Picture 23" descr="P101059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78589" y="4310385"/>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254869"/>
            <a:ext cx="728479"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hat</a:t>
            </a:r>
          </a:p>
        </p:txBody>
      </p:sp>
      <p:sp>
        <p:nvSpPr>
          <p:cNvPr id="25" name="TextBox 24"/>
          <p:cNvSpPr txBox="1">
            <a:spLocks noChangeArrowheads="1"/>
          </p:cNvSpPr>
          <p:nvPr/>
        </p:nvSpPr>
        <p:spPr bwMode="auto">
          <a:xfrm>
            <a:off x="355856" y="2780520"/>
            <a:ext cx="958123"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cream</a:t>
            </a:r>
          </a:p>
        </p:txBody>
      </p:sp>
      <p:sp>
        <p:nvSpPr>
          <p:cNvPr id="26" name="TextBox 25"/>
          <p:cNvSpPr txBox="1">
            <a:spLocks noChangeArrowheads="1"/>
          </p:cNvSpPr>
          <p:nvPr/>
        </p:nvSpPr>
        <p:spPr bwMode="auto">
          <a:xfrm>
            <a:off x="79472" y="4060714"/>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250209"/>
            <a:ext cx="1415257" cy="646331"/>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Waterproof</a:t>
            </a:r>
          </a:p>
          <a:p>
            <a:pPr algn="ctr"/>
            <a:r>
              <a:rPr lang="en-GB" dirty="0" smtClean="0">
                <a:latin typeface="Arial" pitchFamily="34" charset="0"/>
                <a:cs typeface="Arial" pitchFamily="34" charset="0"/>
              </a:rPr>
              <a:t>jacket</a:t>
            </a:r>
            <a:endParaRPr lang="en-GB" dirty="0">
              <a:latin typeface="Arial" pitchFamily="34" charset="0"/>
              <a:cs typeface="Arial" pitchFamily="34" charset="0"/>
            </a:endParaRPr>
          </a:p>
        </p:txBody>
      </p:sp>
      <p:sp>
        <p:nvSpPr>
          <p:cNvPr id="28" name="TextBox 27"/>
          <p:cNvSpPr txBox="1">
            <a:spLocks noChangeArrowheads="1"/>
          </p:cNvSpPr>
          <p:nvPr/>
        </p:nvSpPr>
        <p:spPr bwMode="auto">
          <a:xfrm>
            <a:off x="2978811" y="2652738"/>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379449" y="4953265"/>
            <a:ext cx="3096344" cy="80021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400" dirty="0" smtClean="0">
                <a:latin typeface="Arial" pitchFamily="34" charset="0"/>
                <a:cs typeface="Arial" pitchFamily="34" charset="0"/>
              </a:rPr>
              <a:t>NOT </a:t>
            </a:r>
            <a:r>
              <a:rPr lang="en-GB" sz="1400" dirty="0">
                <a:latin typeface="Arial" pitchFamily="34" charset="0"/>
                <a:cs typeface="Arial" pitchFamily="34" charset="0"/>
              </a:rPr>
              <a:t>YOUR BEST SHOES!</a:t>
            </a:r>
          </a:p>
        </p:txBody>
      </p:sp>
      <p:sp>
        <p:nvSpPr>
          <p:cNvPr id="30" name="TextBox 29"/>
          <p:cNvSpPr txBox="1">
            <a:spLocks noChangeArrowheads="1"/>
          </p:cNvSpPr>
          <p:nvPr/>
        </p:nvSpPr>
        <p:spPr bwMode="auto">
          <a:xfrm>
            <a:off x="4832486" y="3861037"/>
            <a:ext cx="1531252" cy="646331"/>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A </a:t>
            </a:r>
            <a:r>
              <a:rPr lang="en-GB" dirty="0" smtClean="0">
                <a:latin typeface="Arial" pitchFamily="34" charset="0"/>
                <a:cs typeface="Arial" pitchFamily="34" charset="0"/>
              </a:rPr>
              <a:t>re-sealable</a:t>
            </a:r>
          </a:p>
          <a:p>
            <a:pPr algn="ctr"/>
            <a:r>
              <a:rPr lang="en-GB" dirty="0" smtClean="0">
                <a:latin typeface="Arial" pitchFamily="34" charset="0"/>
                <a:cs typeface="Arial" pitchFamily="34" charset="0"/>
              </a:rPr>
              <a:t>drink</a:t>
            </a:r>
            <a:endParaRPr lang="en-GB"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474673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sp>
        <p:nvSpPr>
          <p:cNvPr id="38" name="Rectangle 37"/>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9" name="Picture 38"/>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Tree>
    <p:extLst>
      <p:ext uri="{BB962C8B-B14F-4D97-AF65-F5344CB8AC3E}">
        <p14:creationId xmlns:p14="http://schemas.microsoft.com/office/powerpoint/2010/main" val="734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5" name="Picture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pic>
        <p:nvPicPr>
          <p:cNvPr id="2" name="Picture 1"/>
          <p:cNvPicPr>
            <a:picLocks noChangeAspect="1"/>
          </p:cNvPicPr>
          <p:nvPr/>
        </p:nvPicPr>
        <p:blipFill>
          <a:blip r:embed="rId5"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0354" y="86572"/>
            <a:ext cx="6994525" cy="64837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smtClean="0">
                <a:latin typeface="Arial" pitchFamily="34" charset="0"/>
                <a:cs typeface="Arial" pitchFamily="34" charset="0"/>
              </a:rPr>
              <a:t> 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0" y="6707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9092" y="2046096"/>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71958" y="2003233"/>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97349" y="2381613"/>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263538" y="2196947"/>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457398" y="3212976"/>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459141" y="4108430"/>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2816927" y="4782727"/>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755576" y="3646765"/>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spTree>
    <p:extLst>
      <p:ext uri="{BB962C8B-B14F-4D97-AF65-F5344CB8AC3E}">
        <p14:creationId xmlns:p14="http://schemas.microsoft.com/office/powerpoint/2010/main" val="19347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
        <p:nvSpPr>
          <p:cNvPr id="6" name="TextBox 5"/>
          <p:cNvSpPr txBox="1"/>
          <p:nvPr/>
        </p:nvSpPr>
        <p:spPr>
          <a:xfrm>
            <a:off x="494792" y="0"/>
            <a:ext cx="6920197" cy="1631216"/>
          </a:xfrm>
          <a:prstGeom prst="rect">
            <a:avLst/>
          </a:prstGeom>
          <a:noFill/>
        </p:spPr>
        <p:txBody>
          <a:bodyPr wrap="square" rtlCol="0">
            <a:spAutoFit/>
          </a:bodyPr>
          <a:lstStyle/>
          <a:p>
            <a:pPr algn="ctr"/>
            <a:r>
              <a:rPr lang="en-GB" sz="3200" dirty="0" smtClean="0">
                <a:latin typeface="Arial" pitchFamily="34" charset="0"/>
                <a:cs typeface="Arial" pitchFamily="34" charset="0"/>
              </a:rPr>
              <a:t>What would you like to find out about Hickling’s wildlife?</a:t>
            </a:r>
          </a:p>
          <a:p>
            <a:endParaRPr lang="en-GB" sz="3600" dirty="0">
              <a:latin typeface="Arial" pitchFamily="34" charset="0"/>
              <a:cs typeface="Arial" pitchFamily="34" charset="0"/>
            </a:endParaRPr>
          </a:p>
        </p:txBody>
      </p:sp>
      <p:pic>
        <p:nvPicPr>
          <p:cNvPr id="6146" name="Picture 2" descr="L:\Teacher packs and timetables\Pre-visit PPT 2015\Hickling\Hickling pics\Otter 2, Elizabeh Dack, Norfolk, 7 march 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717" y="1052737"/>
            <a:ext cx="6394594" cy="42336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67" y="5286399"/>
            <a:ext cx="9152095" cy="461665"/>
          </a:xfrm>
          <a:prstGeom prst="rect">
            <a:avLst/>
          </a:prstGeom>
        </p:spPr>
        <p:txBody>
          <a:bodyPr wrap="square">
            <a:spAutoFit/>
          </a:bodyPr>
          <a:lstStyle/>
          <a:p>
            <a:pPr algn="ctr"/>
            <a:r>
              <a:rPr lang="en-GB" sz="2400" dirty="0">
                <a:latin typeface="Arial" pitchFamily="34" charset="0"/>
                <a:cs typeface="Arial" pitchFamily="34" charset="0"/>
              </a:rPr>
              <a:t>Can you each come up with 2 questions?</a:t>
            </a:r>
          </a:p>
        </p:txBody>
      </p:sp>
      <p:pic>
        <p:nvPicPr>
          <p:cNvPr id="2" name="Picture 1"/>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2722368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Teacher packs and timetables\Pre-visit PPT 2015\Hickling\Hickling pics\Hickling Broad credit Richard Osbourne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27" y="692695"/>
            <a:ext cx="7218408" cy="48122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0" y="222413"/>
            <a:ext cx="9144000" cy="584775"/>
          </a:xfrm>
          <a:prstGeom prst="rect">
            <a:avLst/>
          </a:prstGeom>
          <a:noFill/>
        </p:spPr>
        <p:txBody>
          <a:bodyPr wrap="square" rtlCol="0">
            <a:spAutoFit/>
          </a:bodyPr>
          <a:lstStyle/>
          <a:p>
            <a:pPr algn="ctr"/>
            <a:r>
              <a:rPr lang="en-GB" sz="3200" dirty="0" smtClean="0">
                <a:latin typeface="Arial" pitchFamily="34" charset="0"/>
                <a:cs typeface="Arial" pitchFamily="34" charset="0"/>
              </a:rPr>
              <a:t>See you soon!</a:t>
            </a:r>
            <a:endParaRPr lang="en-GB" sz="3200" dirty="0">
              <a:latin typeface="Arial" pitchFamily="34" charset="0"/>
              <a:cs typeface="Arial" pitchFamily="34"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Tree>
    <p:extLst>
      <p:ext uri="{BB962C8B-B14F-4D97-AF65-F5344CB8AC3E}">
        <p14:creationId xmlns:p14="http://schemas.microsoft.com/office/powerpoint/2010/main" val="287490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5625"/>
            <a:ext cx="9144000" cy="584775"/>
          </a:xfrm>
          <a:prstGeom prst="rect">
            <a:avLst/>
          </a:prstGeom>
          <a:noFill/>
        </p:spPr>
        <p:txBody>
          <a:bodyPr wrap="square" rtlCol="0">
            <a:spAutoFit/>
          </a:bodyPr>
          <a:lstStyle/>
          <a:p>
            <a:pPr algn="ctr"/>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3" cstate="print"/>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77335" y="526728"/>
            <a:ext cx="2858226" cy="1938992"/>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512" y="764704"/>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612" y="764704"/>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602" y="2415588"/>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3729" y="2342333"/>
            <a:ext cx="2266019" cy="151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081" y="2420594"/>
            <a:ext cx="2194560" cy="146304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2" name="Picture 3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pic>
        <p:nvPicPr>
          <p:cNvPr id="2055" name="Picture 7" descr="L:\Teacher packs and timetables\Pre-visit PPT 2015\Cley\cley pics\WisseyWissingtonMar2007-pool in rond RH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0131" y="3978365"/>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57485" y="4002663"/>
            <a:ext cx="2330613" cy="162641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74261" y="3991075"/>
            <a:ext cx="2229091" cy="15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2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699598" y="188640"/>
            <a:ext cx="1231826" cy="1101466"/>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275444" y="2247344"/>
            <a:ext cx="2467756" cy="32100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Teacher packs and timetables\Pre-visit PPT 2015\Cley\cley pics\IMG_00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3676" y="2206162"/>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8">
            <a:extLst>
              <a:ext uri="{28A0092B-C50C-407E-A947-70E740481C1C}">
                <a14:useLocalDpi xmlns:a14="http://schemas.microsoft.com/office/drawing/2010/main" val="0"/>
              </a:ext>
            </a:extLst>
          </a:blip>
          <a:srcRect l="-12573" r="46992"/>
          <a:stretch/>
        </p:blipFill>
        <p:spPr bwMode="auto">
          <a:xfrm>
            <a:off x="5446432" y="2193459"/>
            <a:ext cx="2853968" cy="326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4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Here are some of the words we might use during your visit.  Can you guess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332139"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436096"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6012160"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489189"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724007"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do over 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78"/>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80" name="Picture 7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67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395536" y="76524"/>
            <a:ext cx="7070160" cy="1911096"/>
            <a:chOff x="395536" y="76524"/>
            <a:chExt cx="7070160" cy="1911096"/>
          </a:xfrm>
        </p:grpSpPr>
        <p:sp>
          <p:nvSpPr>
            <p:cNvPr id="10" name="TextBox 9"/>
            <p:cNvSpPr txBox="1"/>
            <p:nvPr/>
          </p:nvSpPr>
          <p:spPr>
            <a:xfrm>
              <a:off x="395536" y="404664"/>
              <a:ext cx="5184576"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2656" y="76524"/>
              <a:ext cx="1463040" cy="1911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121018" y="2194457"/>
            <a:ext cx="7817993" cy="1820835"/>
            <a:chOff x="1121018" y="2194457"/>
            <a:chExt cx="7817993" cy="1820835"/>
          </a:xfrm>
        </p:grpSpPr>
        <p:sp>
          <p:nvSpPr>
            <p:cNvPr id="12" name="TextBox 11"/>
            <p:cNvSpPr txBox="1"/>
            <p:nvPr/>
          </p:nvSpPr>
          <p:spPr>
            <a:xfrm>
              <a:off x="3232057" y="2355624"/>
              <a:ext cx="5706954"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018" y="2194457"/>
              <a:ext cx="1820835" cy="1820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grpSp>
        <p:nvGrpSpPr>
          <p:cNvPr id="13" name="Group 12"/>
          <p:cNvGrpSpPr/>
          <p:nvPr/>
        </p:nvGrpSpPr>
        <p:grpSpPr>
          <a:xfrm>
            <a:off x="461184" y="3894756"/>
            <a:ext cx="6950951" cy="2340780"/>
            <a:chOff x="461184" y="3894756"/>
            <a:chExt cx="6950951" cy="2340780"/>
          </a:xfrm>
        </p:grpSpPr>
        <p:sp>
          <p:nvSpPr>
            <p:cNvPr id="7" name="TextBox 6"/>
            <p:cNvSpPr txBox="1"/>
            <p:nvPr/>
          </p:nvSpPr>
          <p:spPr>
            <a:xfrm>
              <a:off x="461184" y="4593259"/>
              <a:ext cx="4327909" cy="1200329"/>
            </a:xfrm>
            <a:prstGeom prst="rect">
              <a:avLst/>
            </a:prstGeom>
            <a:noFill/>
          </p:spPr>
          <p:txBody>
            <a:bodyPr wrap="square" rtlCol="0">
              <a:spAutoFit/>
            </a:bodyPr>
            <a:lstStyle/>
            <a:p>
              <a:r>
                <a:rPr lang="en-GB" sz="2400" dirty="0" smtClean="0">
                  <a:latin typeface="Arial" pitchFamily="34" charset="0"/>
                  <a:cs typeface="Arial" pitchFamily="34" charset="0"/>
                </a:rPr>
                <a:t>We’ll explore different habitats at Hickling each with different species.</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8561" y="3894756"/>
              <a:ext cx="2013574" cy="2340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238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L:\#Staff work in progress\Bethan\For work\P80107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740" y="807642"/>
            <a:ext cx="6454932" cy="4841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260648"/>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Woodland</a:t>
            </a:r>
            <a:endParaRPr lang="en-GB" sz="3200" dirty="0">
              <a:latin typeface="Arial" pitchFamily="34" charset="0"/>
              <a:cs typeface="Arial" pitchFamily="34" charset="0"/>
            </a:endParaRPr>
          </a:p>
        </p:txBody>
      </p:sp>
      <p:pic>
        <p:nvPicPr>
          <p:cNvPr id="2050" name="Picture 2" descr="L:\Teacher packs and timetables\Pre-visit PPT 2015\Hickling\Hickling pics\Robin, Elizabeth Dack, Norfolk, 25 October 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260" y="807642"/>
            <a:ext cx="1846675" cy="15204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Teacher packs and timetables\Pre-visit PPT 2015\Hickling\Hickling pics\Frosted oak leaves - Dunston Common - 6 Feb 2010 - Liz Dac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034530" y="65919"/>
            <a:ext cx="1527418" cy="2036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Hickling\Hickling pics\Pipistrelle bat, credit Amy Lewi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9805" y="2067250"/>
            <a:ext cx="2185416"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Teacher packs and timetables\Pre-visit PPT 2015\Hickling\Hickling pics\Roe Deer Woodland, 23 June 2008, Dersingham Bog, Robert Williams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3827512"/>
            <a:ext cx="2260848" cy="1507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Hickling\Hickling pics\49  Woodlouse.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1602" y="4092338"/>
            <a:ext cx="2096602" cy="15923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Hickling\Hickling pics\Common toad on path in Thetford Forest, Yvonne Jones, 7 August 20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8756" y="4420421"/>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Hickling\Hickling pics\speckled wood first, Jessica Rieder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4829" y="2364145"/>
            <a:ext cx="2036365" cy="162909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7" name="Picture 3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Tree>
    <p:extLst>
      <p:ext uri="{BB962C8B-B14F-4D97-AF65-F5344CB8AC3E}">
        <p14:creationId xmlns:p14="http://schemas.microsoft.com/office/powerpoint/2010/main" val="2909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5657" y="166189"/>
            <a:ext cx="6768752" cy="584775"/>
          </a:xfrm>
          <a:prstGeom prst="rect">
            <a:avLst/>
          </a:prstGeom>
          <a:noFill/>
        </p:spPr>
        <p:txBody>
          <a:bodyPr wrap="square" rtlCol="0">
            <a:spAutoFit/>
          </a:bodyPr>
          <a:lstStyle/>
          <a:p>
            <a:r>
              <a:rPr lang="en-GB" sz="3200" dirty="0" smtClean="0">
                <a:latin typeface="Arial" pitchFamily="34" charset="0"/>
                <a:cs typeface="Arial" pitchFamily="34" charset="0"/>
              </a:rPr>
              <a:t>Reed bed</a:t>
            </a:r>
            <a:endParaRPr lang="en-GB" sz="3200" dirty="0">
              <a:latin typeface="Arial" pitchFamily="34" charset="0"/>
              <a:cs typeface="Arial" pitchFamily="34" charset="0"/>
            </a:endParaRPr>
          </a:p>
        </p:txBody>
      </p:sp>
      <p:pic>
        <p:nvPicPr>
          <p:cNvPr id="8" name="Picture 3" descr="V:\Images\Professional Photographers\Free to Use - Credit Photographer\Richard Osbourne\Ranworth\Ranworth Broad credit Richard Osbourne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794" y="918490"/>
            <a:ext cx="7020272" cy="4680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pic>
        <p:nvPicPr>
          <p:cNvPr id="3074" name="Picture 2" descr="L:\Teacher packs and timetables\Pre-visit PPT 2015\Hickling\Hickling pics\Swallowtail on tree, NWT Hickling Broad, Elizabeth Dack, 30 May 20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995" y="935630"/>
            <a:ext cx="2467925" cy="16498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Teacher packs and timetables\Pre-visit PPT 2015\Hickling\Hickling pics\Marsh Harrier male, Nick Appleton, Cley marshes, 27th Jan 20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4103" y="550909"/>
            <a:ext cx="2469078" cy="1639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Hickling\Hickling pics\Willow warbler 3 WildStock 2007 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8103" y="1628800"/>
            <a:ext cx="2340909" cy="17207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Hickling\Hickling pics\Norfolk Hawker 2, Strumpshaw Fen, Elizabeth Dack, 26 June 20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2255" y="3770403"/>
            <a:ext cx="2184031" cy="16457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Teacher packs and timetables\Pre-visit PPT 2015\Hickling\Hickling pics\Reeds, Juanita Hawkins, NWT Cley Marshes, 31.12.20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7291" y="3844296"/>
            <a:ext cx="2223499" cy="166762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Teacher packs and timetables\Pre-visit PPT 2015\Hickling\Hickling pics\Swallowtail caterpillar, Norfolk, 8 August 20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769" y="4024192"/>
            <a:ext cx="2123808" cy="16729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2" name="Picture 3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spTree>
    <p:extLst>
      <p:ext uri="{BB962C8B-B14F-4D97-AF65-F5344CB8AC3E}">
        <p14:creationId xmlns:p14="http://schemas.microsoft.com/office/powerpoint/2010/main" val="311199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9" name="Picture 2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pic>
        <p:nvPicPr>
          <p:cNvPr id="1026" name="Picture 2" descr="V:\Images\Nature Reserves\Hickling\Reprofiled dyke and new bund 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743" y="629399"/>
            <a:ext cx="6696744" cy="5021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613" y="44624"/>
            <a:ext cx="6768752" cy="584775"/>
          </a:xfrm>
          <a:prstGeom prst="rect">
            <a:avLst/>
          </a:prstGeom>
          <a:noFill/>
        </p:spPr>
        <p:txBody>
          <a:bodyPr wrap="square" rtlCol="0">
            <a:spAutoFit/>
          </a:bodyPr>
          <a:lstStyle/>
          <a:p>
            <a:r>
              <a:rPr lang="en-GB" sz="3200" dirty="0" smtClean="0">
                <a:latin typeface="Arial" pitchFamily="34" charset="0"/>
                <a:cs typeface="Arial" pitchFamily="34" charset="0"/>
              </a:rPr>
              <a:t>Freshwater Dyke</a:t>
            </a:r>
            <a:endParaRPr lang="en-GB" sz="3200" dirty="0">
              <a:latin typeface="Arial" pitchFamily="34" charset="0"/>
              <a:cs typeface="Arial" pitchFamily="34" charset="0"/>
            </a:endParaRPr>
          </a:p>
        </p:txBody>
      </p:sp>
      <p:pic>
        <p:nvPicPr>
          <p:cNvPr id="6" name="Picture 5"/>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pic>
        <p:nvPicPr>
          <p:cNvPr id="4098" name="Picture 2" descr="L:\Teacher packs and timetables\Pre-visit PPT 2015\Hickling\Hickling pics\Water scorpion, pond dipping at Go Wild at Barton, Elizabeth Dack, 12 May 20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17"/>
          <a:stretch/>
        </p:blipFill>
        <p:spPr bwMode="auto">
          <a:xfrm rot="16200000">
            <a:off x="503191" y="1014973"/>
            <a:ext cx="2507548" cy="19251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Teacher packs and timetables\Pre-visit PPT 2015\Hickling\Hickling pics\DSCN0229.JPG"/>
          <p:cNvPicPr>
            <a:picLocks noChangeAspect="1" noChangeArrowheads="1"/>
          </p:cNvPicPr>
          <p:nvPr/>
        </p:nvPicPr>
        <p:blipFill rotWithShape="1">
          <a:blip r:embed="rId8">
            <a:extLst>
              <a:ext uri="{28A0092B-C50C-407E-A947-70E740481C1C}">
                <a14:useLocalDpi xmlns:a14="http://schemas.microsoft.com/office/drawing/2010/main" val="0"/>
              </a:ext>
            </a:extLst>
          </a:blip>
          <a:srcRect l="33608" t="19716"/>
          <a:stretch/>
        </p:blipFill>
        <p:spPr bwMode="auto">
          <a:xfrm>
            <a:off x="228340" y="3766870"/>
            <a:ext cx="2137938" cy="1938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9">
            <a:extLst>
              <a:ext uri="{28A0092B-C50C-407E-A947-70E740481C1C}">
                <a14:useLocalDpi xmlns:a14="http://schemas.microsoft.com/office/drawing/2010/main" val="0"/>
              </a:ext>
            </a:extLst>
          </a:blip>
          <a:srcRect l="12929" t="18198" r="12217"/>
          <a:stretch/>
        </p:blipFill>
        <p:spPr bwMode="auto">
          <a:xfrm>
            <a:off x="3413274" y="3766870"/>
            <a:ext cx="2315679" cy="18979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008" b="7732"/>
          <a:stretch/>
        </p:blipFill>
        <p:spPr bwMode="auto">
          <a:xfrm>
            <a:off x="6444208" y="3113062"/>
            <a:ext cx="2378558" cy="17844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20881"/>
          <a:stretch/>
        </p:blipFill>
        <p:spPr bwMode="auto">
          <a:xfrm>
            <a:off x="5148065" y="477004"/>
            <a:ext cx="1861415" cy="187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3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7232"/>
            <a:ext cx="9153063" cy="176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188640"/>
            <a:ext cx="6984776" cy="584775"/>
          </a:xfrm>
          <a:prstGeom prst="rect">
            <a:avLst/>
          </a:prstGeom>
          <a:noFill/>
        </p:spPr>
        <p:txBody>
          <a:bodyPr wrap="square" rtlCol="0">
            <a:spAutoFit/>
          </a:bodyPr>
          <a:lstStyle/>
          <a:p>
            <a:r>
              <a:rPr lang="en-GB" sz="1600" dirty="0" smtClean="0">
                <a:latin typeface="Arial" pitchFamily="34" charset="0"/>
                <a:cs typeface="Arial" pitchFamily="34" charset="0"/>
              </a:rPr>
              <a:t>Your coach will drop you off at our visitor centre.  There are toilets here and it’s where you’ll come to eat your lunch.</a:t>
            </a:r>
            <a:endParaRPr lang="en-GB" sz="1600" dirty="0">
              <a:latin typeface="Arial" pitchFamily="34" charset="0"/>
              <a:cs typeface="Arial" pitchFamily="34" charset="0"/>
            </a:endParaRPr>
          </a:p>
        </p:txBody>
      </p:sp>
      <p:pic>
        <p:nvPicPr>
          <p:cNvPr id="5122" name="Picture 2" descr="L:\Teacher packs and timetables\Pre-visit PPT 2015\Hickling\Hickling pics\Hickling Visitor Centre, June  2012, credit Barry Madden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825" y="773415"/>
            <a:ext cx="6161412" cy="48642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16" y="6186156"/>
            <a:ext cx="609625" cy="637019"/>
          </a:xfrm>
          <a:prstGeom prst="rect">
            <a:avLst/>
          </a:prstGeom>
          <a:noFill/>
          <a:ln>
            <a:noFill/>
          </a:ln>
        </p:spPr>
      </p:pic>
      <p:pic>
        <p:nvPicPr>
          <p:cNvPr id="2" name="Picture 1"/>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322447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1077</Words>
  <Application>Microsoft Office PowerPoint</Application>
  <PresentationFormat>On-screen Show (4:3)</PresentationFormat>
  <Paragraphs>159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David Fieldhouse</cp:lastModifiedBy>
  <cp:revision>98</cp:revision>
  <dcterms:created xsi:type="dcterms:W3CDTF">2013-07-30T14:34:13Z</dcterms:created>
  <dcterms:modified xsi:type="dcterms:W3CDTF">2017-02-21T12:27:29Z</dcterms:modified>
</cp:coreProperties>
</file>