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3" r:id="rId3"/>
    <p:sldId id="274" r:id="rId4"/>
    <p:sldId id="280" r:id="rId5"/>
    <p:sldId id="276" r:id="rId6"/>
    <p:sldId id="258" r:id="rId7"/>
    <p:sldId id="259" r:id="rId8"/>
    <p:sldId id="260" r:id="rId9"/>
    <p:sldId id="277" r:id="rId10"/>
    <p:sldId id="278" r:id="rId11"/>
    <p:sldId id="279"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26"/>
      </p:cViewPr>
      <p:guideLst>
        <p:guide orient="horz" pos="2160"/>
        <p:guide pos="2880"/>
      </p:guideLst>
    </p:cSldViewPr>
  </p:slid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6F5FD-69A9-4CE2-88D9-64695932952C}" type="datetimeFigureOut">
              <a:rPr lang="en-GB" smtClean="0"/>
              <a:t>11/10/2017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462BF-A602-4012-925C-F036924937B0}" type="slidenum">
              <a:rPr lang="en-GB" smtClean="0"/>
              <a:t>‹#›</a:t>
            </a:fld>
            <a:endParaRPr lang="en-GB"/>
          </a:p>
        </p:txBody>
      </p:sp>
    </p:spTree>
    <p:extLst>
      <p:ext uri="{BB962C8B-B14F-4D97-AF65-F5344CB8AC3E}">
        <p14:creationId xmlns:p14="http://schemas.microsoft.com/office/powerpoint/2010/main" val="100320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Richard Osbourne</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1</a:t>
            </a:fld>
            <a:endParaRPr lang="en-GB"/>
          </a:p>
        </p:txBody>
      </p:sp>
    </p:spTree>
    <p:extLst>
      <p:ext uri="{BB962C8B-B14F-4D97-AF65-F5344CB8AC3E}">
        <p14:creationId xmlns:p14="http://schemas.microsoft.com/office/powerpoint/2010/main" val="31966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animals and plants need different sorts of places to live.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Photos: Richard Osbourne, Ray Jones, Tasha North, Nick Carter, </a:t>
            </a:r>
            <a:r>
              <a:rPr lang="en-GB" dirty="0" err="1" smtClean="0"/>
              <a:t>Wildstock</a:t>
            </a:r>
            <a:r>
              <a:rPr lang="en-GB" dirty="0" smtClean="0"/>
              <a:t> and Russel </a:t>
            </a:r>
            <a:r>
              <a:rPr lang="en-GB" dirty="0" err="1" smtClean="0"/>
              <a:t>Bayell</a:t>
            </a:r>
            <a:r>
              <a:rPr lang="en-GB" dirty="0" smtClean="0"/>
              <a:t>.</a:t>
            </a:r>
          </a:p>
          <a:p>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areas aren’t immaculately</a:t>
            </a:r>
            <a:r>
              <a:rPr lang="en-GB" baseline="0" dirty="0" smtClean="0"/>
              <a:t> tidy, which is great for wildlife.  Some grass is long, there is a pond and the species are native to Britain.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Photos: Richard Burkmarr and  David North</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Photos:</a:t>
            </a:r>
            <a:r>
              <a:rPr lang="en-GB" baseline="0" dirty="0" smtClean="0"/>
              <a:t> David Tipling, Richard </a:t>
            </a:r>
            <a:r>
              <a:rPr lang="en-GB" baseline="0" dirty="0" err="1" smtClean="0"/>
              <a:t>Burrmark</a:t>
            </a:r>
            <a:r>
              <a:rPr lang="en-GB" baseline="0" dirty="0" smtClean="0"/>
              <a:t> and Barry Surrey.</a:t>
            </a:r>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5</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t>
            </a:r>
            <a:r>
              <a:rPr lang="en-GB" baseline="0" dirty="0" smtClean="0"/>
              <a:t> ancient woodland is a woodland which is at least 500 years old! Foxley Woods was mentioned in the Domesday Book. This makes it at least 1000 years old! Photos clockwise from top left: Robin, tawny owl, greater spotted woodpecker, nuthatch and </a:t>
            </a:r>
            <a:r>
              <a:rPr lang="en-GB" baseline="0" dirty="0" err="1" smtClean="0"/>
              <a:t>treecreeper</a:t>
            </a:r>
            <a:r>
              <a:rPr lang="en-GB" baseline="0" dirty="0" smtClean="0"/>
              <a:t>. </a:t>
            </a:r>
          </a:p>
          <a:p>
            <a:r>
              <a:rPr lang="en-GB" baseline="0" dirty="0" smtClean="0"/>
              <a:t>Photos: Richard Osbourne, Elizabeth Dack, David Tipling, Nick Appleton, Paul Taylor and Danny </a:t>
            </a:r>
            <a:r>
              <a:rPr lang="en-GB" baseline="0" dirty="0" err="1" smtClean="0"/>
              <a:t>Shurey</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6</a:t>
            </a:fld>
            <a:endParaRPr lang="en-GB"/>
          </a:p>
        </p:txBody>
      </p:sp>
    </p:spTree>
    <p:extLst>
      <p:ext uri="{BB962C8B-B14F-4D97-AF65-F5344CB8AC3E}">
        <p14:creationId xmlns:p14="http://schemas.microsoft.com/office/powerpoint/2010/main" val="200081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Clockwise from top left: orange tip butterfly,</a:t>
            </a:r>
            <a:r>
              <a:rPr lang="en-GB" baseline="0" dirty="0" smtClean="0"/>
              <a:t> comma butterfly, woodlouse, wasp spider,</a:t>
            </a:r>
          </a:p>
          <a:p>
            <a:r>
              <a:rPr lang="en-GB" baseline="0" dirty="0" err="1" smtClean="0"/>
              <a:t>ramshorn</a:t>
            </a:r>
            <a:r>
              <a:rPr lang="en-GB" baseline="0" dirty="0" smtClean="0"/>
              <a:t> snail, bluebells</a:t>
            </a:r>
          </a:p>
          <a:p>
            <a:r>
              <a:rPr lang="en-GB" baseline="0" dirty="0" smtClean="0"/>
              <a:t>Photos: Richard Osbourne, </a:t>
            </a:r>
            <a:r>
              <a:rPr lang="en-GB" baseline="0" dirty="0" err="1" smtClean="0"/>
              <a:t>Wildstock</a:t>
            </a:r>
            <a:r>
              <a:rPr lang="en-GB" baseline="0" dirty="0" smtClean="0"/>
              <a:t>, Richard </a:t>
            </a:r>
            <a:r>
              <a:rPr lang="en-GB" baseline="0" dirty="0" err="1" smtClean="0"/>
              <a:t>Burrmark</a:t>
            </a:r>
            <a:r>
              <a:rPr lang="en-GB" baseline="0" dirty="0" smtClean="0"/>
              <a:t>, Nick </a:t>
            </a:r>
            <a:r>
              <a:rPr lang="en-GB" baseline="0" dirty="0" err="1" smtClean="0"/>
              <a:t>Goodrun</a:t>
            </a:r>
            <a:r>
              <a:rPr lang="en-GB" baseline="0" dirty="0" smtClean="0"/>
              <a:t>, Brian Valentine and Jessica </a:t>
            </a:r>
            <a:r>
              <a:rPr lang="en-GB" baseline="0" dirty="0" err="1" smtClean="0"/>
              <a:t>Reiderer</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7</a:t>
            </a:fld>
            <a:endParaRPr lang="en-GB"/>
          </a:p>
        </p:txBody>
      </p:sp>
    </p:spTree>
    <p:extLst>
      <p:ext uri="{BB962C8B-B14F-4D97-AF65-F5344CB8AC3E}">
        <p14:creationId xmlns:p14="http://schemas.microsoft.com/office/powerpoint/2010/main" val="94055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smtClean="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smtClean="0"/>
              <a:t>Home-made sandwiches and cake in reusable tubs are lower impact than shop bought, over-packaged versions - and they work out cheaper!</a:t>
            </a:r>
          </a:p>
          <a:p>
            <a:pPr marL="171450" indent="-171450">
              <a:buFont typeface="Arial" pitchFamily="34" charset="0"/>
              <a:buChar char="•"/>
            </a:pPr>
            <a:r>
              <a:rPr lang="en-GB" dirty="0" smtClean="0"/>
              <a:t>By buying big bags of crisps</a:t>
            </a:r>
            <a:r>
              <a:rPr lang="en-GB" baseline="0" dirty="0" smtClean="0"/>
              <a:t> or </a:t>
            </a:r>
            <a:r>
              <a:rPr lang="en-GB" dirty="0" smtClean="0"/>
              <a:t>chocolate</a:t>
            </a:r>
            <a:r>
              <a:rPr lang="en-GB" baseline="0" dirty="0" smtClean="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smtClean="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smtClean="0"/>
              <a:t>Don’t buy bottled water, tap water is fine.  In Great Britain we have some of the best quality tap water in the world!  Use a refillable bottle, it’s much cheaper and much, much kinder to the planet.</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10</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don’t necessarily</a:t>
            </a:r>
            <a:r>
              <a:rPr lang="en-GB" baseline="0" dirty="0" smtClean="0"/>
              <a:t> have to be answerable.</a:t>
            </a:r>
          </a:p>
          <a:p>
            <a:r>
              <a:rPr lang="en-GB" baseline="0" dirty="0" smtClean="0"/>
              <a:t>Photo: Elizabeth Dack</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11</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Richard Osbourne</a:t>
            </a:r>
            <a:endParaRPr lang="en-GB" dirty="0"/>
          </a:p>
        </p:txBody>
      </p:sp>
      <p:sp>
        <p:nvSpPr>
          <p:cNvPr id="4" name="Slide Number Placeholder 3"/>
          <p:cNvSpPr>
            <a:spLocks noGrp="1"/>
          </p:cNvSpPr>
          <p:nvPr>
            <p:ph type="sldNum" sz="quarter" idx="10"/>
          </p:nvPr>
        </p:nvSpPr>
        <p:spPr/>
        <p:txBody>
          <a:bodyPr/>
          <a:lstStyle/>
          <a:p>
            <a:fld id="{04F462BF-A602-4012-925C-F036924937B0}" type="slidenum">
              <a:rPr lang="en-GB" smtClean="0"/>
              <a:t>12</a:t>
            </a:fld>
            <a:endParaRPr lang="en-GB"/>
          </a:p>
        </p:txBody>
      </p:sp>
    </p:spTree>
    <p:extLst>
      <p:ext uri="{BB962C8B-B14F-4D97-AF65-F5344CB8AC3E}">
        <p14:creationId xmlns:p14="http://schemas.microsoft.com/office/powerpoint/2010/main" val="74561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401762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30358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360855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B0EE5C-BF65-4BD2-96B9-E6CB7059757E}"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332059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0EE5C-BF65-4BD2-96B9-E6CB7059757E}" type="datetimeFigureOut">
              <a:rPr lang="en-GB" smtClean="0"/>
              <a:t>11/10/2017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48865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B0EE5C-BF65-4BD2-96B9-E6CB7059757E}"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06341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B0EE5C-BF65-4BD2-96B9-E6CB7059757E}" type="datetimeFigureOut">
              <a:rPr lang="en-GB" smtClean="0"/>
              <a:t>11/10/2017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62246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B0EE5C-BF65-4BD2-96B9-E6CB7059757E}" type="datetimeFigureOut">
              <a:rPr lang="en-GB" smtClean="0"/>
              <a:t>11/10/2017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7836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0EE5C-BF65-4BD2-96B9-E6CB7059757E}" type="datetimeFigureOut">
              <a:rPr lang="en-GB" smtClean="0"/>
              <a:t>11/10/2017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298075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0EE5C-BF65-4BD2-96B9-E6CB7059757E}"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08967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0EE5C-BF65-4BD2-96B9-E6CB7059757E}" type="datetimeFigureOut">
              <a:rPr lang="en-GB" smtClean="0"/>
              <a:t>11/10/2017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FA25DB-2FD8-4AF1-B0D9-2997DE4D92D1}" type="slidenum">
              <a:rPr lang="en-GB" smtClean="0"/>
              <a:t>‹#›</a:t>
            </a:fld>
            <a:endParaRPr lang="en-GB"/>
          </a:p>
        </p:txBody>
      </p:sp>
    </p:spTree>
    <p:extLst>
      <p:ext uri="{BB962C8B-B14F-4D97-AF65-F5344CB8AC3E}">
        <p14:creationId xmlns:p14="http://schemas.microsoft.com/office/powerpoint/2010/main" val="14671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0EE5C-BF65-4BD2-96B9-E6CB7059757E}" type="datetimeFigureOut">
              <a:rPr lang="en-GB" smtClean="0"/>
              <a:t>11/10/2017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A25DB-2FD8-4AF1-B0D9-2997DE4D92D1}" type="slidenum">
              <a:rPr lang="en-GB" smtClean="0"/>
              <a:t>‹#›</a:t>
            </a:fld>
            <a:endParaRPr lang="en-GB"/>
          </a:p>
        </p:txBody>
      </p:sp>
    </p:spTree>
    <p:extLst>
      <p:ext uri="{BB962C8B-B14F-4D97-AF65-F5344CB8AC3E}">
        <p14:creationId xmlns:p14="http://schemas.microsoft.com/office/powerpoint/2010/main" val="4231189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4.png"/><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image" Target="../media/image3.jpe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1.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3.jpe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2.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2.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34677" y="719827"/>
            <a:ext cx="7103674" cy="5303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60206" y="73003"/>
            <a:ext cx="6019800" cy="64633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Welcome to Foxley Woods</a:t>
            </a:r>
            <a:endParaRPr lang="en-GB"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spTree>
    <p:extLst>
      <p:ext uri="{BB962C8B-B14F-4D97-AF65-F5344CB8AC3E}">
        <p14:creationId xmlns:p14="http://schemas.microsoft.com/office/powerpoint/2010/main" val="407028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55833" y="73872"/>
            <a:ext cx="1335088" cy="1193800"/>
          </a:xfrm>
          <a:prstGeom prst="rect">
            <a:avLst/>
          </a:prstGeom>
          <a:noFill/>
          <a:ln w="9525">
            <a:noFill/>
            <a:miter lim="800000"/>
            <a:headEnd/>
            <a:tailEnd/>
          </a:ln>
        </p:spPr>
      </p:pic>
      <p:sp>
        <p:nvSpPr>
          <p:cNvPr id="6" name="Title 1"/>
          <p:cNvSpPr txBox="1">
            <a:spLocks/>
          </p:cNvSpPr>
          <p:nvPr/>
        </p:nvSpPr>
        <p:spPr>
          <a:xfrm>
            <a:off x="457200" y="260350"/>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200" dirty="0" smtClean="0">
                <a:latin typeface="Arial" pitchFamily="34" charset="0"/>
                <a:cs typeface="Arial" pitchFamily="34" charset="0"/>
              </a:rPr>
              <a:t> Low Impact Lunch Challenge</a:t>
            </a:r>
            <a:endParaRPr lang="en-GB" sz="3200" dirty="0">
              <a:latin typeface="Arial" pitchFamily="34" charset="0"/>
              <a:cs typeface="Arial" pitchFamily="34" charset="0"/>
            </a:endParaRPr>
          </a:p>
        </p:txBody>
      </p:sp>
      <p:sp>
        <p:nvSpPr>
          <p:cNvPr id="7" name="TextBox 6"/>
          <p:cNvSpPr txBox="1">
            <a:spLocks noChangeArrowheads="1"/>
          </p:cNvSpPr>
          <p:nvPr/>
        </p:nvSpPr>
        <p:spPr bwMode="auto">
          <a:xfrm>
            <a:off x="269422" y="1267672"/>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a:t>
            </a:r>
            <a:r>
              <a:rPr lang="en-GB" dirty="0" smtClean="0">
                <a:latin typeface="Arial" pitchFamily="34" charset="0"/>
                <a:cs typeface="Arial" pitchFamily="34" charset="0"/>
              </a:rPr>
              <a:t>doesn’t damage the environment much.</a:t>
            </a:r>
            <a:endParaRPr lang="en-GB" dirty="0">
              <a:latin typeface="Arial" pitchFamily="34" charset="0"/>
              <a:cs typeface="Arial" pitchFamily="34" charset="0"/>
            </a:endParaRP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smtClean="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a:t>
            </a:r>
            <a:r>
              <a:rPr lang="en-GB" dirty="0" smtClean="0">
                <a:latin typeface="Arial" pitchFamily="34" charset="0"/>
                <a:cs typeface="Arial" pitchFamily="34" charset="0"/>
              </a:rPr>
              <a:t>like </a:t>
            </a:r>
            <a:r>
              <a:rPr lang="en-GB" dirty="0">
                <a:latin typeface="Arial" pitchFamily="34" charset="0"/>
                <a:cs typeface="Arial" pitchFamily="34" charset="0"/>
              </a:rPr>
              <a:t>the low impact </a:t>
            </a:r>
            <a:r>
              <a:rPr lang="en-GB" dirty="0" smtClean="0">
                <a:latin typeface="Arial" pitchFamily="34" charset="0"/>
                <a:cs typeface="Arial" pitchFamily="34" charset="0"/>
              </a:rPr>
              <a:t>one.</a:t>
            </a:r>
            <a:endParaRPr lang="en-GB" dirty="0">
              <a:latin typeface="Arial" pitchFamily="34" charset="0"/>
              <a:cs typeface="Arial" pitchFamily="34" charset="0"/>
            </a:endParaRP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1323" y="2468001"/>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33980" y="2470173"/>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607592" y="2890032"/>
            <a:ext cx="3711272" cy="923330"/>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Ask whoever does the shopping to</a:t>
            </a:r>
          </a:p>
          <a:p>
            <a:pPr algn="ctr"/>
            <a:r>
              <a:rPr lang="en-GB" dirty="0" smtClean="0">
                <a:latin typeface="Arial" pitchFamily="34" charset="0"/>
                <a:cs typeface="Arial" pitchFamily="34" charset="0"/>
              </a:rPr>
              <a:t>buy in bulk rather than</a:t>
            </a:r>
          </a:p>
          <a:p>
            <a:pPr algn="ctr"/>
            <a:r>
              <a:rPr lang="en-GB" dirty="0" smtClean="0">
                <a:latin typeface="Arial" pitchFamily="34" charset="0"/>
                <a:cs typeface="Arial" pitchFamily="34" charset="0"/>
              </a:rPr>
              <a:t>buying lots of individual bags.</a:t>
            </a:r>
            <a:endParaRPr lang="en-GB" dirty="0">
              <a:latin typeface="Arial" pitchFamily="34" charset="0"/>
              <a:cs typeface="Arial" pitchFamily="34" charset="0"/>
            </a:endParaRPr>
          </a:p>
        </p:txBody>
      </p:sp>
      <p:sp>
        <p:nvSpPr>
          <p:cNvPr id="15" name="TextBox 14"/>
          <p:cNvSpPr txBox="1">
            <a:spLocks noChangeArrowheads="1"/>
          </p:cNvSpPr>
          <p:nvPr/>
        </p:nvSpPr>
        <p:spPr bwMode="auto">
          <a:xfrm>
            <a:off x="5335727" y="2658612"/>
            <a:ext cx="3159839" cy="646331"/>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This one has less packaging,</a:t>
            </a:r>
          </a:p>
          <a:p>
            <a:pPr algn="ctr"/>
            <a:r>
              <a:rPr lang="en-GB" dirty="0" smtClean="0">
                <a:latin typeface="Arial" pitchFamily="34" charset="0"/>
                <a:cs typeface="Arial" pitchFamily="34" charset="0"/>
              </a:rPr>
              <a:t>which means less rubbish.</a:t>
            </a:r>
            <a:endParaRPr lang="en-GB" dirty="0">
              <a:latin typeface="Arial" pitchFamily="34" charset="0"/>
              <a:cs typeface="Arial" pitchFamily="34" charset="0"/>
            </a:endParaRPr>
          </a:p>
        </p:txBody>
      </p:sp>
      <p:sp>
        <p:nvSpPr>
          <p:cNvPr id="16" name="TextBox 15"/>
          <p:cNvSpPr txBox="1">
            <a:spLocks noChangeArrowheads="1"/>
          </p:cNvSpPr>
          <p:nvPr/>
        </p:nvSpPr>
        <p:spPr bwMode="auto">
          <a:xfrm>
            <a:off x="6660232" y="3789040"/>
            <a:ext cx="235192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bottles.</a:t>
            </a:r>
            <a:endParaRPr lang="en-GB" dirty="0">
              <a:latin typeface="Arial" pitchFamily="34" charset="0"/>
              <a:cs typeface="Arial" pitchFamily="34" charset="0"/>
            </a:endParaRPr>
          </a:p>
        </p:txBody>
      </p:sp>
      <p:sp>
        <p:nvSpPr>
          <p:cNvPr id="17" name="TextBox 16"/>
          <p:cNvSpPr txBox="1">
            <a:spLocks noChangeArrowheads="1"/>
          </p:cNvSpPr>
          <p:nvPr/>
        </p:nvSpPr>
        <p:spPr bwMode="auto">
          <a:xfrm>
            <a:off x="5421593" y="4619624"/>
            <a:ext cx="228780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boxes.</a:t>
            </a:r>
            <a:endParaRPr lang="en-GB" dirty="0">
              <a:latin typeface="Arial" pitchFamily="34" charset="0"/>
              <a:cs typeface="Arial" pitchFamily="34" charset="0"/>
            </a:endParaRPr>
          </a:p>
        </p:txBody>
      </p:sp>
      <p:sp>
        <p:nvSpPr>
          <p:cNvPr id="19" name="TextBox 18"/>
          <p:cNvSpPr txBox="1"/>
          <p:nvPr/>
        </p:nvSpPr>
        <p:spPr>
          <a:xfrm>
            <a:off x="755576" y="4293096"/>
            <a:ext cx="2664296" cy="646331"/>
          </a:xfrm>
          <a:prstGeom prst="rect">
            <a:avLst/>
          </a:prstGeom>
          <a:solidFill>
            <a:schemeClr val="bg1"/>
          </a:solidFill>
        </p:spPr>
        <p:txBody>
          <a:bodyPr wrap="square" rtlCol="0">
            <a:spAutoFit/>
          </a:bodyPr>
          <a:lstStyle/>
          <a:p>
            <a:pPr algn="ctr"/>
            <a:r>
              <a:rPr lang="en-GB" dirty="0" smtClean="0">
                <a:latin typeface="Arial" pitchFamily="34" charset="0"/>
                <a:cs typeface="Arial" pitchFamily="34" charset="0"/>
              </a:rPr>
              <a:t>Try to eat food which has not travelled too far.</a:t>
            </a:r>
            <a:endParaRPr lang="en-US" dirty="0">
              <a:latin typeface="Arial" pitchFamily="34" charset="0"/>
              <a:cs typeface="Arial" pitchFamily="34" charset="0"/>
            </a:endParaRPr>
          </a:p>
        </p:txBody>
      </p:sp>
      <p:pic>
        <p:nvPicPr>
          <p:cNvPr id="21"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a:spLocks noChangeArrowheads="1"/>
          </p:cNvSpPr>
          <p:nvPr/>
        </p:nvSpPr>
        <p:spPr bwMode="auto">
          <a:xfrm>
            <a:off x="2847387" y="5469688"/>
            <a:ext cx="3159904" cy="646331"/>
          </a:xfrm>
          <a:prstGeom prst="rect">
            <a:avLst/>
          </a:prstGeom>
          <a:solidFill>
            <a:schemeClr val="bg1"/>
          </a:solidFill>
          <a:ln w="9525">
            <a:noFill/>
            <a:miter lim="800000"/>
            <a:headEnd/>
            <a:tailEnd/>
          </a:ln>
        </p:spPr>
        <p:txBody>
          <a:bodyPr wrap="none">
            <a:spAutoFit/>
          </a:bodyPr>
          <a:lstStyle/>
          <a:p>
            <a:pPr algn="ctr"/>
            <a:r>
              <a:rPr lang="en-GB" dirty="0">
                <a:latin typeface="Arial" pitchFamily="34" charset="0"/>
                <a:cs typeface="Arial" pitchFamily="34" charset="0"/>
              </a:rPr>
              <a:t>Take apple cores and orange</a:t>
            </a:r>
          </a:p>
          <a:p>
            <a:pPr algn="ctr"/>
            <a:r>
              <a:rPr lang="en-GB" dirty="0">
                <a:latin typeface="Arial" pitchFamily="34" charset="0"/>
                <a:cs typeface="Arial" pitchFamily="34" charset="0"/>
              </a:rPr>
              <a:t>peel home to </a:t>
            </a:r>
            <a:r>
              <a:rPr lang="en-GB" dirty="0" smtClean="0">
                <a:latin typeface="Arial" pitchFamily="34" charset="0"/>
                <a:cs typeface="Arial" pitchFamily="34" charset="0"/>
              </a:rPr>
              <a:t>compost.</a:t>
            </a:r>
            <a:endParaRPr lang="en-GB" dirty="0">
              <a:latin typeface="Arial" pitchFamily="34" charset="0"/>
              <a:cs typeface="Arial" pitchFamily="34" charset="0"/>
            </a:endParaRPr>
          </a:p>
        </p:txBody>
      </p:sp>
    </p:spTree>
    <p:extLst>
      <p:ext uri="{BB962C8B-B14F-4D97-AF65-F5344CB8AC3E}">
        <p14:creationId xmlns:p14="http://schemas.microsoft.com/office/powerpoint/2010/main" val="303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9"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41972" y="188640"/>
            <a:ext cx="7136221" cy="1631216"/>
          </a:xfrm>
          <a:prstGeom prst="rect">
            <a:avLst/>
          </a:prstGeom>
          <a:noFill/>
        </p:spPr>
        <p:txBody>
          <a:bodyPr wrap="square" rtlCol="0">
            <a:spAutoFit/>
          </a:bodyPr>
          <a:lstStyle/>
          <a:p>
            <a:r>
              <a:rPr lang="en-GB" sz="3200" dirty="0" smtClean="0">
                <a:latin typeface="Arial" pitchFamily="34" charset="0"/>
                <a:cs typeface="Arial" pitchFamily="34" charset="0"/>
              </a:rPr>
              <a:t>What would you like to find out about Foxley Wood’s wildlife?</a:t>
            </a:r>
          </a:p>
          <a:p>
            <a:endParaRPr lang="en-GB" sz="3600" dirty="0">
              <a:latin typeface="Arial" pitchFamily="34" charset="0"/>
              <a:cs typeface="Arial" pitchFamily="34" charset="0"/>
            </a:endParaRPr>
          </a:p>
        </p:txBody>
      </p:sp>
      <p:pic>
        <p:nvPicPr>
          <p:cNvPr id="9" name="Picture 2" descr="L:\Teacher packs and timetables\Pre-visit PPT 2015\Hickling\Hickling pics\Robin, Elizabeth Dack, Norfolk, 25 October 2013.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39481" y="1219198"/>
            <a:ext cx="5294066" cy="43587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029" y="5577951"/>
            <a:ext cx="9144000" cy="461665"/>
          </a:xfrm>
          <a:prstGeom prst="rect">
            <a:avLst/>
          </a:prstGeom>
        </p:spPr>
        <p:txBody>
          <a:bodyPr wrap="square">
            <a:spAutoFit/>
          </a:bodyPr>
          <a:lstStyle/>
          <a:p>
            <a:pPr algn="ctr"/>
            <a:r>
              <a:rPr lang="en-GB" sz="2400" dirty="0">
                <a:latin typeface="Arial" pitchFamily="34" charset="0"/>
                <a:cs typeface="Arial" pitchFamily="34" charset="0"/>
              </a:rPr>
              <a:t>Can you each come up with 2 questions?</a:t>
            </a:r>
          </a:p>
        </p:txBody>
      </p:sp>
    </p:spTree>
    <p:extLst>
      <p:ext uri="{BB962C8B-B14F-4D97-AF65-F5344CB8AC3E}">
        <p14:creationId xmlns:p14="http://schemas.microsoft.com/office/powerpoint/2010/main" val="792455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62163"/>
            <a:ext cx="9173028" cy="64633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See you soon!</a:t>
            </a:r>
            <a:endParaRPr lang="en-GB" sz="36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335997" y="785991"/>
            <a:ext cx="6501034" cy="485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pic>
        <p:nvPicPr>
          <p:cNvPr id="9"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300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3528" y="260648"/>
            <a:ext cx="7128792" cy="584775"/>
          </a:xfrm>
          <a:prstGeom prst="rect">
            <a:avLst/>
          </a:prstGeom>
          <a:noFill/>
        </p:spPr>
        <p:txBody>
          <a:bodyPr wrap="square" rtlCol="0">
            <a:spAutoFit/>
          </a:bodyPr>
          <a:lstStyle/>
          <a:p>
            <a:r>
              <a:rPr lang="en-GB" sz="3200" dirty="0" smtClean="0">
                <a:latin typeface="Arial" pitchFamily="34" charset="0"/>
                <a:cs typeface="Arial" pitchFamily="34" charset="0"/>
              </a:rPr>
              <a:t>A bit about Norfolk Wildlife Trust…</a:t>
            </a:r>
            <a:endParaRPr lang="en-GB" dirty="0" smtClean="0"/>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93252" y="104049"/>
            <a:ext cx="1222026" cy="1092703"/>
          </a:xfrm>
          <a:prstGeom prst="rect">
            <a:avLst/>
          </a:prstGeom>
          <a:noFill/>
          <a:ln w="9525">
            <a:noFill/>
            <a:miter lim="800000"/>
            <a:headEnd/>
            <a:tailEnd/>
          </a:ln>
        </p:spPr>
      </p:pic>
      <p:sp>
        <p:nvSpPr>
          <p:cNvPr id="25" name="Rectangle 24"/>
          <p:cNvSpPr/>
          <p:nvPr/>
        </p:nvSpPr>
        <p:spPr>
          <a:xfrm>
            <a:off x="134041" y="1167820"/>
            <a:ext cx="3118720" cy="1569660"/>
          </a:xfrm>
          <a:prstGeom prst="rect">
            <a:avLst/>
          </a:prstGeom>
        </p:spPr>
        <p:txBody>
          <a:bodyPr wrap="square">
            <a:spAutoFit/>
          </a:bodyPr>
          <a:lstStyle/>
          <a:p>
            <a:r>
              <a:rPr lang="en-GB" sz="2400" dirty="0" smtClean="0">
                <a:latin typeface="Arial" pitchFamily="34" charset="0"/>
                <a:cs typeface="Arial" pitchFamily="34" charset="0"/>
              </a:rPr>
              <a:t>We protect more than 50 nature reserves across Norfolk for wildlife and people.</a:t>
            </a:r>
            <a:endParaRPr lang="en-GB" sz="2400" dirty="0">
              <a:latin typeface="Arial" pitchFamily="34" charset="0"/>
              <a:cs typeface="Arial" pitchFamily="34" charset="0"/>
            </a:endParaRPr>
          </a:p>
        </p:txBody>
      </p:sp>
      <p:pic>
        <p:nvPicPr>
          <p:cNvPr id="3" name="Picture 2" descr="L:\Teacher packs and timetables\Pre-visit PPT 2015\Cley\cley pics\Holme Dunes credit Richard Osbourn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55154" y="1363183"/>
            <a:ext cx="1850594" cy="12337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08815" y="1363183"/>
            <a:ext cx="1909175" cy="12727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15587" y="2810501"/>
            <a:ext cx="1858305" cy="12337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598560" y="2810501"/>
            <a:ext cx="1850594" cy="12337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90861" y="2837722"/>
            <a:ext cx="1945082" cy="129672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Teacher packs and timetables\Pre-visit PPT 2015\Cley\cley pics\WisseyWissingtonMar2007-pool in rond RHB.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415587" y="4324534"/>
            <a:ext cx="1837173" cy="13778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582411" y="4324534"/>
            <a:ext cx="1882892" cy="131397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973595" y="4313563"/>
            <a:ext cx="1979613" cy="139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16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99598" y="188640"/>
            <a:ext cx="1231826" cy="1101466"/>
          </a:xfrm>
          <a:prstGeom prst="rect">
            <a:avLst/>
          </a:prstGeom>
          <a:noFill/>
          <a:ln w="9525">
            <a:noFill/>
            <a:miter lim="800000"/>
            <a:headEnd/>
            <a:tailEnd/>
          </a:ln>
        </p:spPr>
      </p:pic>
      <p:sp>
        <p:nvSpPr>
          <p:cNvPr id="7" name="TextBox 6"/>
          <p:cNvSpPr txBox="1"/>
          <p:nvPr/>
        </p:nvSpPr>
        <p:spPr>
          <a:xfrm>
            <a:off x="439393" y="366777"/>
            <a:ext cx="6868911" cy="1846659"/>
          </a:xfrm>
          <a:prstGeom prst="rect">
            <a:avLst/>
          </a:prstGeom>
          <a:noFill/>
        </p:spPr>
        <p:txBody>
          <a:bodyPr wrap="square" rtlCol="0">
            <a:spAutoFit/>
          </a:bodyPr>
          <a:lstStyle/>
          <a:p>
            <a:r>
              <a:rPr lang="en-GB" sz="2400" dirty="0" smtClean="0">
                <a:latin typeface="Arial" pitchFamily="34" charset="0"/>
                <a:cs typeface="Arial" pitchFamily="34" charset="0"/>
              </a:rPr>
              <a:t>We also help </a:t>
            </a:r>
            <a:r>
              <a:rPr lang="en-GB" sz="2400" dirty="0">
                <a:latin typeface="Arial" pitchFamily="34" charset="0"/>
                <a:cs typeface="Arial" pitchFamily="34" charset="0"/>
              </a:rPr>
              <a:t>to make gardens, parks, </a:t>
            </a:r>
            <a:r>
              <a:rPr lang="en-GB" sz="2400" dirty="0" smtClean="0">
                <a:latin typeface="Arial" pitchFamily="34" charset="0"/>
                <a:cs typeface="Arial" pitchFamily="34" charset="0"/>
              </a:rPr>
              <a:t>schools, </a:t>
            </a:r>
            <a:r>
              <a:rPr lang="en-GB" sz="2400" dirty="0">
                <a:latin typeface="Arial" pitchFamily="34" charset="0"/>
                <a:cs typeface="Arial" pitchFamily="34" charset="0"/>
              </a:rPr>
              <a:t>churchyards, roadsides and other areas more </a:t>
            </a:r>
            <a:r>
              <a:rPr lang="en-GB" sz="2400" dirty="0" smtClean="0">
                <a:latin typeface="Arial" pitchFamily="34" charset="0"/>
                <a:cs typeface="Arial" pitchFamily="34" charset="0"/>
              </a:rPr>
              <a:t>wildlife-friendly so that nature reserves are joined up.  We call this a “Living Landscape”. </a:t>
            </a:r>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3075" name="Picture 3" descr="L:\Teacher packs and timetables\Pre-visit PPT 2015\Cley\cley pics\IMG_003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7913" y="2441226"/>
            <a:ext cx="2341031" cy="31213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3719"/>
          <a:stretch/>
        </p:blipFill>
        <p:spPr bwMode="auto">
          <a:xfrm>
            <a:off x="5468944" y="2471611"/>
            <a:ext cx="2729340" cy="312137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75444" y="2471611"/>
            <a:ext cx="2376250" cy="309098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4" name="Picture 4"/>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564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323528" y="188640"/>
            <a:ext cx="7056784" cy="830997"/>
          </a:xfrm>
          <a:prstGeom prst="rect">
            <a:avLst/>
          </a:prstGeom>
          <a:noFill/>
        </p:spPr>
        <p:txBody>
          <a:bodyPr wrap="square" rtlCol="0">
            <a:spAutoFit/>
          </a:bodyPr>
          <a:lstStyle/>
          <a:p>
            <a:r>
              <a:rPr lang="en-GB" sz="2400" dirty="0" smtClean="0">
                <a:latin typeface="Arial" pitchFamily="34" charset="0"/>
                <a:cs typeface="Arial" pitchFamily="34" charset="0"/>
              </a:rPr>
              <a:t>Here are some of the words we might use during your visit.  Can </a:t>
            </a:r>
            <a:r>
              <a:rPr lang="en-GB" sz="2400" smtClean="0">
                <a:latin typeface="Arial" pitchFamily="34" charset="0"/>
                <a:cs typeface="Arial" pitchFamily="34" charset="0"/>
              </a:rPr>
              <a:t>you guess what </a:t>
            </a:r>
            <a:r>
              <a:rPr lang="en-GB" sz="2400" dirty="0" smtClean="0">
                <a:latin typeface="Arial" pitchFamily="34" charset="0"/>
                <a:cs typeface="Arial" pitchFamily="34" charset="0"/>
              </a:rPr>
              <a:t>they are?</a:t>
            </a:r>
            <a:endParaRPr lang="en-GB" sz="2400" dirty="0">
              <a:latin typeface="Arial" pitchFamily="34" charset="0"/>
              <a:cs typeface="Arial" pitchFamily="34" charset="0"/>
            </a:endParaRP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smtClean="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101153" y="1287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I</a:t>
            </a:r>
            <a:endParaRPr lang="en-GB" dirty="0">
              <a:solidFill>
                <a:srgbClr val="0070C0"/>
              </a:solidFill>
              <a:latin typeface="Arial" pitchFamily="34" charset="0"/>
              <a:cs typeface="Arial" pitchFamily="34" charset="0"/>
            </a:endParaRP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94496" y="1287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H</a:t>
            </a:r>
            <a:endParaRPr lang="en-GB" dirty="0">
              <a:solidFill>
                <a:srgbClr val="0070C0"/>
              </a:solidFill>
              <a:latin typeface="Arial" pitchFamily="34" charset="0"/>
              <a:cs typeface="Arial" pitchFamily="34" charset="0"/>
            </a:endParaRPr>
          </a:p>
        </p:txBody>
      </p:sp>
      <p:sp>
        <p:nvSpPr>
          <p:cNvPr id="16" name="Rectangle 15"/>
          <p:cNvSpPr/>
          <p:nvPr/>
        </p:nvSpPr>
        <p:spPr>
          <a:xfrm>
            <a:off x="5652120"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A</a:t>
            </a:r>
            <a:endParaRPr lang="en-GB" dirty="0">
              <a:solidFill>
                <a:srgbClr val="0070C0"/>
              </a:solidFill>
              <a:latin typeface="Arial" pitchFamily="34" charset="0"/>
              <a:cs typeface="Arial" pitchFamily="34" charset="0"/>
            </a:endParaRPr>
          </a:p>
        </p:txBody>
      </p:sp>
      <p:sp>
        <p:nvSpPr>
          <p:cNvPr id="17" name="Rectangle 16"/>
          <p:cNvSpPr/>
          <p:nvPr/>
        </p:nvSpPr>
        <p:spPr>
          <a:xfrm>
            <a:off x="5868144"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B</a:t>
            </a:r>
            <a:endParaRPr lang="en-GB" dirty="0">
              <a:solidFill>
                <a:srgbClr val="0070C0"/>
              </a:solidFill>
              <a:latin typeface="Arial" pitchFamily="34" charset="0"/>
              <a:cs typeface="Arial" pitchFamily="34" charset="0"/>
            </a:endParaRPr>
          </a:p>
        </p:txBody>
      </p:sp>
      <p:sp>
        <p:nvSpPr>
          <p:cNvPr id="18" name="Rectangle 17"/>
          <p:cNvSpPr/>
          <p:nvPr/>
        </p:nvSpPr>
        <p:spPr>
          <a:xfrm>
            <a:off x="681906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259011"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541555" y="1287097"/>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P</a:t>
            </a:r>
            <a:endParaRPr lang="en-GB" dirty="0">
              <a:solidFill>
                <a:srgbClr val="7030A0"/>
              </a:solidFill>
              <a:latin typeface="Arial" pitchFamily="34" charset="0"/>
              <a:cs typeface="Arial" pitchFamily="34" charset="0"/>
            </a:endParaRPr>
          </a:p>
        </p:txBody>
      </p:sp>
      <p:sp>
        <p:nvSpPr>
          <p:cNvPr id="28" name="Rectangle 27"/>
          <p:cNvSpPr/>
          <p:nvPr/>
        </p:nvSpPr>
        <p:spPr>
          <a:xfrm>
            <a:off x="5891088" y="1870884"/>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29" name="Rectangle 28"/>
          <p:cNvSpPr/>
          <p:nvPr/>
        </p:nvSpPr>
        <p:spPr>
          <a:xfrm>
            <a:off x="5366300"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I</a:t>
            </a:r>
            <a:endParaRPr lang="en-GB" dirty="0">
              <a:solidFill>
                <a:srgbClr val="7030A0"/>
              </a:solidFill>
              <a:latin typeface="Arial" pitchFamily="34" charset="0"/>
              <a:cs typeface="Arial" pitchFamily="34" charset="0"/>
            </a:endParaRPr>
          </a:p>
        </p:txBody>
      </p:sp>
      <p:sp>
        <p:nvSpPr>
          <p:cNvPr id="31" name="Rectangle 30"/>
          <p:cNvSpPr/>
          <p:nvPr/>
        </p:nvSpPr>
        <p:spPr>
          <a:xfrm>
            <a:off x="6563174"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5" name="Rectangle 34"/>
          <p:cNvSpPr/>
          <p:nvPr/>
        </p:nvSpPr>
        <p:spPr>
          <a:xfrm>
            <a:off x="5376912"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36" name="Rectangle 35"/>
          <p:cNvSpPr/>
          <p:nvPr/>
        </p:nvSpPr>
        <p:spPr>
          <a:xfrm>
            <a:off x="8461670"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7" name="Rectangle 36"/>
          <p:cNvSpPr/>
          <p:nvPr/>
        </p:nvSpPr>
        <p:spPr>
          <a:xfrm>
            <a:off x="7359520" y="2474095"/>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8" name="Rectangle 37"/>
          <p:cNvSpPr/>
          <p:nvPr/>
        </p:nvSpPr>
        <p:spPr>
          <a:xfrm>
            <a:off x="8023225"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39" name="Rectangle 38"/>
          <p:cNvSpPr/>
          <p:nvPr/>
        </p:nvSpPr>
        <p:spPr>
          <a:xfrm>
            <a:off x="8235265"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V</a:t>
            </a:r>
            <a:endParaRPr lang="en-GB" dirty="0">
              <a:solidFill>
                <a:srgbClr val="00B050"/>
              </a:solidFill>
              <a:latin typeface="Arial" pitchFamily="34" charset="0"/>
              <a:cs typeface="Arial" pitchFamily="34" charset="0"/>
            </a:endParaRPr>
          </a:p>
        </p:txBody>
      </p:sp>
      <p:sp>
        <p:nvSpPr>
          <p:cNvPr id="40" name="Rectangle 39"/>
          <p:cNvSpPr/>
          <p:nvPr/>
        </p:nvSpPr>
        <p:spPr>
          <a:xfrm>
            <a:off x="7148083" y="2474095"/>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1" name="Rectangle 40"/>
          <p:cNvSpPr/>
          <p:nvPr/>
        </p:nvSpPr>
        <p:spPr>
          <a:xfrm>
            <a:off x="6624788"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42" name="Rectangle 41"/>
          <p:cNvSpPr/>
          <p:nvPr/>
        </p:nvSpPr>
        <p:spPr>
          <a:xfrm>
            <a:off x="6388856" y="2460851"/>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3" name="Rectangle 42"/>
          <p:cNvSpPr/>
          <p:nvPr/>
        </p:nvSpPr>
        <p:spPr>
          <a:xfrm>
            <a:off x="6137811" y="2468216"/>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U</a:t>
            </a:r>
            <a:endParaRPr lang="en-GB" dirty="0">
              <a:solidFill>
                <a:srgbClr val="00B050"/>
              </a:solidFill>
              <a:latin typeface="Arial" pitchFamily="34" charset="0"/>
              <a:cs typeface="Arial" pitchFamily="34" charset="0"/>
            </a:endParaRPr>
          </a:p>
        </p:txBody>
      </p:sp>
      <p:sp>
        <p:nvSpPr>
          <p:cNvPr id="44" name="Rectangle 43"/>
          <p:cNvSpPr/>
          <p:nvPr/>
        </p:nvSpPr>
        <p:spPr>
          <a:xfrm>
            <a:off x="5907574" y="2466750"/>
            <a:ext cx="325730"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T</a:t>
            </a:r>
            <a:endParaRPr lang="en-GB" dirty="0">
              <a:solidFill>
                <a:srgbClr val="00B050"/>
              </a:solidFill>
              <a:latin typeface="Arial" pitchFamily="34" charset="0"/>
              <a:cs typeface="Arial" pitchFamily="34" charset="0"/>
            </a:endParaRPr>
          </a:p>
        </p:txBody>
      </p:sp>
      <p:sp>
        <p:nvSpPr>
          <p:cNvPr id="45" name="Rectangle 44"/>
          <p:cNvSpPr/>
          <p:nvPr/>
        </p:nvSpPr>
        <p:spPr>
          <a:xfrm>
            <a:off x="5663479" y="2474613"/>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A</a:t>
            </a:r>
            <a:endParaRPr lang="en-GB" dirty="0">
              <a:solidFill>
                <a:srgbClr val="00B050"/>
              </a:solidFill>
              <a:latin typeface="Arial" pitchFamily="34" charset="0"/>
              <a:cs typeface="Arial" pitchFamily="34" charset="0"/>
            </a:endParaRPr>
          </a:p>
        </p:txBody>
      </p:sp>
      <p:sp>
        <p:nvSpPr>
          <p:cNvPr id="46" name="Rectangle 45"/>
          <p:cNvSpPr/>
          <p:nvPr/>
        </p:nvSpPr>
        <p:spPr>
          <a:xfrm>
            <a:off x="5404867"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N</a:t>
            </a:r>
            <a:endParaRPr lang="en-GB" dirty="0">
              <a:solidFill>
                <a:srgbClr val="00B050"/>
              </a:solidFill>
              <a:latin typeface="Arial" pitchFamily="34" charset="0"/>
              <a:cs typeface="Arial" pitchFamily="34" charset="0"/>
            </a:endParaRP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797545"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50" name="Rectangle 49"/>
          <p:cNvSpPr/>
          <p:nvPr/>
        </p:nvSpPr>
        <p:spPr>
          <a:xfrm>
            <a:off x="6041510"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P</a:t>
            </a:r>
            <a:endParaRPr lang="en-GB" dirty="0">
              <a:solidFill>
                <a:schemeClr val="accent6">
                  <a:lumMod val="75000"/>
                </a:schemeClr>
              </a:solidFill>
              <a:latin typeface="Arial" pitchFamily="34" charset="0"/>
              <a:cs typeface="Arial" pitchFamily="34" charset="0"/>
            </a:endParaRPr>
          </a:p>
        </p:txBody>
      </p:sp>
      <p:sp>
        <p:nvSpPr>
          <p:cNvPr id="51" name="Rectangle 50"/>
          <p:cNvSpPr/>
          <p:nvPr/>
        </p:nvSpPr>
        <p:spPr>
          <a:xfrm>
            <a:off x="5368329" y="4492810"/>
            <a:ext cx="288738"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B</a:t>
            </a:r>
            <a:endParaRPr lang="en-GB" dirty="0">
              <a:solidFill>
                <a:srgbClr val="C00000"/>
              </a:solidFill>
              <a:latin typeface="Arial" pitchFamily="34" charset="0"/>
              <a:cs typeface="Arial" pitchFamily="34" charset="0"/>
            </a:endParaRPr>
          </a:p>
        </p:txBody>
      </p:sp>
      <p:sp>
        <p:nvSpPr>
          <p:cNvPr id="52" name="Rectangle 51"/>
          <p:cNvSpPr/>
          <p:nvPr/>
        </p:nvSpPr>
        <p:spPr>
          <a:xfrm>
            <a:off x="5691543" y="4492810"/>
            <a:ext cx="364202"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O</a:t>
            </a:r>
            <a:endParaRPr lang="en-GB" dirty="0">
              <a:solidFill>
                <a:srgbClr val="C00000"/>
              </a:solidFill>
              <a:latin typeface="Arial" pitchFamily="34" charset="0"/>
              <a:cs typeface="Arial" pitchFamily="34" charset="0"/>
            </a:endParaRPr>
          </a:p>
        </p:txBody>
      </p:sp>
      <p:sp>
        <p:nvSpPr>
          <p:cNvPr id="53" name="Rectangle 52"/>
          <p:cNvSpPr/>
          <p:nvPr/>
        </p:nvSpPr>
        <p:spPr>
          <a:xfrm>
            <a:off x="5565672" y="4492810"/>
            <a:ext cx="195613"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4" name="Rectangle 53"/>
          <p:cNvSpPr/>
          <p:nvPr/>
        </p:nvSpPr>
        <p:spPr>
          <a:xfrm>
            <a:off x="5938063"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D</a:t>
            </a:r>
            <a:endParaRPr lang="en-GB" dirty="0">
              <a:solidFill>
                <a:srgbClr val="C00000"/>
              </a:solidFill>
              <a:latin typeface="Arial" pitchFamily="34" charset="0"/>
              <a:cs typeface="Arial" pitchFamily="34" charset="0"/>
            </a:endParaRPr>
          </a:p>
        </p:txBody>
      </p:sp>
      <p:sp>
        <p:nvSpPr>
          <p:cNvPr id="55" name="Rectangle 54"/>
          <p:cNvSpPr/>
          <p:nvPr/>
        </p:nvSpPr>
        <p:spPr>
          <a:xfrm>
            <a:off x="6256445" y="3552606"/>
            <a:ext cx="325730"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T</a:t>
            </a:r>
            <a:endParaRPr lang="en-GB" dirty="0">
              <a:solidFill>
                <a:schemeClr val="accent6">
                  <a:lumMod val="75000"/>
                </a:schemeClr>
              </a:solidFill>
              <a:latin typeface="Arial" pitchFamily="34" charset="0"/>
              <a:cs typeface="Arial" pitchFamily="34" charset="0"/>
            </a:endParaRPr>
          </a:p>
        </p:txBody>
      </p:sp>
      <p:sp>
        <p:nvSpPr>
          <p:cNvPr id="56" name="Rectangle 55"/>
          <p:cNvSpPr/>
          <p:nvPr/>
        </p:nvSpPr>
        <p:spPr>
          <a:xfrm>
            <a:off x="7305585" y="4484569"/>
            <a:ext cx="325730"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T</a:t>
            </a:r>
            <a:endParaRPr lang="en-GB" dirty="0">
              <a:solidFill>
                <a:srgbClr val="C00000"/>
              </a:solidFill>
              <a:latin typeface="Arial" pitchFamily="34" charset="0"/>
              <a:cs typeface="Arial" pitchFamily="34" charset="0"/>
            </a:endParaRPr>
          </a:p>
        </p:txBody>
      </p:sp>
      <p:sp>
        <p:nvSpPr>
          <p:cNvPr id="57" name="Rectangle 56"/>
          <p:cNvSpPr/>
          <p:nvPr/>
        </p:nvSpPr>
        <p:spPr>
          <a:xfrm>
            <a:off x="6167739"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8" name="Rectangle 57"/>
          <p:cNvSpPr/>
          <p:nvPr/>
        </p:nvSpPr>
        <p:spPr>
          <a:xfrm>
            <a:off x="6498819"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E</a:t>
            </a:r>
            <a:endParaRPr lang="en-GB" dirty="0">
              <a:solidFill>
                <a:srgbClr val="C00000"/>
              </a:solidFill>
              <a:latin typeface="Arial" pitchFamily="34" charset="0"/>
              <a:cs typeface="Arial" pitchFamily="34" charset="0"/>
            </a:endParaRPr>
          </a:p>
        </p:txBody>
      </p:sp>
      <p:sp>
        <p:nvSpPr>
          <p:cNvPr id="59" name="Rectangle 58"/>
          <p:cNvSpPr/>
          <p:nvPr/>
        </p:nvSpPr>
        <p:spPr>
          <a:xfrm>
            <a:off x="6728645"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R</a:t>
            </a:r>
            <a:endParaRPr lang="en-GB" dirty="0">
              <a:solidFill>
                <a:srgbClr val="C00000"/>
              </a:solidFill>
              <a:latin typeface="Arial" pitchFamily="34" charset="0"/>
              <a:cs typeface="Arial" pitchFamily="34" charset="0"/>
            </a:endParaRP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62" name="Rectangle 61"/>
          <p:cNvSpPr/>
          <p:nvPr/>
        </p:nvSpPr>
        <p:spPr>
          <a:xfrm>
            <a:off x="6282921"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V</a:t>
            </a:r>
            <a:endParaRPr lang="en-GB" dirty="0">
              <a:solidFill>
                <a:srgbClr val="C00000"/>
              </a:solidFill>
              <a:latin typeface="Arial" pitchFamily="34" charset="0"/>
              <a:cs typeface="Arial" pitchFamily="34" charset="0"/>
            </a:endParaRPr>
          </a:p>
        </p:txBody>
      </p:sp>
      <p:sp>
        <p:nvSpPr>
          <p:cNvPr id="63" name="Rectangle 62"/>
          <p:cNvSpPr/>
          <p:nvPr/>
        </p:nvSpPr>
        <p:spPr>
          <a:xfrm>
            <a:off x="5580556" y="3541040"/>
            <a:ext cx="351378"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D</a:t>
            </a:r>
            <a:endParaRPr lang="en-GB" dirty="0">
              <a:solidFill>
                <a:schemeClr val="accent6">
                  <a:lumMod val="75000"/>
                </a:schemeClr>
              </a:solidFill>
              <a:latin typeface="Arial" pitchFamily="34" charset="0"/>
              <a:cs typeface="Arial" pitchFamily="34" charset="0"/>
            </a:endParaRP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A</a:t>
            </a:r>
            <a:endParaRPr lang="en-GB" dirty="0">
              <a:solidFill>
                <a:schemeClr val="tx2">
                  <a:lumMod val="50000"/>
                </a:schemeClr>
              </a:solidFill>
              <a:latin typeface="Arial" pitchFamily="34" charset="0"/>
              <a:cs typeface="Arial" pitchFamily="34" charset="0"/>
            </a:endParaRPr>
          </a:p>
        </p:txBody>
      </p:sp>
      <p:sp>
        <p:nvSpPr>
          <p:cNvPr id="66" name="Rectangle 65"/>
          <p:cNvSpPr/>
          <p:nvPr/>
        </p:nvSpPr>
        <p:spPr>
          <a:xfrm>
            <a:off x="5878264" y="5225559"/>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R</a:t>
            </a:r>
            <a:endParaRPr lang="en-GB" dirty="0">
              <a:solidFill>
                <a:schemeClr val="tx2">
                  <a:lumMod val="50000"/>
                </a:schemeClr>
              </a:solidFill>
              <a:latin typeface="Arial" pitchFamily="34" charset="0"/>
              <a:cs typeface="Arial" pitchFamily="34" charset="0"/>
            </a:endParaRPr>
          </a:p>
        </p:txBody>
      </p:sp>
      <p:sp>
        <p:nvSpPr>
          <p:cNvPr id="67" name="Rectangle 66"/>
          <p:cNvSpPr/>
          <p:nvPr/>
        </p:nvSpPr>
        <p:spPr>
          <a:xfrm>
            <a:off x="6107232" y="521854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D</a:t>
            </a:r>
            <a:endParaRPr lang="en-GB" dirty="0">
              <a:solidFill>
                <a:schemeClr val="tx2">
                  <a:lumMod val="50000"/>
                </a:schemeClr>
              </a:solidFill>
              <a:latin typeface="Arial" pitchFamily="34" charset="0"/>
              <a:cs typeface="Arial" pitchFamily="34" charset="0"/>
            </a:endParaRPr>
          </a:p>
        </p:txBody>
      </p:sp>
      <p:sp>
        <p:nvSpPr>
          <p:cNvPr id="68" name="Rectangle 67"/>
          <p:cNvSpPr/>
          <p:nvPr/>
        </p:nvSpPr>
        <p:spPr>
          <a:xfrm>
            <a:off x="6354803" y="5225559"/>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E</a:t>
            </a:r>
            <a:endParaRPr lang="en-GB" dirty="0">
              <a:solidFill>
                <a:schemeClr val="tx2">
                  <a:lumMod val="50000"/>
                </a:schemeClr>
              </a:solidFill>
              <a:latin typeface="Arial" pitchFamily="34" charset="0"/>
              <a:cs typeface="Arial" pitchFamily="34" charset="0"/>
            </a:endParaRPr>
          </a:p>
        </p:txBody>
      </p:sp>
      <p:sp>
        <p:nvSpPr>
          <p:cNvPr id="69" name="Rectangle 68"/>
          <p:cNvSpPr/>
          <p:nvPr/>
        </p:nvSpPr>
        <p:spPr>
          <a:xfrm>
            <a:off x="6582175" y="523461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N</a:t>
            </a:r>
            <a:endParaRPr lang="en-GB" dirty="0">
              <a:solidFill>
                <a:schemeClr val="tx2">
                  <a:lumMod val="50000"/>
                </a:schemeClr>
              </a:solidFill>
              <a:latin typeface="Arial" pitchFamily="34" charset="0"/>
              <a:cs typeface="Arial" pitchFamily="34" charset="0"/>
            </a:endParaRP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smtClean="0">
                <a:solidFill>
                  <a:srgbClr val="7030A0"/>
                </a:solidFill>
                <a:latin typeface="Arial" pitchFamily="34" charset="0"/>
                <a:cs typeface="Arial" pitchFamily="34" charset="0"/>
              </a:rPr>
              <a:t>2) An </a:t>
            </a:r>
            <a:r>
              <a:rPr lang="en-GB" i="1" dirty="0">
                <a:solidFill>
                  <a:srgbClr val="7030A0"/>
                </a:solidFill>
                <a:latin typeface="Arial" pitchFamily="34" charset="0"/>
                <a:cs typeface="Arial" pitchFamily="34" charset="0"/>
              </a:rPr>
              <a:t>exact type of </a:t>
            </a:r>
            <a:r>
              <a:rPr lang="en-GB" i="1" dirty="0" smtClean="0">
                <a:solidFill>
                  <a:srgbClr val="7030A0"/>
                </a:solidFill>
                <a:latin typeface="Arial" pitchFamily="34" charset="0"/>
                <a:cs typeface="Arial" pitchFamily="34" charset="0"/>
              </a:rPr>
              <a:t>animal or plant</a:t>
            </a:r>
            <a:endParaRPr lang="en-GB" i="1" dirty="0">
              <a:solidFill>
                <a:srgbClr val="7030A0"/>
              </a:solidFill>
              <a:latin typeface="Arial" pitchFamily="34" charset="0"/>
              <a:cs typeface="Arial" pitchFamily="34" charset="0"/>
            </a:endParaRP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smtClean="0">
                <a:solidFill>
                  <a:srgbClr val="00B050"/>
                </a:solidFill>
                <a:latin typeface="Arial" pitchFamily="34" charset="0"/>
                <a:cs typeface="Arial" pitchFamily="34" charset="0"/>
              </a:rPr>
              <a:t>3) An </a:t>
            </a:r>
            <a:r>
              <a:rPr lang="en-GB" i="1" dirty="0">
                <a:solidFill>
                  <a:srgbClr val="00B050"/>
                </a:solidFill>
                <a:latin typeface="Arial" pitchFamily="34" charset="0"/>
                <a:cs typeface="Arial" pitchFamily="34" charset="0"/>
              </a:rPr>
              <a:t>area which is protected for </a:t>
            </a:r>
            <a:r>
              <a:rPr lang="en-GB" i="1" dirty="0" smtClean="0">
                <a:solidFill>
                  <a:srgbClr val="00B050"/>
                </a:solidFill>
                <a:latin typeface="Arial" pitchFamily="34" charset="0"/>
                <a:cs typeface="Arial" pitchFamily="34" charset="0"/>
              </a:rPr>
              <a:t>wildlife</a:t>
            </a:r>
            <a:endParaRPr lang="en-GB" i="1" dirty="0">
              <a:solidFill>
                <a:srgbClr val="00B050"/>
              </a:solidFill>
              <a:latin typeface="Arial" pitchFamily="34" charset="0"/>
              <a:cs typeface="Arial" pitchFamily="34" charset="0"/>
            </a:endParaRP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smtClean="0">
                <a:solidFill>
                  <a:schemeClr val="accent6">
                    <a:lumMod val="75000"/>
                  </a:schemeClr>
                </a:solidFill>
                <a:latin typeface="Arial" pitchFamily="34" charset="0"/>
                <a:cs typeface="Arial" pitchFamily="34" charset="0"/>
              </a:rPr>
              <a:t>4) Something </a:t>
            </a:r>
            <a:r>
              <a:rPr lang="en-GB" i="1" dirty="0">
                <a:solidFill>
                  <a:schemeClr val="accent6">
                    <a:lumMod val="75000"/>
                  </a:schemeClr>
                </a:solidFill>
                <a:latin typeface="Arial" pitchFamily="34" charset="0"/>
                <a:cs typeface="Arial" pitchFamily="34" charset="0"/>
              </a:rPr>
              <a:t>plants and animals </a:t>
            </a:r>
            <a:r>
              <a:rPr lang="en-GB" i="1" dirty="0" smtClean="0">
                <a:solidFill>
                  <a:schemeClr val="accent6">
                    <a:lumMod val="75000"/>
                  </a:schemeClr>
                </a:solidFill>
                <a:latin typeface="Arial" pitchFamily="34" charset="0"/>
                <a:cs typeface="Arial" pitchFamily="34" charset="0"/>
              </a:rPr>
              <a:t>have done over </a:t>
            </a:r>
            <a:r>
              <a:rPr lang="en-GB" i="1" dirty="0">
                <a:solidFill>
                  <a:schemeClr val="accent6">
                    <a:lumMod val="75000"/>
                  </a:schemeClr>
                </a:solidFill>
                <a:latin typeface="Arial" pitchFamily="34" charset="0"/>
                <a:cs typeface="Arial" pitchFamily="34" charset="0"/>
              </a:rPr>
              <a:t>time so that they can live in their </a:t>
            </a:r>
            <a:r>
              <a:rPr lang="en-GB" i="1" dirty="0" smtClean="0">
                <a:solidFill>
                  <a:schemeClr val="accent6">
                    <a:lumMod val="75000"/>
                  </a:schemeClr>
                </a:solidFill>
                <a:latin typeface="Arial" pitchFamily="34" charset="0"/>
                <a:cs typeface="Arial" pitchFamily="34" charset="0"/>
              </a:rPr>
              <a:t>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smtClean="0">
                <a:solidFill>
                  <a:srgbClr val="C00000"/>
                </a:solidFill>
                <a:latin typeface="Arial" pitchFamily="34" charset="0"/>
                <a:cs typeface="Arial" pitchFamily="34" charset="0"/>
              </a:rPr>
              <a:t>5) The </a:t>
            </a:r>
            <a:r>
              <a:rPr lang="en-GB" i="1" dirty="0">
                <a:solidFill>
                  <a:srgbClr val="C00000"/>
                </a:solidFill>
                <a:latin typeface="Arial" pitchFamily="34" charset="0"/>
                <a:cs typeface="Arial" pitchFamily="34" charset="0"/>
              </a:rPr>
              <a:t>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t>
            </a:r>
            <a:r>
              <a:rPr lang="en-GB" i="1" dirty="0" smtClean="0">
                <a:solidFill>
                  <a:srgbClr val="C00000"/>
                </a:solidFill>
                <a:latin typeface="Arial" pitchFamily="34" charset="0"/>
                <a:cs typeface="Arial" pitchFamily="34" charset="0"/>
              </a:rPr>
              <a:t>area</a:t>
            </a:r>
            <a:endParaRPr lang="en-GB" dirty="0"/>
          </a:p>
        </p:txBody>
      </p:sp>
      <p:sp>
        <p:nvSpPr>
          <p:cNvPr id="75" name="TextBox 74"/>
          <p:cNvSpPr txBox="1"/>
          <p:nvPr/>
        </p:nvSpPr>
        <p:spPr>
          <a:xfrm>
            <a:off x="250003" y="5203129"/>
            <a:ext cx="4978453" cy="369332"/>
          </a:xfrm>
          <a:prstGeom prst="rect">
            <a:avLst/>
          </a:prstGeom>
          <a:noFill/>
        </p:spPr>
        <p:txBody>
          <a:bodyPr wrap="square" rtlCol="0">
            <a:spAutoFit/>
          </a:bodyPr>
          <a:lstStyle/>
          <a:p>
            <a:r>
              <a:rPr lang="en-GB" i="1" dirty="0" smtClean="0">
                <a:solidFill>
                  <a:schemeClr val="tx2">
                    <a:lumMod val="50000"/>
                  </a:schemeClr>
                </a:solidFill>
                <a:latin typeface="Arial" pitchFamily="34" charset="0"/>
                <a:cs typeface="Arial" pitchFamily="34" charset="0"/>
              </a:rPr>
              <a:t>6) A </a:t>
            </a:r>
            <a:r>
              <a:rPr lang="en-GB" i="1" dirty="0">
                <a:solidFill>
                  <a:schemeClr val="tx2">
                    <a:lumMod val="50000"/>
                  </a:schemeClr>
                </a:solidFill>
                <a:latin typeface="Arial" pitchFamily="34" charset="0"/>
                <a:cs typeface="Arial" pitchFamily="34" charset="0"/>
              </a:rPr>
              <a:t>person who looks after a nature </a:t>
            </a:r>
            <a:r>
              <a:rPr lang="en-GB" i="1" dirty="0" smtClean="0">
                <a:solidFill>
                  <a:schemeClr val="tx2">
                    <a:lumMod val="50000"/>
                  </a:schemeClr>
                </a:solidFill>
                <a:latin typeface="Arial" pitchFamily="34" charset="0"/>
                <a:cs typeface="Arial" pitchFamily="34" charset="0"/>
              </a:rPr>
              <a:t>reserve</a:t>
            </a:r>
            <a:endParaRPr lang="en-GB" i="1" dirty="0">
              <a:solidFill>
                <a:schemeClr val="tx2">
                  <a:lumMod val="50000"/>
                </a:schemeClr>
              </a:solidFill>
              <a:latin typeface="Arial" pitchFamily="34" charset="0"/>
              <a:cs typeface="Arial" pitchFamily="34" charset="0"/>
            </a:endParaRPr>
          </a:p>
        </p:txBody>
      </p:sp>
      <p:pic>
        <p:nvPicPr>
          <p:cNvPr id="71"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5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sp>
        <p:nvSpPr>
          <p:cNvPr id="10" name="TextBox 9"/>
          <p:cNvSpPr txBox="1"/>
          <p:nvPr/>
        </p:nvSpPr>
        <p:spPr>
          <a:xfrm>
            <a:off x="348328" y="402928"/>
            <a:ext cx="4024064" cy="1569660"/>
          </a:xfrm>
          <a:prstGeom prst="rect">
            <a:avLst/>
          </a:prstGeom>
          <a:noFill/>
        </p:spPr>
        <p:txBody>
          <a:bodyPr wrap="square" rtlCol="0">
            <a:spAutoFit/>
          </a:bodyPr>
          <a:lstStyle/>
          <a:p>
            <a:r>
              <a:rPr lang="en-GB" sz="2400" dirty="0" smtClean="0">
                <a:latin typeface="Arial" pitchFamily="34" charset="0"/>
                <a:cs typeface="Arial" pitchFamily="34" charset="0"/>
              </a:rPr>
              <a:t>After your visit, you’ll know more about different environments and what lives in them.</a:t>
            </a:r>
            <a:endParaRPr lang="en-GB" sz="2400" dirty="0">
              <a:latin typeface="Arial" pitchFamily="34" charset="0"/>
              <a:cs typeface="Arial" pitchFamily="34" charset="0"/>
            </a:endParaRPr>
          </a:p>
        </p:txBody>
      </p:sp>
      <p:sp>
        <p:nvSpPr>
          <p:cNvPr id="12" name="TextBox 11"/>
          <p:cNvSpPr txBox="1"/>
          <p:nvPr/>
        </p:nvSpPr>
        <p:spPr>
          <a:xfrm>
            <a:off x="3346675" y="2419422"/>
            <a:ext cx="5706954" cy="1200329"/>
          </a:xfrm>
          <a:prstGeom prst="rect">
            <a:avLst/>
          </a:prstGeom>
          <a:noFill/>
        </p:spPr>
        <p:txBody>
          <a:bodyPr wrap="square" rtlCol="0">
            <a:spAutoFit/>
          </a:bodyPr>
          <a:lstStyle/>
          <a:p>
            <a:r>
              <a:rPr lang="en-GB" sz="2400" dirty="0" smtClean="0">
                <a:latin typeface="Arial" pitchFamily="34" charset="0"/>
                <a:cs typeface="Arial" pitchFamily="34" charset="0"/>
              </a:rPr>
              <a:t>We’ll find plenty of plants and some small animals but they’re all wild so what we’ll see is a mystery! </a:t>
            </a:r>
            <a:endParaRPr lang="en-US" sz="2400" dirty="0">
              <a:latin typeface="Arial" pitchFamily="34" charset="0"/>
              <a:cs typeface="Arial" pitchFamily="34" charset="0"/>
            </a:endParaRPr>
          </a:p>
        </p:txBody>
      </p:sp>
      <p:sp>
        <p:nvSpPr>
          <p:cNvPr id="7" name="TextBox 6"/>
          <p:cNvSpPr txBox="1"/>
          <p:nvPr/>
        </p:nvSpPr>
        <p:spPr>
          <a:xfrm>
            <a:off x="196405" y="4174158"/>
            <a:ext cx="4327909" cy="1200329"/>
          </a:xfrm>
          <a:prstGeom prst="rect">
            <a:avLst/>
          </a:prstGeom>
          <a:noFill/>
        </p:spPr>
        <p:txBody>
          <a:bodyPr wrap="square" rtlCol="0">
            <a:spAutoFit/>
          </a:bodyPr>
          <a:lstStyle/>
          <a:p>
            <a:r>
              <a:rPr lang="en-GB" sz="2400" dirty="0" smtClean="0">
                <a:latin typeface="Arial" pitchFamily="34" charset="0"/>
                <a:cs typeface="Arial" pitchFamily="34" charset="0"/>
              </a:rPr>
              <a:t>We’ll explore different habitats at Foxley Woods, each with its own different species</a:t>
            </a:r>
            <a:endParaRPr lang="en-GB" sz="2400" dirty="0">
              <a:latin typeface="Arial" pitchFamily="34" charset="0"/>
              <a:cs typeface="Arial" pitchFamily="34" charset="0"/>
            </a:endParaRPr>
          </a:p>
        </p:txBody>
      </p:sp>
      <p:pic>
        <p:nvPicPr>
          <p:cNvPr id="22"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87836" y="299268"/>
            <a:ext cx="2472317" cy="196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9000" y="2265503"/>
            <a:ext cx="2099720" cy="177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996068" y="3685220"/>
            <a:ext cx="2965833" cy="193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70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94439" y="139209"/>
            <a:ext cx="4114800" cy="646331"/>
          </a:xfrm>
          <a:prstGeom prst="rect">
            <a:avLst/>
          </a:prstGeom>
          <a:noFill/>
        </p:spPr>
        <p:txBody>
          <a:bodyPr wrap="square" rtlCol="0">
            <a:spAutoFit/>
          </a:bodyPr>
          <a:lstStyle/>
          <a:p>
            <a:r>
              <a:rPr lang="en-GB" sz="3600" dirty="0" smtClean="0">
                <a:latin typeface="Arial" panose="020B0604020202020204" pitchFamily="34" charset="0"/>
                <a:cs typeface="Arial" panose="020B0604020202020204" pitchFamily="34" charset="0"/>
              </a:rPr>
              <a:t>Ancient Woodland</a:t>
            </a:r>
            <a:endParaRPr lang="en-GB" sz="36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10800000" flipH="1" flipV="1">
            <a:off x="932733" y="832366"/>
            <a:ext cx="7238212" cy="482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pic>
        <p:nvPicPr>
          <p:cNvPr id="11" name="Picture 2" descr="L:\Teacher packs and timetables\Pre-visit PPT 2015\Hickling\Hickling pics\Robin, Elizabeth Dack, Norfolk, 25 October 201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9504" y="1012323"/>
            <a:ext cx="1846675" cy="15204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276755" y="796000"/>
            <a:ext cx="2171607" cy="172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192.168.16.40\photo\Natural Connections - Photo Gallery\Birds\Cuckoo\Male Cuckoo perched on a dead willow branch, Hardley Marshes, Nick Appleton, 6 June 2014.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858000" y="1583825"/>
            <a:ext cx="2113013" cy="166228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4312" y="2971800"/>
            <a:ext cx="2062719" cy="137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253661" y="3944328"/>
            <a:ext cx="1920828" cy="1999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2971800" y="4307451"/>
            <a:ext cx="2324318" cy="151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2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99551" y="757407"/>
            <a:ext cx="6573925" cy="493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07468" y="14514"/>
            <a:ext cx="6096000" cy="64633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Edges and Undergrowth</a:t>
            </a:r>
            <a:endParaRPr lang="en-GB"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pic>
        <p:nvPicPr>
          <p:cNvPr id="2051"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1000" y="872580"/>
            <a:ext cx="2618104" cy="180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505200" y="791890"/>
            <a:ext cx="2385959" cy="201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L:\Publications\Pre-visit Powerpoints\Foxley Wood\Images\49  Woodlouse WildStock 2007.tif"/>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453555" y="1775210"/>
            <a:ext cx="2299826" cy="20629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L:\Publications\Pre-visit Powerpoints\Foxley Wood\Images\Lower wood bluebells, Jessica Riederer.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0114" y="2937686"/>
            <a:ext cx="2283085" cy="18264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L:\Publications\Pre-visit Powerpoints\Foxley Wood\Images\Ramshorn snail, Brian Valentine, 4 June 2008.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39483" y="4428291"/>
            <a:ext cx="2292603" cy="15289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Publications\Pre-visit Powerpoints\Foxley Wood\Images\Female wasp spider, Horsey Gap, Nick Goodrum, 16 August 2015.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253660" y="4164418"/>
            <a:ext cx="1555481" cy="1928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1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70150" y="1406622"/>
            <a:ext cx="6062215" cy="460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29560" y="440530"/>
            <a:ext cx="7670148" cy="1015663"/>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Your coach will drop you off in the car park where you will be met by an NWT Education Officer. Unfortunately, we don’t have toilet facilities on site.</a:t>
            </a:r>
            <a:endParaRPr lang="en-GB" sz="2000" dirty="0">
              <a:latin typeface="Arial" panose="020B0604020202020204" pitchFamily="34" charset="0"/>
              <a:cs typeface="Arial" panose="020B0604020202020204" pitchFamily="34" charset="0"/>
            </a:endParaRPr>
          </a:p>
        </p:txBody>
      </p:sp>
      <p:sp>
        <p:nvSpPr>
          <p:cNvPr id="7" name="Down Arrow 6"/>
          <p:cNvSpPr/>
          <p:nvPr/>
        </p:nvSpPr>
        <p:spPr>
          <a:xfrm rot="5793308">
            <a:off x="4478031" y="3111289"/>
            <a:ext cx="216966" cy="97160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9"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4796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grayscl/>
            <a:extLst>
              <a:ext uri="{28A0092B-C50C-407E-A947-70E740481C1C}">
                <a14:useLocalDpi xmlns:a14="http://schemas.microsoft.com/office/drawing/2010/main"/>
              </a:ext>
            </a:extLst>
          </a:blip>
          <a:srcRect/>
          <a:stretch>
            <a:fillRect/>
          </a:stretch>
        </p:blipFill>
        <p:spPr bwMode="auto">
          <a:xfrm>
            <a:off x="7596336" y="188640"/>
            <a:ext cx="1335088" cy="1193800"/>
          </a:xfrm>
          <a:prstGeom prst="rect">
            <a:avLst/>
          </a:prstGeom>
          <a:noFill/>
          <a:ln w="9525">
            <a:noFill/>
            <a:miter lim="800000"/>
            <a:headEnd/>
            <a:tailEnd/>
          </a:ln>
        </p:spPr>
      </p:pic>
      <p:pic>
        <p:nvPicPr>
          <p:cNvPr id="7" name="Picture 27" descr="P101060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8328" y="4188150"/>
            <a:ext cx="1368425" cy="1165225"/>
          </a:xfrm>
          <a:prstGeom prst="rect">
            <a:avLst/>
          </a:prstGeom>
          <a:noFill/>
          <a:ln>
            <a:noFill/>
          </a:ln>
        </p:spPr>
      </p:pic>
      <p:pic>
        <p:nvPicPr>
          <p:cNvPr id="9" name="Picture 21" descr="P101058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3406" y="3549677"/>
            <a:ext cx="1589912" cy="1530053"/>
          </a:xfrm>
          <a:prstGeom prst="rect">
            <a:avLst/>
          </a:prstGeom>
          <a:noFill/>
          <a:ln>
            <a:noFill/>
          </a:ln>
        </p:spPr>
      </p:pic>
      <p:pic>
        <p:nvPicPr>
          <p:cNvPr id="10" name="Picture 25" descr="P101059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9763" y="1192256"/>
            <a:ext cx="1800225" cy="1409700"/>
          </a:xfrm>
          <a:prstGeom prst="rect">
            <a:avLst/>
          </a:prstGeom>
          <a:noFill/>
          <a:ln>
            <a:noFill/>
          </a:ln>
        </p:spPr>
      </p:pic>
      <p:pic>
        <p:nvPicPr>
          <p:cNvPr id="11" name="Picture 22" descr="P101059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64227" y="3077565"/>
            <a:ext cx="1385545" cy="1237138"/>
          </a:xfrm>
          <a:prstGeom prst="rect">
            <a:avLst/>
          </a:prstGeom>
          <a:noFill/>
          <a:ln>
            <a:noFill/>
          </a:ln>
        </p:spPr>
      </p:pic>
      <p:pic>
        <p:nvPicPr>
          <p:cNvPr id="12" name="Picture 24" descr="P101059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20046" y="1803132"/>
            <a:ext cx="1401244" cy="931221"/>
          </a:xfrm>
          <a:prstGeom prst="rect">
            <a:avLst/>
          </a:prstGeom>
          <a:noFill/>
          <a:ln>
            <a:noFill/>
          </a:ln>
        </p:spPr>
      </p:pic>
      <p:pic>
        <p:nvPicPr>
          <p:cNvPr id="13" name="Picture 26" descr="P101060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13979" y="2739056"/>
            <a:ext cx="1295400" cy="1246187"/>
          </a:xfrm>
          <a:prstGeom prst="rect">
            <a:avLst/>
          </a:prstGeom>
          <a:noFill/>
          <a:ln>
            <a:noFill/>
          </a:ln>
        </p:spPr>
      </p:pic>
      <p:pic>
        <p:nvPicPr>
          <p:cNvPr id="14" name="Picture 28" descr="P1010608"/>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09784" y="2380796"/>
            <a:ext cx="887184" cy="1340132"/>
          </a:xfrm>
          <a:prstGeom prst="rect">
            <a:avLst/>
          </a:prstGeom>
          <a:noFill/>
          <a:ln>
            <a:noFill/>
          </a:ln>
        </p:spPr>
      </p:pic>
      <p:pic>
        <p:nvPicPr>
          <p:cNvPr id="15" name="Picture 29" descr="P1010609"/>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796526" y="1199825"/>
            <a:ext cx="970225" cy="1402131"/>
          </a:xfrm>
          <a:prstGeom prst="rect">
            <a:avLst/>
          </a:prstGeom>
          <a:noFill/>
          <a:ln>
            <a:noFill/>
          </a:ln>
        </p:spPr>
      </p:pic>
      <p:sp>
        <p:nvSpPr>
          <p:cNvPr id="17" name="Title 1"/>
          <p:cNvSpPr txBox="1">
            <a:spLocks/>
          </p:cNvSpPr>
          <p:nvPr/>
        </p:nvSpPr>
        <p:spPr>
          <a:xfrm>
            <a:off x="0" y="116633"/>
            <a:ext cx="9144000"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Arial" pitchFamily="34" charset="0"/>
                <a:cs typeface="Arial" pitchFamily="34" charset="0"/>
              </a:rPr>
              <a:t> </a:t>
            </a:r>
            <a:r>
              <a:rPr lang="en-GB" sz="3200" dirty="0" smtClean="0">
                <a:latin typeface="Arial" pitchFamily="34" charset="0"/>
                <a:cs typeface="Arial" pitchFamily="34" charset="0"/>
              </a:rPr>
              <a:t>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smtClean="0">
              <a:latin typeface="Arial" pitchFamily="34" charset="0"/>
              <a:cs typeface="Arial" pitchFamily="34" charset="0"/>
            </a:endParaRPr>
          </a:p>
        </p:txBody>
      </p:sp>
      <p:sp>
        <p:nvSpPr>
          <p:cNvPr id="21" name="TextBox 20"/>
          <p:cNvSpPr txBox="1">
            <a:spLocks noChangeArrowheads="1"/>
          </p:cNvSpPr>
          <p:nvPr/>
        </p:nvSpPr>
        <p:spPr bwMode="auto">
          <a:xfrm>
            <a:off x="332908" y="785540"/>
            <a:ext cx="2557110" cy="369332"/>
          </a:xfrm>
          <a:prstGeom prst="rect">
            <a:avLst/>
          </a:prstGeom>
          <a:noFill/>
          <a:ln w="9525">
            <a:noFill/>
            <a:miter lim="800000"/>
            <a:headEnd/>
            <a:tailEnd/>
          </a:ln>
        </p:spPr>
        <p:txBody>
          <a:bodyPr wrap="none">
            <a:spAutoFit/>
          </a:bodyPr>
          <a:lstStyle/>
          <a:p>
            <a:r>
              <a:rPr lang="en-GB" u="sng" dirty="0" smtClean="0">
                <a:latin typeface="Arial" pitchFamily="34" charset="0"/>
                <a:cs typeface="Arial" pitchFamily="34" charset="0"/>
              </a:rPr>
              <a:t>Hot and sunny weather</a:t>
            </a:r>
            <a:endParaRPr lang="en-GB" u="sng" dirty="0">
              <a:latin typeface="Arial" pitchFamily="34" charset="0"/>
              <a:cs typeface="Arial" pitchFamily="34" charset="0"/>
            </a:endParaRPr>
          </a:p>
        </p:txBody>
      </p:sp>
      <p:sp>
        <p:nvSpPr>
          <p:cNvPr id="22" name="TextBox 21"/>
          <p:cNvSpPr txBox="1">
            <a:spLocks noChangeArrowheads="1"/>
          </p:cNvSpPr>
          <p:nvPr/>
        </p:nvSpPr>
        <p:spPr bwMode="auto">
          <a:xfrm>
            <a:off x="3275308" y="774893"/>
            <a:ext cx="2441694"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7068022" y="1340018"/>
            <a:ext cx="1544012"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Cold weather</a:t>
            </a:r>
          </a:p>
        </p:txBody>
      </p:sp>
      <p:sp>
        <p:nvSpPr>
          <p:cNvPr id="24" name="TextBox 23"/>
          <p:cNvSpPr txBox="1">
            <a:spLocks noChangeArrowheads="1"/>
          </p:cNvSpPr>
          <p:nvPr/>
        </p:nvSpPr>
        <p:spPr bwMode="auto">
          <a:xfrm>
            <a:off x="2115328" y="1254869"/>
            <a:ext cx="728479" cy="646331"/>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Sun hat</a:t>
            </a:r>
          </a:p>
        </p:txBody>
      </p:sp>
      <p:sp>
        <p:nvSpPr>
          <p:cNvPr id="25" name="TextBox 24"/>
          <p:cNvSpPr txBox="1">
            <a:spLocks noChangeArrowheads="1"/>
          </p:cNvSpPr>
          <p:nvPr/>
        </p:nvSpPr>
        <p:spPr bwMode="auto">
          <a:xfrm>
            <a:off x="355856" y="2780520"/>
            <a:ext cx="958123" cy="646331"/>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Sun cream</a:t>
            </a:r>
          </a:p>
        </p:txBody>
      </p:sp>
      <p:sp>
        <p:nvSpPr>
          <p:cNvPr id="26" name="TextBox 25"/>
          <p:cNvSpPr txBox="1">
            <a:spLocks noChangeArrowheads="1"/>
          </p:cNvSpPr>
          <p:nvPr/>
        </p:nvSpPr>
        <p:spPr bwMode="auto">
          <a:xfrm>
            <a:off x="79472" y="4060714"/>
            <a:ext cx="1399084"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791930" y="1250209"/>
            <a:ext cx="1415257" cy="646331"/>
          </a:xfrm>
          <a:prstGeom prst="rect">
            <a:avLst/>
          </a:prstGeom>
          <a:noFill/>
          <a:ln w="9525">
            <a:noFill/>
            <a:miter lim="800000"/>
            <a:headEnd/>
            <a:tailEnd/>
          </a:ln>
        </p:spPr>
        <p:txBody>
          <a:bodyPr wrap="square">
            <a:spAutoFit/>
          </a:bodyPr>
          <a:lstStyle/>
          <a:p>
            <a:pPr algn="ctr"/>
            <a:r>
              <a:rPr lang="en-GB" dirty="0" smtClean="0">
                <a:latin typeface="Arial" pitchFamily="34" charset="0"/>
                <a:cs typeface="Arial" pitchFamily="34" charset="0"/>
              </a:rPr>
              <a:t>Waterproof</a:t>
            </a:r>
          </a:p>
          <a:p>
            <a:pPr algn="ctr"/>
            <a:r>
              <a:rPr lang="en-GB" dirty="0" smtClean="0">
                <a:latin typeface="Arial" pitchFamily="34" charset="0"/>
                <a:cs typeface="Arial" pitchFamily="34" charset="0"/>
              </a:rPr>
              <a:t>jacket</a:t>
            </a:r>
            <a:endParaRPr lang="en-GB" dirty="0">
              <a:latin typeface="Arial" pitchFamily="34" charset="0"/>
              <a:cs typeface="Arial" pitchFamily="34" charset="0"/>
            </a:endParaRPr>
          </a:p>
        </p:txBody>
      </p:sp>
      <p:sp>
        <p:nvSpPr>
          <p:cNvPr id="28" name="TextBox 27"/>
          <p:cNvSpPr txBox="1">
            <a:spLocks noChangeArrowheads="1"/>
          </p:cNvSpPr>
          <p:nvPr/>
        </p:nvSpPr>
        <p:spPr bwMode="auto">
          <a:xfrm>
            <a:off x="2915816" y="2734353"/>
            <a:ext cx="1951301" cy="738664"/>
          </a:xfrm>
          <a:prstGeom prst="rect">
            <a:avLst/>
          </a:prstGeom>
          <a:noFill/>
          <a:ln w="9525">
            <a:noFill/>
            <a:miter lim="800000"/>
            <a:headEnd/>
            <a:tailEnd/>
          </a:ln>
        </p:spPr>
        <p:txBody>
          <a:bodyPr wrap="square">
            <a:spAutoFit/>
          </a:bodyPr>
          <a:lstStyle/>
          <a:p>
            <a:pPr algn="ctr"/>
            <a:r>
              <a:rPr lang="en-GB" sz="1400" dirty="0" smtClean="0">
                <a:latin typeface="Arial" pitchFamily="34" charset="0"/>
                <a:cs typeface="Arial" pitchFamily="34" charset="0"/>
              </a:rPr>
              <a:t>Waterproof trousers,</a:t>
            </a:r>
          </a:p>
          <a:p>
            <a:pPr algn="ctr"/>
            <a:r>
              <a:rPr lang="en-GB" sz="1400" dirty="0" smtClean="0">
                <a:latin typeface="Arial" pitchFamily="34" charset="0"/>
                <a:cs typeface="Arial" pitchFamily="34" charset="0"/>
              </a:rPr>
              <a:t>quick drying trousers</a:t>
            </a:r>
          </a:p>
          <a:p>
            <a:pPr algn="ctr"/>
            <a:r>
              <a:rPr lang="en-GB" sz="1400" dirty="0" smtClean="0">
                <a:latin typeface="Arial" pitchFamily="34" charset="0"/>
                <a:cs typeface="Arial" pitchFamily="34" charset="0"/>
              </a:rPr>
              <a:t>or spare clothes</a:t>
            </a:r>
            <a:endParaRPr lang="en-GB" sz="1400" dirty="0">
              <a:latin typeface="Arial" pitchFamily="34" charset="0"/>
              <a:cs typeface="Arial" pitchFamily="34" charset="0"/>
            </a:endParaRPr>
          </a:p>
        </p:txBody>
      </p:sp>
      <p:sp>
        <p:nvSpPr>
          <p:cNvPr id="30" name="TextBox 29"/>
          <p:cNvSpPr txBox="1">
            <a:spLocks noChangeArrowheads="1"/>
          </p:cNvSpPr>
          <p:nvPr/>
        </p:nvSpPr>
        <p:spPr bwMode="auto">
          <a:xfrm>
            <a:off x="4832486" y="4110036"/>
            <a:ext cx="1531252" cy="646331"/>
          </a:xfrm>
          <a:prstGeom prst="rect">
            <a:avLst/>
          </a:prstGeom>
          <a:noFill/>
          <a:ln w="9525">
            <a:noFill/>
            <a:miter lim="800000"/>
            <a:headEnd/>
            <a:tailEnd/>
          </a:ln>
        </p:spPr>
        <p:txBody>
          <a:bodyPr wrap="none">
            <a:spAutoFit/>
          </a:bodyPr>
          <a:lstStyle/>
          <a:p>
            <a:pPr algn="ctr"/>
            <a:r>
              <a:rPr lang="en-GB" dirty="0">
                <a:latin typeface="Arial" pitchFamily="34" charset="0"/>
                <a:cs typeface="Arial" pitchFamily="34" charset="0"/>
              </a:rPr>
              <a:t>A </a:t>
            </a:r>
            <a:r>
              <a:rPr lang="en-GB" dirty="0" smtClean="0">
                <a:latin typeface="Arial" pitchFamily="34" charset="0"/>
                <a:cs typeface="Arial" pitchFamily="34" charset="0"/>
              </a:rPr>
              <a:t>re-sealable</a:t>
            </a:r>
          </a:p>
          <a:p>
            <a:pPr algn="ctr"/>
            <a:r>
              <a:rPr lang="en-GB" dirty="0" smtClean="0">
                <a:latin typeface="Arial" pitchFamily="34" charset="0"/>
                <a:cs typeface="Arial" pitchFamily="34" charset="0"/>
              </a:rPr>
              <a:t>drink</a:t>
            </a:r>
            <a:endParaRPr lang="en-GB" dirty="0">
              <a:latin typeface="Arial" pitchFamily="34" charset="0"/>
              <a:cs typeface="Arial" pitchFamily="34" charset="0"/>
            </a:endParaRPr>
          </a:p>
        </p:txBody>
      </p:sp>
      <p:sp>
        <p:nvSpPr>
          <p:cNvPr id="31" name="TextBox 30"/>
          <p:cNvSpPr txBox="1">
            <a:spLocks noChangeArrowheads="1"/>
          </p:cNvSpPr>
          <p:nvPr/>
        </p:nvSpPr>
        <p:spPr bwMode="auto">
          <a:xfrm>
            <a:off x="6664227" y="2084076"/>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8010586" y="3338912"/>
            <a:ext cx="817275" cy="646331"/>
          </a:xfrm>
          <a:prstGeom prst="rect">
            <a:avLst/>
          </a:prstGeom>
          <a:noFill/>
          <a:ln w="9525">
            <a:noFill/>
            <a:miter lim="800000"/>
            <a:headEnd/>
            <a:tailEnd/>
          </a:ln>
        </p:spPr>
        <p:txBody>
          <a:bodyPr wrap="none">
            <a:spAutoFit/>
          </a:bodyPr>
          <a:lstStyle/>
          <a:p>
            <a:pPr algn="ctr"/>
            <a:r>
              <a:rPr lang="en-GB" dirty="0" smtClean="0">
                <a:latin typeface="Arial" pitchFamily="34" charset="0"/>
                <a:cs typeface="Arial" pitchFamily="34" charset="0"/>
              </a:rPr>
              <a:t>Warm</a:t>
            </a:r>
          </a:p>
          <a:p>
            <a:pPr algn="ctr"/>
            <a:r>
              <a:rPr lang="en-GB" dirty="0" smtClean="0">
                <a:latin typeface="Arial" pitchFamily="34" charset="0"/>
                <a:cs typeface="Arial" pitchFamily="34" charset="0"/>
              </a:rPr>
              <a:t>hat</a:t>
            </a:r>
            <a:endParaRPr lang="en-GB" dirty="0">
              <a:latin typeface="Arial" pitchFamily="34" charset="0"/>
              <a:cs typeface="Arial" pitchFamily="34" charset="0"/>
            </a:endParaRPr>
          </a:p>
        </p:txBody>
      </p:sp>
      <p:sp>
        <p:nvSpPr>
          <p:cNvPr id="33" name="TextBox 32"/>
          <p:cNvSpPr txBox="1">
            <a:spLocks noChangeArrowheads="1"/>
          </p:cNvSpPr>
          <p:nvPr/>
        </p:nvSpPr>
        <p:spPr bwMode="auto">
          <a:xfrm>
            <a:off x="6635236" y="5061405"/>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5" name="Picture 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0" y="5702414"/>
            <a:ext cx="9173029" cy="142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a:spLocks noChangeArrowheads="1"/>
          </p:cNvSpPr>
          <p:nvPr/>
        </p:nvSpPr>
        <p:spPr bwMode="auto">
          <a:xfrm>
            <a:off x="2379449" y="5109170"/>
            <a:ext cx="3096344" cy="80021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a:t>
            </a:r>
            <a:r>
              <a:rPr lang="en-GB" sz="1600" dirty="0" smtClean="0">
                <a:latin typeface="Arial" pitchFamily="34" charset="0"/>
                <a:cs typeface="Arial" pitchFamily="34" charset="0"/>
              </a:rPr>
              <a:t>shoes</a:t>
            </a:r>
          </a:p>
          <a:p>
            <a:pPr algn="ctr"/>
            <a:r>
              <a:rPr lang="en-GB" sz="1600" dirty="0" smtClean="0">
                <a:latin typeface="Arial" pitchFamily="34" charset="0"/>
                <a:cs typeface="Arial" pitchFamily="34" charset="0"/>
              </a:rPr>
              <a:t>you </a:t>
            </a:r>
            <a:r>
              <a:rPr lang="en-GB" sz="1600" dirty="0">
                <a:latin typeface="Arial" pitchFamily="34" charset="0"/>
                <a:cs typeface="Arial" pitchFamily="34" charset="0"/>
              </a:rPr>
              <a:t>can get dirty </a:t>
            </a:r>
          </a:p>
          <a:p>
            <a:pPr algn="ctr"/>
            <a:r>
              <a:rPr lang="en-GB" sz="1400" dirty="0" smtClean="0">
                <a:latin typeface="Arial" pitchFamily="34" charset="0"/>
                <a:cs typeface="Arial" pitchFamily="34" charset="0"/>
              </a:rPr>
              <a:t>NOT </a:t>
            </a:r>
            <a:r>
              <a:rPr lang="en-GB" sz="1400" dirty="0">
                <a:latin typeface="Arial" pitchFamily="34" charset="0"/>
                <a:cs typeface="Arial" pitchFamily="34" charset="0"/>
              </a:rPr>
              <a:t>YOUR BEST SHOES!</a:t>
            </a:r>
          </a:p>
        </p:txBody>
      </p:sp>
      <p:pic>
        <p:nvPicPr>
          <p:cNvPr id="8" name="Picture 30" descr="P101061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053599" y="4782243"/>
            <a:ext cx="1187450" cy="1296988"/>
          </a:xfrm>
          <a:prstGeom prst="rect">
            <a:avLst/>
          </a:prstGeom>
          <a:noFill/>
          <a:ln>
            <a:noFill/>
          </a:ln>
        </p:spPr>
      </p:pic>
      <p:pic>
        <p:nvPicPr>
          <p:cNvPr id="16" name="Picture 23" descr="P101059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588671" y="4680576"/>
            <a:ext cx="1063993" cy="1144251"/>
          </a:xfrm>
          <a:prstGeom prst="rect">
            <a:avLst/>
          </a:prstGeom>
          <a:noFill/>
          <a:ln>
            <a:noFill/>
          </a:ln>
        </p:spPr>
      </p:pic>
    </p:spTree>
    <p:extLst>
      <p:ext uri="{BB962C8B-B14F-4D97-AF65-F5344CB8AC3E}">
        <p14:creationId xmlns:p14="http://schemas.microsoft.com/office/powerpoint/2010/main" val="881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30" grpId="0"/>
      <p:bldP spid="31" grpId="0"/>
      <p:bldP spid="32" grpId="0"/>
      <p:bldP spid="33"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916</Words>
  <Application>Microsoft Office PowerPoint</Application>
  <PresentationFormat>On-screen Show (4:3)</PresentationFormat>
  <Paragraphs>134</Paragraphs>
  <Slides>12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Fieldhouse</dc:creator>
  <cp:lastModifiedBy>Hannah Moulton</cp:lastModifiedBy>
  <cp:revision>33</cp:revision>
  <dcterms:created xsi:type="dcterms:W3CDTF">2016-11-15T10:07:28Z</dcterms:created>
  <dcterms:modified xsi:type="dcterms:W3CDTF">2017-10-11T14:29:50Z</dcterms:modified>
</cp:coreProperties>
</file>