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4" r:id="rId2"/>
    <p:sldId id="303" r:id="rId3"/>
    <p:sldId id="302" r:id="rId4"/>
    <p:sldId id="301" r:id="rId5"/>
    <p:sldId id="293" r:id="rId6"/>
    <p:sldId id="299" r:id="rId7"/>
    <p:sldId id="305" r:id="rId8"/>
    <p:sldId id="308" r:id="rId9"/>
    <p:sldId id="291" r:id="rId10"/>
    <p:sldId id="309" r:id="rId11"/>
    <p:sldId id="311" r:id="rId12"/>
    <p:sldId id="295" r:id="rId13"/>
    <p:sldId id="300" r:id="rId14"/>
    <p:sldId id="307" r:id="rId15"/>
    <p:sldId id="30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044" y="-750"/>
      </p:cViewPr>
      <p:guideLst>
        <p:guide orient="horz" pos="211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0E6D54-2415-4AF0-87F2-E28D15777B5F}" type="datetimeFigureOut">
              <a:rPr lang="en-GB" smtClean="0"/>
              <a:pPr/>
              <a:t>23/03/2017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9AEC5-EB03-4F1F-B24E-26F515E7E031}" type="slidenum">
              <a:rPr lang="en-GB" smtClean="0"/>
              <a:pPr/>
              <a:t>‹#›</a:t>
            </a:fld>
            <a:endParaRPr lang="en-GB"/>
          </a:p>
        </p:txBody>
      </p:sp>
    </p:spTree>
    <p:extLst>
      <p:ext uri="{BB962C8B-B14F-4D97-AF65-F5344CB8AC3E}">
        <p14:creationId xmlns:p14="http://schemas.microsoft.com/office/powerpoint/2010/main" val="347982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Barry Madden</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1</a:t>
            </a:fld>
            <a:endParaRPr lang="en-GB"/>
          </a:p>
        </p:txBody>
      </p:sp>
    </p:spTree>
    <p:extLst>
      <p:ext uri="{BB962C8B-B14F-4D97-AF65-F5344CB8AC3E}">
        <p14:creationId xmlns:p14="http://schemas.microsoft.com/office/powerpoint/2010/main" val="2102133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 might notice:</a:t>
            </a:r>
          </a:p>
          <a:p>
            <a:pPr marL="171450" indent="-171450">
              <a:buFontTx/>
              <a:buChar char="-"/>
            </a:pPr>
            <a:r>
              <a:rPr lang="en-GB" dirty="0" smtClean="0"/>
              <a:t>A wind turbine for producing electricity to reduce fossil fuel use</a:t>
            </a:r>
          </a:p>
          <a:p>
            <a:pPr marL="171450" indent="-171450">
              <a:buFontTx/>
              <a:buChar char="-"/>
            </a:pPr>
            <a:r>
              <a:rPr lang="en-GB" dirty="0" smtClean="0"/>
              <a:t>A</a:t>
            </a:r>
            <a:r>
              <a:rPr lang="en-GB" baseline="0" dirty="0" smtClean="0"/>
              <a:t> green, living roof to provide a small habitat</a:t>
            </a:r>
          </a:p>
          <a:p>
            <a:pPr marL="171450" indent="-171450">
              <a:buFontTx/>
              <a:buChar char="-"/>
            </a:pPr>
            <a:r>
              <a:rPr lang="en-GB" baseline="0" dirty="0" smtClean="0"/>
              <a:t>Large windows to let in natural light so we use less electricity</a:t>
            </a:r>
          </a:p>
          <a:p>
            <a:pPr marL="171450" indent="-171450">
              <a:buFontTx/>
              <a:buChar char="-"/>
            </a:pPr>
            <a:r>
              <a:rPr lang="en-GB" baseline="0" dirty="0" smtClean="0"/>
              <a:t>Wood because it is renewable</a:t>
            </a:r>
          </a:p>
          <a:p>
            <a:pPr marL="171450" indent="-171450">
              <a:buFontTx/>
              <a:buChar char="-"/>
            </a:pPr>
            <a:r>
              <a:rPr lang="en-GB" baseline="0" dirty="0" smtClean="0"/>
              <a:t>Photo: Richard Osbourne</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11</a:t>
            </a:fld>
            <a:endParaRPr lang="en-GB"/>
          </a:p>
        </p:txBody>
      </p:sp>
    </p:spTree>
    <p:extLst>
      <p:ext uri="{BB962C8B-B14F-4D97-AF65-F5344CB8AC3E}">
        <p14:creationId xmlns:p14="http://schemas.microsoft.com/office/powerpoint/2010/main" val="3368786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baseline="0" smtClean="0"/>
              <a:t>Low </a:t>
            </a:r>
            <a:r>
              <a:rPr lang="en-GB" baseline="0" dirty="0" smtClean="0"/>
              <a:t>Impact Lunch – the photo on the right has a lower impact as there is less packaging being made for the food, which uses a lot of energy.  This also means that there is less rubbish afterwards, which takes up more energy through rubbish collection services and has to be disposed of somewhere in the countryside, destroying areas of habitat and possibly causing pollution.</a:t>
            </a:r>
          </a:p>
          <a:p>
            <a:pPr marL="171450" indent="-171450">
              <a:buFont typeface="Arial" pitchFamily="34" charset="0"/>
              <a:buChar char="•"/>
            </a:pPr>
            <a:r>
              <a:rPr lang="en-GB" baseline="0" dirty="0" smtClean="0"/>
              <a:t>Home-made sandwiches and cake in reusable tubs are lower impact than shop bought, over-packaged versions - and they work out cheaper!</a:t>
            </a:r>
          </a:p>
          <a:p>
            <a:pPr marL="171450" indent="-171450">
              <a:buFont typeface="Arial" pitchFamily="34" charset="0"/>
              <a:buChar char="•"/>
            </a:pPr>
            <a:r>
              <a:rPr lang="en-GB" dirty="0" smtClean="0"/>
              <a:t>By buying big bags of crisps</a:t>
            </a:r>
            <a:r>
              <a:rPr lang="en-GB" baseline="0" dirty="0" smtClean="0"/>
              <a:t> or </a:t>
            </a:r>
            <a:r>
              <a:rPr lang="en-GB" dirty="0" smtClean="0"/>
              <a:t>chocolate</a:t>
            </a:r>
            <a:r>
              <a:rPr lang="en-GB" baseline="0" dirty="0" smtClean="0"/>
              <a:t> or nuts and pouring out a day’s serving into a tub for each lunch box saves packaging – individual lunch box-sized chocolate bars or mini yoghurts or single serving bags of dried fruit produce tonnes of unnecessary waste every year.</a:t>
            </a:r>
          </a:p>
          <a:p>
            <a:pPr marL="171450" indent="-171450">
              <a:buFont typeface="Arial" pitchFamily="34" charset="0"/>
              <a:buChar char="•"/>
            </a:pPr>
            <a:r>
              <a:rPr lang="en-GB" baseline="0" dirty="0" smtClean="0"/>
              <a:t>Don’t buy pre-prepared fruit, it just creates more packaging.  Instead, buy fruit as locally as possible and either take whole or prepare fruit salads at home and put into a reusable tub.</a:t>
            </a:r>
          </a:p>
          <a:p>
            <a:pPr marL="171450" indent="-171450">
              <a:buFont typeface="Arial" pitchFamily="34" charset="0"/>
              <a:buChar char="•"/>
            </a:pPr>
            <a:r>
              <a:rPr lang="en-GB" baseline="0" dirty="0" smtClean="0"/>
              <a:t>Don’t buy bottled water, tap water is fine.  In Great Britain we have some of the best quality tap water in the world!  Use a refillable bottle, it’s much cheaper and much, much kinder to the planet.</a:t>
            </a:r>
            <a:endParaRPr lang="en-GB" dirty="0" smtClean="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13</a:t>
            </a:fld>
            <a:endParaRPr lang="en-GB"/>
          </a:p>
        </p:txBody>
      </p:sp>
    </p:spTree>
    <p:extLst>
      <p:ext uri="{BB962C8B-B14F-4D97-AF65-F5344CB8AC3E}">
        <p14:creationId xmlns:p14="http://schemas.microsoft.com/office/powerpoint/2010/main" val="2603253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don’t necessarily</a:t>
            </a:r>
            <a:r>
              <a:rPr lang="en-GB" baseline="0" dirty="0" smtClean="0"/>
              <a:t> have to be answerable.</a:t>
            </a:r>
          </a:p>
          <a:p>
            <a:r>
              <a:rPr lang="en-GB" baseline="0" dirty="0" smtClean="0"/>
              <a:t>Photo: Steve Bond</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14</a:t>
            </a:fld>
            <a:endParaRPr lang="en-GB"/>
          </a:p>
        </p:txBody>
      </p:sp>
    </p:spTree>
    <p:extLst>
      <p:ext uri="{BB962C8B-B14F-4D97-AF65-F5344CB8AC3E}">
        <p14:creationId xmlns:p14="http://schemas.microsoft.com/office/powerpoint/2010/main" val="1221721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Barry Madden</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15</a:t>
            </a:fld>
            <a:endParaRPr lang="en-GB"/>
          </a:p>
        </p:txBody>
      </p:sp>
    </p:spTree>
    <p:extLst>
      <p:ext uri="{BB962C8B-B14F-4D97-AF65-F5344CB8AC3E}">
        <p14:creationId xmlns:p14="http://schemas.microsoft.com/office/powerpoint/2010/main" val="69169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 animals and plants need different sorts of places to live.</a:t>
            </a:r>
          </a:p>
          <a:p>
            <a:r>
              <a:rPr lang="en-GB" dirty="0" smtClean="0"/>
              <a:t>Photos: Richard Osbourne, Ray Jones, Tasha North, Nick Carter, </a:t>
            </a:r>
            <a:r>
              <a:rPr lang="en-GB" dirty="0" err="1" smtClean="0"/>
              <a:t>Wildstock</a:t>
            </a:r>
            <a:r>
              <a:rPr lang="en-GB" dirty="0" smtClean="0"/>
              <a:t> and Russel </a:t>
            </a:r>
            <a:r>
              <a:rPr lang="en-GB" dirty="0" err="1" smtClean="0"/>
              <a:t>Bayell</a:t>
            </a:r>
            <a:r>
              <a:rPr lang="en-GB" dirty="0" smtClean="0"/>
              <a:t>.</a:t>
            </a:r>
          </a:p>
        </p:txBody>
      </p:sp>
      <p:sp>
        <p:nvSpPr>
          <p:cNvPr id="4" name="Slide Number Placeholder 3"/>
          <p:cNvSpPr>
            <a:spLocks noGrp="1"/>
          </p:cNvSpPr>
          <p:nvPr>
            <p:ph type="sldNum" sz="quarter" idx="10"/>
          </p:nvPr>
        </p:nvSpPr>
        <p:spPr/>
        <p:txBody>
          <a:bodyPr/>
          <a:lstStyle/>
          <a:p>
            <a:fld id="{64667E5E-7AF1-4571-B32E-6DB4E12F1206}" type="slidenum">
              <a:rPr lang="en-GB" smtClean="0"/>
              <a:pPr/>
              <a:t>2</a:t>
            </a:fld>
            <a:endParaRPr lang="en-GB"/>
          </a:p>
        </p:txBody>
      </p:sp>
    </p:spTree>
    <p:extLst>
      <p:ext uri="{BB962C8B-B14F-4D97-AF65-F5344CB8AC3E}">
        <p14:creationId xmlns:p14="http://schemas.microsoft.com/office/powerpoint/2010/main" val="200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areas aren’t immaculately</a:t>
            </a:r>
            <a:r>
              <a:rPr lang="en-GB" baseline="0" dirty="0" smtClean="0"/>
              <a:t> tidy, which is great for wildlife.  Some grass is long, there is a pond and the species are native to Britain.</a:t>
            </a:r>
          </a:p>
          <a:p>
            <a:r>
              <a:rPr lang="en-GB" baseline="0" dirty="0" smtClean="0"/>
              <a:t>Photos: Richard Burkmarr and  David North</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3</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Hermit crab, jellyfish, sun star</a:t>
            </a:r>
          </a:p>
          <a:p>
            <a:r>
              <a:rPr lang="en-GB" dirty="0" smtClean="0"/>
              <a:t>Threats could include pollution, litter, climate change and overfishing.</a:t>
            </a:r>
          </a:p>
          <a:p>
            <a:r>
              <a:rPr lang="en-GB" dirty="0" smtClean="0"/>
              <a:t>Solutions could</a:t>
            </a:r>
            <a:r>
              <a:rPr lang="en-GB" baseline="0" dirty="0" smtClean="0"/>
              <a:t> include taking litter home, buying less plastic, reducing waste, reducing fossil fuel use e.g. walking to school, switching off monitors etc. and buying sustainably caught seafood.</a:t>
            </a:r>
          </a:p>
          <a:p>
            <a:r>
              <a:rPr lang="en-GB" baseline="0" dirty="0" smtClean="0"/>
              <a:t>Photos: Rob Spray, Helen Nott and Terry </a:t>
            </a:r>
            <a:r>
              <a:rPr lang="en-GB" baseline="0" dirty="0" err="1" smtClean="0"/>
              <a:t>Stabb</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4</a:t>
            </a:fld>
            <a:endParaRPr lang="en-GB"/>
          </a:p>
        </p:txBody>
      </p:sp>
    </p:spTree>
    <p:extLst>
      <p:ext uri="{BB962C8B-B14F-4D97-AF65-F5344CB8AC3E}">
        <p14:creationId xmlns:p14="http://schemas.microsoft.com/office/powerpoint/2010/main" val="18186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Bearded tit (rare bird) – feet adapted for clinging onto small twigs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Water vole – rare because it needs muddy, plant-covered river banks</a:t>
            </a:r>
            <a:r>
              <a:rPr lang="en-GB" baseline="0" dirty="0" smtClean="0"/>
              <a:t> for its burrow, not concrete!  “Ratty” in “Wind in the Willows” was a water vole</a:t>
            </a:r>
            <a:endParaRPr lang="en-GB" dirty="0" smtClean="0"/>
          </a:p>
          <a:p>
            <a:r>
              <a:rPr lang="en-GB" dirty="0" smtClean="0"/>
              <a:t>Bittern (rare bird) – very well camouflaged in the reeds</a:t>
            </a:r>
          </a:p>
          <a:p>
            <a:r>
              <a:rPr lang="en-GB" dirty="0" smtClean="0"/>
              <a:t>Photos: Steve Bond, Peter Mallet and Ian Simmons.</a:t>
            </a:r>
          </a:p>
        </p:txBody>
      </p:sp>
      <p:sp>
        <p:nvSpPr>
          <p:cNvPr id="4" name="Slide Number Placeholder 3"/>
          <p:cNvSpPr>
            <a:spLocks noGrp="1"/>
          </p:cNvSpPr>
          <p:nvPr>
            <p:ph type="sldNum" sz="quarter" idx="10"/>
          </p:nvPr>
        </p:nvSpPr>
        <p:spPr/>
        <p:txBody>
          <a:bodyPr/>
          <a:lstStyle/>
          <a:p>
            <a:fld id="{64667E5E-7AF1-4571-B32E-6DB4E12F1206}" type="slidenum">
              <a:rPr lang="en-GB" smtClean="0"/>
              <a:pPr/>
              <a:t>6</a:t>
            </a:fld>
            <a:endParaRPr lang="en-GB"/>
          </a:p>
        </p:txBody>
      </p:sp>
    </p:spTree>
    <p:extLst>
      <p:ext uri="{BB962C8B-B14F-4D97-AF65-F5344CB8AC3E}">
        <p14:creationId xmlns:p14="http://schemas.microsoft.com/office/powerpoint/2010/main" val="268843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“hide” is for </a:t>
            </a:r>
            <a:r>
              <a:rPr lang="en-GB" b="1" i="1" u="sng" dirty="0" smtClean="0"/>
              <a:t>us</a:t>
            </a:r>
            <a:r>
              <a:rPr lang="en-GB" dirty="0" smtClean="0"/>
              <a:t> to hide in.  (Children sometimes think that the birds will be inside the hide.)</a:t>
            </a:r>
          </a:p>
          <a:p>
            <a:r>
              <a:rPr lang="en-GB" dirty="0" smtClean="0"/>
              <a:t>Photo: Barry Madden.</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7</a:t>
            </a:fld>
            <a:endParaRPr lang="en-GB"/>
          </a:p>
        </p:txBody>
      </p:sp>
    </p:spTree>
    <p:extLst>
      <p:ext uri="{BB962C8B-B14F-4D97-AF65-F5344CB8AC3E}">
        <p14:creationId xmlns:p14="http://schemas.microsoft.com/office/powerpoint/2010/main" val="2596847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Lapwing – note</a:t>
            </a:r>
            <a:r>
              <a:rPr lang="en-GB" baseline="0" dirty="0" smtClean="0"/>
              <a:t> tuft at back of head</a:t>
            </a:r>
          </a:p>
          <a:p>
            <a:r>
              <a:rPr lang="en-GB" baseline="0" dirty="0" smtClean="0"/>
              <a:t>Avocet – note up-curved bill</a:t>
            </a:r>
          </a:p>
          <a:p>
            <a:r>
              <a:rPr lang="en-GB" baseline="0" dirty="0" err="1" smtClean="0"/>
              <a:t>Shelduck</a:t>
            </a:r>
            <a:r>
              <a:rPr lang="en-GB" baseline="0" dirty="0" smtClean="0"/>
              <a:t> – note the bright red, flat bill</a:t>
            </a:r>
          </a:p>
          <a:p>
            <a:r>
              <a:rPr lang="en-GB" baseline="0" dirty="0" smtClean="0"/>
              <a:t>Greylag goose – big with bright orange bill</a:t>
            </a:r>
          </a:p>
          <a:p>
            <a:r>
              <a:rPr lang="en-GB" baseline="0" dirty="0" smtClean="0"/>
              <a:t>Ringed plover – small with a black “necklace”</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8</a:t>
            </a:fld>
            <a:endParaRPr lang="en-GB"/>
          </a:p>
        </p:txBody>
      </p:sp>
    </p:spTree>
    <p:extLst>
      <p:ext uri="{BB962C8B-B14F-4D97-AF65-F5344CB8AC3E}">
        <p14:creationId xmlns:p14="http://schemas.microsoft.com/office/powerpoint/2010/main" val="691695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Nick Appleton</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9</a:t>
            </a:fld>
            <a:endParaRPr lang="en-GB"/>
          </a:p>
        </p:txBody>
      </p:sp>
    </p:spTree>
    <p:extLst>
      <p:ext uri="{BB962C8B-B14F-4D97-AF65-F5344CB8AC3E}">
        <p14:creationId xmlns:p14="http://schemas.microsoft.com/office/powerpoint/2010/main" val="691695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Richard Osbourne</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10</a:t>
            </a:fld>
            <a:endParaRPr lang="en-GB"/>
          </a:p>
        </p:txBody>
      </p:sp>
    </p:spTree>
    <p:extLst>
      <p:ext uri="{BB962C8B-B14F-4D97-AF65-F5344CB8AC3E}">
        <p14:creationId xmlns:p14="http://schemas.microsoft.com/office/powerpoint/2010/main" val="69169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23/03/2017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1772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23/03/2017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39604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23/03/2017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119900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23/03/2017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29440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78D2ED-BDB4-40A3-AF04-57AB39478B9A}" type="datetimeFigureOut">
              <a:rPr lang="en-GB" smtClean="0"/>
              <a:pPr/>
              <a:t>23/03/2017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420900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78D2ED-BDB4-40A3-AF04-57AB39478B9A}" type="datetimeFigureOut">
              <a:rPr lang="en-GB" smtClean="0"/>
              <a:pPr/>
              <a:t>23/03/2017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72275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78D2ED-BDB4-40A3-AF04-57AB39478B9A}" type="datetimeFigureOut">
              <a:rPr lang="en-GB" smtClean="0"/>
              <a:pPr/>
              <a:t>23/03/2017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46781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78D2ED-BDB4-40A3-AF04-57AB39478B9A}" type="datetimeFigureOut">
              <a:rPr lang="en-GB" smtClean="0"/>
              <a:pPr/>
              <a:t>23/03/2017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86856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78D2ED-BDB4-40A3-AF04-57AB39478B9A}" type="datetimeFigureOut">
              <a:rPr lang="en-GB" smtClean="0"/>
              <a:pPr/>
              <a:t>23/03/2017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6729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8D2ED-BDB4-40A3-AF04-57AB39478B9A}" type="datetimeFigureOut">
              <a:rPr lang="en-GB" smtClean="0"/>
              <a:pPr/>
              <a:t>23/03/2017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80871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8D2ED-BDB4-40A3-AF04-57AB39478B9A}" type="datetimeFigureOut">
              <a:rPr lang="en-GB" smtClean="0"/>
              <a:pPr/>
              <a:t>23/03/2017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9462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8D2ED-BDB4-40A3-AF04-57AB39478B9A}" type="datetimeFigureOut">
              <a:rPr lang="en-GB" smtClean="0"/>
              <a:pPr/>
              <a:t>23/03/2017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2DCF5-F14A-43BF-8F01-030E73F514B4}" type="slidenum">
              <a:rPr lang="en-GB" smtClean="0"/>
              <a:pPr/>
              <a:t>‹#›</a:t>
            </a:fld>
            <a:endParaRPr lang="en-GB"/>
          </a:p>
        </p:txBody>
      </p:sp>
    </p:spTree>
    <p:extLst>
      <p:ext uri="{BB962C8B-B14F-4D97-AF65-F5344CB8AC3E}">
        <p14:creationId xmlns:p14="http://schemas.microsoft.com/office/powerpoint/2010/main" val="2731136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4.emf"/><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4.emf"/><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4.emf"/><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jpeg"/><Relationship Id="rId9" Type="http://schemas.openxmlformats.org/officeDocument/2006/relationships/image" Target="../media/image36.jpeg"/><Relationship Id="rId1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3.jpeg"/><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emf"/><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1.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8.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0.jpeg"/><Relationship Id="rId5" Type="http://schemas.openxmlformats.org/officeDocument/2006/relationships/image" Target="../media/image6.jpeg"/><Relationship Id="rId10" Type="http://schemas.openxmlformats.org/officeDocument/2006/relationships/image" Target="../media/image4.emf"/><Relationship Id="rId4" Type="http://schemas.openxmlformats.org/officeDocument/2006/relationships/image" Target="../media/image5.jpe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3.jpe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3.jpeg"/><Relationship Id="rId7"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3.jpeg"/><Relationship Id="rId7"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4.emf"/><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3.jpeg"/><Relationship Id="rId7"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5.jpeg"/><Relationship Id="rId10" Type="http://schemas.openxmlformats.org/officeDocument/2006/relationships/image" Target="../media/image28.jpeg"/><Relationship Id="rId4" Type="http://schemas.openxmlformats.org/officeDocument/2006/relationships/image" Target="../media/image24.jpe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4.emf"/><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L:\Teacher packs and timetables\Pre-visit PPT 2015\Cley\cley pics\Cley Marshes, credit Barry Madden (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623" y="879800"/>
            <a:ext cx="7820241" cy="52134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 name="Picture 1"/>
          <p:cNvPicPr>
            <a:picLocks noChangeAspect="1"/>
          </p:cNvPicPr>
          <p:nvPr/>
        </p:nvPicPr>
        <p:blipFill>
          <a:blip r:embed="rId5" cstate="print"/>
          <a:srcRect/>
          <a:stretch>
            <a:fillRect/>
          </a:stretch>
        </p:blipFill>
        <p:spPr bwMode="auto">
          <a:xfrm>
            <a:off x="7804000" y="188640"/>
            <a:ext cx="1127424" cy="1008112"/>
          </a:xfrm>
          <a:prstGeom prst="rect">
            <a:avLst/>
          </a:prstGeom>
          <a:noFill/>
          <a:ln w="9525">
            <a:noFill/>
            <a:miter lim="800000"/>
            <a:headEnd/>
            <a:tailEnd/>
          </a:ln>
        </p:spPr>
      </p:pic>
      <p:sp>
        <p:nvSpPr>
          <p:cNvPr id="7" name="TextBox 6"/>
          <p:cNvSpPr txBox="1"/>
          <p:nvPr/>
        </p:nvSpPr>
        <p:spPr>
          <a:xfrm>
            <a:off x="0" y="188640"/>
            <a:ext cx="9144000" cy="646331"/>
          </a:xfrm>
          <a:prstGeom prst="rect">
            <a:avLst/>
          </a:prstGeom>
          <a:noFill/>
        </p:spPr>
        <p:txBody>
          <a:bodyPr wrap="square" rtlCol="0">
            <a:spAutoFit/>
          </a:bodyPr>
          <a:lstStyle/>
          <a:p>
            <a:pPr algn="ctr"/>
            <a:r>
              <a:rPr lang="en-GB" sz="3600" dirty="0" smtClean="0">
                <a:latin typeface="Arial" pitchFamily="34" charset="0"/>
                <a:cs typeface="Arial" pitchFamily="34" charset="0"/>
              </a:rPr>
              <a:t>Welcome to Cley Marshes.</a:t>
            </a:r>
            <a:endParaRPr lang="en-GB" sz="3600" dirty="0">
              <a:latin typeface="Arial" pitchFamily="34" charset="0"/>
              <a:cs typeface="Arial" pitchFamily="34" charset="0"/>
            </a:endParaRPr>
          </a:p>
        </p:txBody>
      </p:sp>
      <p:pic>
        <p:nvPicPr>
          <p:cNvPr id="12" name="Picture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spTree>
    <p:extLst>
      <p:ext uri="{BB962C8B-B14F-4D97-AF65-F5344CB8AC3E}">
        <p14:creationId xmlns:p14="http://schemas.microsoft.com/office/powerpoint/2010/main" val="802751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683568" y="476672"/>
            <a:ext cx="6696744" cy="1477328"/>
          </a:xfrm>
          <a:prstGeom prst="rect">
            <a:avLst/>
          </a:prstGeom>
          <a:noFill/>
        </p:spPr>
        <p:txBody>
          <a:bodyPr wrap="square" rtlCol="0">
            <a:spAutoFit/>
          </a:bodyPr>
          <a:lstStyle/>
          <a:p>
            <a:r>
              <a:rPr lang="en-GB" dirty="0" smtClean="0">
                <a:latin typeface="Arial" pitchFamily="34" charset="0"/>
                <a:cs typeface="Arial" pitchFamily="34" charset="0"/>
              </a:rPr>
              <a:t>You may go to the beach by coach.  It’s a shingle beach so it’s made mostly of pebbles rather than sand. The waves are always changing the shape of the beach. It can be colder on the coast than further inland so it’s a good idea to wear an extra layer. </a:t>
            </a:r>
            <a:endParaRPr lang="en-GB" dirty="0">
              <a:latin typeface="Arial" pitchFamily="34" charset="0"/>
              <a:cs typeface="Arial" pitchFamily="34" charset="0"/>
            </a:endParaRPr>
          </a:p>
        </p:txBody>
      </p:sp>
      <p:sp>
        <p:nvSpPr>
          <p:cNvPr id="9" name="TextBox 8"/>
          <p:cNvSpPr txBox="1"/>
          <p:nvPr/>
        </p:nvSpPr>
        <p:spPr>
          <a:xfrm>
            <a:off x="6404168" y="2852936"/>
            <a:ext cx="2448272" cy="1754326"/>
          </a:xfrm>
          <a:prstGeom prst="rect">
            <a:avLst/>
          </a:prstGeom>
          <a:noFill/>
        </p:spPr>
        <p:txBody>
          <a:bodyPr wrap="square" rtlCol="0">
            <a:spAutoFit/>
          </a:bodyPr>
          <a:lstStyle/>
          <a:p>
            <a:r>
              <a:rPr lang="en-GB" dirty="0" smtClean="0">
                <a:latin typeface="Arial" pitchFamily="34" charset="0"/>
                <a:cs typeface="Arial" pitchFamily="34" charset="0"/>
              </a:rPr>
              <a:t>The tide often washes interesting things up onto the shore so we’ll explore and see what natural sea treasures we can find.</a:t>
            </a:r>
            <a:endParaRPr lang="en-GB" dirty="0">
              <a:latin typeface="Arial" pitchFamily="34" charset="0"/>
              <a:cs typeface="Arial" pitchFamily="34"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4" name="Picture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pic>
        <p:nvPicPr>
          <p:cNvPr id="1026" name="Picture 2" descr="L:\Teacher packs and timetables\Pre-visit PPT 2015\Cley\cley pics\Salthouse Beach, 26 May 2012, credit Richard Osbourne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2009139"/>
            <a:ext cx="5495366" cy="412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47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sp>
        <p:nvSpPr>
          <p:cNvPr id="8" name="TextBox 7"/>
          <p:cNvSpPr txBox="1"/>
          <p:nvPr/>
        </p:nvSpPr>
        <p:spPr>
          <a:xfrm>
            <a:off x="1153087" y="260648"/>
            <a:ext cx="6503715" cy="1107996"/>
          </a:xfrm>
          <a:prstGeom prst="rect">
            <a:avLst/>
          </a:prstGeom>
          <a:noFill/>
        </p:spPr>
        <p:txBody>
          <a:bodyPr wrap="square" rtlCol="0">
            <a:spAutoFit/>
          </a:bodyPr>
          <a:lstStyle/>
          <a:p>
            <a:r>
              <a:rPr lang="en-GB" sz="2200" dirty="0" smtClean="0">
                <a:latin typeface="Arial" pitchFamily="34" charset="0"/>
                <a:cs typeface="Arial" pitchFamily="34" charset="0"/>
              </a:rPr>
              <a:t>Your coach will bring you to the visitor centre and the Simon </a:t>
            </a:r>
            <a:r>
              <a:rPr lang="en-GB" sz="2200" dirty="0" err="1" smtClean="0">
                <a:latin typeface="Arial" pitchFamily="34" charset="0"/>
                <a:cs typeface="Arial" pitchFamily="34" charset="0"/>
              </a:rPr>
              <a:t>Aspinall</a:t>
            </a:r>
            <a:r>
              <a:rPr lang="en-GB" sz="2200" dirty="0" smtClean="0">
                <a:latin typeface="Arial" pitchFamily="34" charset="0"/>
                <a:cs typeface="Arial" pitchFamily="34" charset="0"/>
              </a:rPr>
              <a:t> Education Centre where an Education Officer will greet you.</a:t>
            </a:r>
            <a:endParaRPr lang="en-GB" sz="2200" dirty="0">
              <a:latin typeface="Arial" pitchFamily="34" charset="0"/>
              <a:cs typeface="Arial" pitchFamily="34"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4" name="Picture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pic>
        <p:nvPicPr>
          <p:cNvPr id="1026" name="Picture 2" descr="\\192.168.16.40\photo\Professional Photographers\Free to Use - Credit Photographer\Richard Osbourne\Cley and Salthouse\Cley Marshes and Aspinall Centre, May 2015, credit Richard Osbourne (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3087" y="1424892"/>
            <a:ext cx="6524648" cy="4889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693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ectangle 36"/>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8" name="Picture 3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pic>
        <p:nvPicPr>
          <p:cNvPr id="2" name="Picture 1"/>
          <p:cNvPicPr>
            <a:picLocks noChangeAspect="1"/>
          </p:cNvPicPr>
          <p:nvPr/>
        </p:nvPicPr>
        <p:blipFill>
          <a:blip r:embed="rId4" cstate="print">
            <a:grayscl/>
          </a:blip>
          <a:srcRect/>
          <a:stretch>
            <a:fillRect/>
          </a:stretch>
        </p:blipFill>
        <p:spPr bwMode="auto">
          <a:xfrm>
            <a:off x="7596336" y="188640"/>
            <a:ext cx="1335088" cy="1193800"/>
          </a:xfrm>
          <a:prstGeom prst="rect">
            <a:avLst/>
          </a:prstGeom>
          <a:noFill/>
          <a:ln w="9525">
            <a:noFill/>
            <a:miter lim="800000"/>
            <a:headEnd/>
            <a:tailEnd/>
          </a:ln>
        </p:spPr>
      </p:pic>
      <p:pic>
        <p:nvPicPr>
          <p:cNvPr id="7" name="Picture 27" descr="P101060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48328" y="4188150"/>
            <a:ext cx="1368425" cy="1165225"/>
          </a:xfrm>
          <a:prstGeom prst="rect">
            <a:avLst/>
          </a:prstGeom>
          <a:noFill/>
          <a:ln>
            <a:noFill/>
          </a:ln>
        </p:spPr>
      </p:pic>
      <p:pic>
        <p:nvPicPr>
          <p:cNvPr id="8" name="Picture 30" descr="P101061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53599" y="4782243"/>
            <a:ext cx="1187450" cy="1296988"/>
          </a:xfrm>
          <a:prstGeom prst="rect">
            <a:avLst/>
          </a:prstGeom>
          <a:noFill/>
          <a:ln>
            <a:noFill/>
          </a:ln>
        </p:spPr>
      </p:pic>
      <p:pic>
        <p:nvPicPr>
          <p:cNvPr id="9" name="Picture 21" descr="P101058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123406" y="3549677"/>
            <a:ext cx="1589912" cy="1530053"/>
          </a:xfrm>
          <a:prstGeom prst="rect">
            <a:avLst/>
          </a:prstGeom>
          <a:noFill/>
          <a:ln>
            <a:noFill/>
          </a:ln>
        </p:spPr>
      </p:pic>
      <p:pic>
        <p:nvPicPr>
          <p:cNvPr id="10" name="Picture 25" descr="P1010599"/>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09763" y="1192256"/>
            <a:ext cx="1800225" cy="1409700"/>
          </a:xfrm>
          <a:prstGeom prst="rect">
            <a:avLst/>
          </a:prstGeom>
          <a:noFill/>
          <a:ln>
            <a:noFill/>
          </a:ln>
        </p:spPr>
      </p:pic>
      <p:pic>
        <p:nvPicPr>
          <p:cNvPr id="11" name="Picture 22" descr="P101059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664227" y="3077565"/>
            <a:ext cx="1385545" cy="1237138"/>
          </a:xfrm>
          <a:prstGeom prst="rect">
            <a:avLst/>
          </a:prstGeom>
          <a:noFill/>
          <a:ln>
            <a:noFill/>
          </a:ln>
        </p:spPr>
      </p:pic>
      <p:pic>
        <p:nvPicPr>
          <p:cNvPr id="12" name="Picture 24" descr="P1010597"/>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420046" y="1803132"/>
            <a:ext cx="1401244" cy="931221"/>
          </a:xfrm>
          <a:prstGeom prst="rect">
            <a:avLst/>
          </a:prstGeom>
          <a:noFill/>
          <a:ln>
            <a:noFill/>
          </a:ln>
        </p:spPr>
      </p:pic>
      <p:pic>
        <p:nvPicPr>
          <p:cNvPr id="13" name="Picture 26" descr="P1010600"/>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313979" y="2739056"/>
            <a:ext cx="1295400" cy="1246187"/>
          </a:xfrm>
          <a:prstGeom prst="rect">
            <a:avLst/>
          </a:prstGeom>
          <a:noFill/>
          <a:ln>
            <a:noFill/>
          </a:ln>
        </p:spPr>
      </p:pic>
      <p:pic>
        <p:nvPicPr>
          <p:cNvPr id="14" name="Picture 28" descr="P1010608"/>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009784" y="2380796"/>
            <a:ext cx="887184" cy="1340132"/>
          </a:xfrm>
          <a:prstGeom prst="rect">
            <a:avLst/>
          </a:prstGeom>
          <a:noFill/>
          <a:ln>
            <a:noFill/>
          </a:ln>
        </p:spPr>
      </p:pic>
      <p:pic>
        <p:nvPicPr>
          <p:cNvPr id="15" name="Picture 29" descr="P1010609"/>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796526" y="1199825"/>
            <a:ext cx="970225" cy="1402131"/>
          </a:xfrm>
          <a:prstGeom prst="rect">
            <a:avLst/>
          </a:prstGeom>
          <a:noFill/>
          <a:ln>
            <a:noFill/>
          </a:ln>
        </p:spPr>
      </p:pic>
      <p:pic>
        <p:nvPicPr>
          <p:cNvPr id="16" name="Picture 23" descr="P1010594"/>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588671" y="4680576"/>
            <a:ext cx="1063993" cy="1144251"/>
          </a:xfrm>
          <a:prstGeom prst="rect">
            <a:avLst/>
          </a:prstGeom>
          <a:noFill/>
          <a:ln>
            <a:noFill/>
          </a:ln>
        </p:spPr>
      </p:pic>
      <p:sp>
        <p:nvSpPr>
          <p:cNvPr id="17" name="Title 1"/>
          <p:cNvSpPr txBox="1">
            <a:spLocks/>
          </p:cNvSpPr>
          <p:nvPr/>
        </p:nvSpPr>
        <p:spPr>
          <a:xfrm>
            <a:off x="457200" y="116633"/>
            <a:ext cx="6994525"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latin typeface="Arial" pitchFamily="34" charset="0"/>
                <a:cs typeface="Arial" pitchFamily="34" charset="0"/>
              </a:rPr>
              <a:t> </a:t>
            </a:r>
            <a:r>
              <a:rPr lang="en-GB" sz="3200" dirty="0" smtClean="0">
                <a:latin typeface="Arial" pitchFamily="34" charset="0"/>
                <a:cs typeface="Arial" pitchFamily="34" charset="0"/>
              </a:rPr>
              <a:t>What to wear and bring</a:t>
            </a:r>
          </a:p>
        </p:txBody>
      </p:sp>
      <p:sp>
        <p:nvSpPr>
          <p:cNvPr id="18" name="Title 1"/>
          <p:cNvSpPr txBox="1">
            <a:spLocks/>
          </p:cNvSpPr>
          <p:nvPr/>
        </p:nvSpPr>
        <p:spPr>
          <a:xfrm>
            <a:off x="457200" y="116632"/>
            <a:ext cx="6994525" cy="11382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smtClean="0">
              <a:latin typeface="Arial" pitchFamily="34" charset="0"/>
              <a:cs typeface="Arial" pitchFamily="34" charset="0"/>
            </a:endParaRPr>
          </a:p>
        </p:txBody>
      </p:sp>
      <p:sp>
        <p:nvSpPr>
          <p:cNvPr id="21" name="TextBox 20"/>
          <p:cNvSpPr txBox="1">
            <a:spLocks noChangeArrowheads="1"/>
          </p:cNvSpPr>
          <p:nvPr/>
        </p:nvSpPr>
        <p:spPr bwMode="auto">
          <a:xfrm>
            <a:off x="332908" y="785540"/>
            <a:ext cx="2723823" cy="369332"/>
          </a:xfrm>
          <a:prstGeom prst="rect">
            <a:avLst/>
          </a:prstGeom>
          <a:noFill/>
          <a:ln w="9525">
            <a:noFill/>
            <a:miter lim="800000"/>
            <a:headEnd/>
            <a:tailEnd/>
          </a:ln>
        </p:spPr>
        <p:txBody>
          <a:bodyPr wrap="none">
            <a:spAutoFit/>
          </a:bodyPr>
          <a:lstStyle/>
          <a:p>
            <a:r>
              <a:rPr lang="en-GB" b="1" u="sng" dirty="0" smtClean="0">
                <a:latin typeface="Arial" pitchFamily="34" charset="0"/>
                <a:cs typeface="Arial" pitchFamily="34" charset="0"/>
              </a:rPr>
              <a:t>Hot and sunny weather</a:t>
            </a:r>
            <a:endParaRPr lang="en-GB" b="1" u="sng" dirty="0">
              <a:latin typeface="Arial" pitchFamily="34" charset="0"/>
              <a:cs typeface="Arial" pitchFamily="34" charset="0"/>
            </a:endParaRPr>
          </a:p>
        </p:txBody>
      </p:sp>
      <p:sp>
        <p:nvSpPr>
          <p:cNvPr id="22" name="TextBox 21"/>
          <p:cNvSpPr txBox="1">
            <a:spLocks noChangeArrowheads="1"/>
          </p:cNvSpPr>
          <p:nvPr/>
        </p:nvSpPr>
        <p:spPr bwMode="auto">
          <a:xfrm>
            <a:off x="3275308" y="774893"/>
            <a:ext cx="2569934"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Whatever the weather</a:t>
            </a:r>
          </a:p>
        </p:txBody>
      </p:sp>
      <p:sp>
        <p:nvSpPr>
          <p:cNvPr id="23" name="TextBox 22"/>
          <p:cNvSpPr txBox="1">
            <a:spLocks noChangeArrowheads="1"/>
          </p:cNvSpPr>
          <p:nvPr/>
        </p:nvSpPr>
        <p:spPr bwMode="auto">
          <a:xfrm>
            <a:off x="7068022" y="1340018"/>
            <a:ext cx="1633781"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Cold weather</a:t>
            </a:r>
          </a:p>
        </p:txBody>
      </p:sp>
      <p:sp>
        <p:nvSpPr>
          <p:cNvPr id="24" name="TextBox 23"/>
          <p:cNvSpPr txBox="1">
            <a:spLocks noChangeArrowheads="1"/>
          </p:cNvSpPr>
          <p:nvPr/>
        </p:nvSpPr>
        <p:spPr bwMode="auto">
          <a:xfrm>
            <a:off x="2115328" y="1634930"/>
            <a:ext cx="728479" cy="584775"/>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hat</a:t>
            </a:r>
          </a:p>
        </p:txBody>
      </p:sp>
      <p:sp>
        <p:nvSpPr>
          <p:cNvPr id="25" name="TextBox 24"/>
          <p:cNvSpPr txBox="1">
            <a:spLocks noChangeArrowheads="1"/>
          </p:cNvSpPr>
          <p:nvPr/>
        </p:nvSpPr>
        <p:spPr bwMode="auto">
          <a:xfrm>
            <a:off x="256623" y="3051844"/>
            <a:ext cx="958123" cy="584775"/>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cream</a:t>
            </a:r>
          </a:p>
        </p:txBody>
      </p:sp>
      <p:sp>
        <p:nvSpPr>
          <p:cNvPr id="26" name="TextBox 25"/>
          <p:cNvSpPr txBox="1">
            <a:spLocks noChangeArrowheads="1"/>
          </p:cNvSpPr>
          <p:nvPr/>
        </p:nvSpPr>
        <p:spPr bwMode="auto">
          <a:xfrm>
            <a:off x="-15974" y="4305923"/>
            <a:ext cx="1399084"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Insect repellent </a:t>
            </a:r>
            <a:br>
              <a:rPr lang="en-GB" sz="1600" dirty="0">
                <a:latin typeface="Arial" pitchFamily="34" charset="0"/>
                <a:cs typeface="Arial" pitchFamily="34" charset="0"/>
              </a:rPr>
            </a:br>
            <a:r>
              <a:rPr lang="en-GB" sz="1600" dirty="0">
                <a:latin typeface="Arial" pitchFamily="34" charset="0"/>
                <a:cs typeface="Arial" pitchFamily="34" charset="0"/>
              </a:rPr>
              <a:t>or long trousers and sleeves</a:t>
            </a:r>
          </a:p>
        </p:txBody>
      </p:sp>
      <p:sp>
        <p:nvSpPr>
          <p:cNvPr id="27" name="TextBox 26"/>
          <p:cNvSpPr txBox="1">
            <a:spLocks noChangeArrowheads="1"/>
          </p:cNvSpPr>
          <p:nvPr/>
        </p:nvSpPr>
        <p:spPr bwMode="auto">
          <a:xfrm>
            <a:off x="4791930" y="1497391"/>
            <a:ext cx="1415257" cy="584775"/>
          </a:xfrm>
          <a:prstGeom prst="rect">
            <a:avLst/>
          </a:prstGeom>
          <a:noFill/>
          <a:ln w="9525">
            <a:noFill/>
            <a:miter lim="800000"/>
            <a:headEnd/>
            <a:tailEnd/>
          </a:ln>
        </p:spPr>
        <p:txBody>
          <a:bodyPr wrap="square">
            <a:spAutoFit/>
          </a:bodyPr>
          <a:lstStyle/>
          <a:p>
            <a:pPr algn="ctr"/>
            <a:r>
              <a:rPr lang="en-GB" sz="1600" dirty="0" smtClean="0">
                <a:latin typeface="Arial" pitchFamily="34" charset="0"/>
                <a:cs typeface="Arial" pitchFamily="34" charset="0"/>
              </a:rPr>
              <a:t>Waterproof</a:t>
            </a:r>
          </a:p>
          <a:p>
            <a:pPr algn="ctr"/>
            <a:r>
              <a:rPr lang="en-GB" sz="1600" dirty="0" smtClean="0">
                <a:latin typeface="Arial" pitchFamily="34" charset="0"/>
                <a:cs typeface="Arial" pitchFamily="34" charset="0"/>
              </a:rPr>
              <a:t>jacket</a:t>
            </a:r>
            <a:endParaRPr lang="en-GB" sz="1600" dirty="0">
              <a:latin typeface="Arial" pitchFamily="34" charset="0"/>
              <a:cs typeface="Arial" pitchFamily="34" charset="0"/>
            </a:endParaRPr>
          </a:p>
        </p:txBody>
      </p:sp>
      <p:sp>
        <p:nvSpPr>
          <p:cNvPr id="28" name="TextBox 27"/>
          <p:cNvSpPr txBox="1">
            <a:spLocks noChangeArrowheads="1"/>
          </p:cNvSpPr>
          <p:nvPr/>
        </p:nvSpPr>
        <p:spPr bwMode="auto">
          <a:xfrm>
            <a:off x="2978811" y="2708233"/>
            <a:ext cx="1951301" cy="738664"/>
          </a:xfrm>
          <a:prstGeom prst="rect">
            <a:avLst/>
          </a:prstGeom>
          <a:noFill/>
          <a:ln w="9525">
            <a:noFill/>
            <a:miter lim="800000"/>
            <a:headEnd/>
            <a:tailEnd/>
          </a:ln>
        </p:spPr>
        <p:txBody>
          <a:bodyPr wrap="square">
            <a:spAutoFit/>
          </a:bodyPr>
          <a:lstStyle/>
          <a:p>
            <a:pPr algn="ctr"/>
            <a:r>
              <a:rPr lang="en-GB" sz="1400" dirty="0" smtClean="0">
                <a:latin typeface="Arial" pitchFamily="34" charset="0"/>
                <a:cs typeface="Arial" pitchFamily="34" charset="0"/>
              </a:rPr>
              <a:t>Waterproof trousers,</a:t>
            </a:r>
          </a:p>
          <a:p>
            <a:pPr algn="ctr"/>
            <a:r>
              <a:rPr lang="en-GB" sz="1400" dirty="0" smtClean="0">
                <a:latin typeface="Arial" pitchFamily="34" charset="0"/>
                <a:cs typeface="Arial" pitchFamily="34" charset="0"/>
              </a:rPr>
              <a:t>quick drying trousers</a:t>
            </a:r>
          </a:p>
          <a:p>
            <a:pPr algn="ctr"/>
            <a:r>
              <a:rPr lang="en-GB" sz="1400" dirty="0" smtClean="0">
                <a:latin typeface="Arial" pitchFamily="34" charset="0"/>
                <a:cs typeface="Arial" pitchFamily="34" charset="0"/>
              </a:rPr>
              <a:t>or spare clothes</a:t>
            </a:r>
            <a:endParaRPr lang="en-GB" sz="1400" dirty="0">
              <a:latin typeface="Arial" pitchFamily="34" charset="0"/>
              <a:cs typeface="Arial" pitchFamily="34" charset="0"/>
            </a:endParaRPr>
          </a:p>
        </p:txBody>
      </p:sp>
      <p:sp>
        <p:nvSpPr>
          <p:cNvPr id="29" name="TextBox 28"/>
          <p:cNvSpPr txBox="1">
            <a:spLocks noChangeArrowheads="1"/>
          </p:cNvSpPr>
          <p:nvPr/>
        </p:nvSpPr>
        <p:spPr bwMode="auto">
          <a:xfrm>
            <a:off x="2248354" y="5105739"/>
            <a:ext cx="3096344" cy="830997"/>
          </a:xfrm>
          <a:prstGeom prst="rect">
            <a:avLst/>
          </a:prstGeom>
          <a:noFill/>
          <a:ln w="9525">
            <a:noFill/>
            <a:miter lim="800000"/>
            <a:headEnd/>
            <a:tailEnd/>
          </a:ln>
        </p:spPr>
        <p:txBody>
          <a:bodyPr wrap="square">
            <a:spAutoFit/>
          </a:bodyPr>
          <a:lstStyle/>
          <a:p>
            <a:pPr algn="ctr"/>
            <a:r>
              <a:rPr lang="en-GB" sz="1600" dirty="0" err="1">
                <a:latin typeface="Arial" pitchFamily="34" charset="0"/>
                <a:cs typeface="Arial" pitchFamily="34" charset="0"/>
              </a:rPr>
              <a:t>Welly</a:t>
            </a:r>
            <a:r>
              <a:rPr lang="en-GB" sz="1600" dirty="0">
                <a:latin typeface="Arial" pitchFamily="34" charset="0"/>
                <a:cs typeface="Arial" pitchFamily="34" charset="0"/>
              </a:rPr>
              <a:t> boots or </a:t>
            </a:r>
            <a:r>
              <a:rPr lang="en-GB" sz="1600" dirty="0" smtClean="0">
                <a:latin typeface="Arial" pitchFamily="34" charset="0"/>
                <a:cs typeface="Arial" pitchFamily="34" charset="0"/>
              </a:rPr>
              <a:t>shoes</a:t>
            </a:r>
          </a:p>
          <a:p>
            <a:pPr algn="ctr"/>
            <a:r>
              <a:rPr lang="en-GB" sz="1600" dirty="0" smtClean="0">
                <a:latin typeface="Arial" pitchFamily="34" charset="0"/>
                <a:cs typeface="Arial" pitchFamily="34" charset="0"/>
              </a:rPr>
              <a:t>you </a:t>
            </a:r>
            <a:r>
              <a:rPr lang="en-GB" sz="1600" dirty="0">
                <a:latin typeface="Arial" pitchFamily="34" charset="0"/>
                <a:cs typeface="Arial" pitchFamily="34" charset="0"/>
              </a:rPr>
              <a:t>can get dirty </a:t>
            </a:r>
          </a:p>
          <a:p>
            <a:pPr algn="ctr"/>
            <a:r>
              <a:rPr lang="en-GB" sz="1600" dirty="0" smtClean="0">
                <a:latin typeface="Arial" pitchFamily="34" charset="0"/>
                <a:cs typeface="Arial" pitchFamily="34" charset="0"/>
              </a:rPr>
              <a:t>NOT </a:t>
            </a:r>
            <a:r>
              <a:rPr lang="en-GB" sz="1600" dirty="0">
                <a:latin typeface="Arial" pitchFamily="34" charset="0"/>
                <a:cs typeface="Arial" pitchFamily="34" charset="0"/>
              </a:rPr>
              <a:t>YOUR BEST SHOES</a:t>
            </a:r>
            <a:r>
              <a:rPr lang="en-GB" sz="1400" dirty="0">
                <a:latin typeface="Arial" pitchFamily="34" charset="0"/>
                <a:cs typeface="Arial" pitchFamily="34" charset="0"/>
              </a:rPr>
              <a:t>!</a:t>
            </a:r>
          </a:p>
        </p:txBody>
      </p:sp>
      <p:sp>
        <p:nvSpPr>
          <p:cNvPr id="30" name="TextBox 29"/>
          <p:cNvSpPr txBox="1">
            <a:spLocks noChangeArrowheads="1"/>
          </p:cNvSpPr>
          <p:nvPr/>
        </p:nvSpPr>
        <p:spPr bwMode="auto">
          <a:xfrm>
            <a:off x="4907923" y="4110036"/>
            <a:ext cx="1380378" cy="584775"/>
          </a:xfrm>
          <a:prstGeom prst="rect">
            <a:avLst/>
          </a:prstGeom>
          <a:noFill/>
          <a:ln w="9525">
            <a:noFill/>
            <a:miter lim="800000"/>
            <a:headEnd/>
            <a:tailEnd/>
          </a:ln>
        </p:spPr>
        <p:txBody>
          <a:bodyPr wrap="none">
            <a:spAutoFit/>
          </a:bodyPr>
          <a:lstStyle/>
          <a:p>
            <a:pPr algn="ctr"/>
            <a:r>
              <a:rPr lang="en-GB" sz="1600" dirty="0">
                <a:latin typeface="Arial" pitchFamily="34" charset="0"/>
                <a:cs typeface="Arial" pitchFamily="34" charset="0"/>
              </a:rPr>
              <a:t>A </a:t>
            </a:r>
            <a:r>
              <a:rPr lang="en-GB" sz="1600" dirty="0" smtClean="0">
                <a:latin typeface="Arial" pitchFamily="34" charset="0"/>
                <a:cs typeface="Arial" pitchFamily="34" charset="0"/>
              </a:rPr>
              <a:t>re-sealable</a:t>
            </a:r>
          </a:p>
          <a:p>
            <a:pPr algn="ctr"/>
            <a:r>
              <a:rPr lang="en-GB" sz="1600" dirty="0" smtClean="0">
                <a:latin typeface="Arial" pitchFamily="34" charset="0"/>
                <a:cs typeface="Arial" pitchFamily="34" charset="0"/>
              </a:rPr>
              <a:t>drink</a:t>
            </a:r>
            <a:endParaRPr lang="en-GB" sz="1600" dirty="0">
              <a:latin typeface="Arial" pitchFamily="34" charset="0"/>
              <a:cs typeface="Arial" pitchFamily="34" charset="0"/>
            </a:endParaRPr>
          </a:p>
        </p:txBody>
      </p:sp>
      <p:sp>
        <p:nvSpPr>
          <p:cNvPr id="31" name="TextBox 30"/>
          <p:cNvSpPr txBox="1">
            <a:spLocks noChangeArrowheads="1"/>
          </p:cNvSpPr>
          <p:nvPr/>
        </p:nvSpPr>
        <p:spPr bwMode="auto">
          <a:xfrm>
            <a:off x="6664227" y="2084076"/>
            <a:ext cx="663964" cy="338554"/>
          </a:xfrm>
          <a:prstGeom prst="rect">
            <a:avLst/>
          </a:prstGeom>
          <a:noFill/>
          <a:ln w="9525">
            <a:noFill/>
            <a:miter lim="800000"/>
            <a:headEnd/>
            <a:tailEnd/>
          </a:ln>
        </p:spPr>
        <p:txBody>
          <a:bodyPr wrap="none">
            <a:spAutoFit/>
          </a:bodyPr>
          <a:lstStyle/>
          <a:p>
            <a:r>
              <a:rPr lang="en-GB" sz="1600" dirty="0">
                <a:latin typeface="Arial" pitchFamily="34" charset="0"/>
                <a:cs typeface="Arial" pitchFamily="34" charset="0"/>
              </a:rPr>
              <a:t>Scarf</a:t>
            </a:r>
          </a:p>
        </p:txBody>
      </p:sp>
      <p:sp>
        <p:nvSpPr>
          <p:cNvPr id="32" name="TextBox 31"/>
          <p:cNvSpPr txBox="1">
            <a:spLocks noChangeArrowheads="1"/>
          </p:cNvSpPr>
          <p:nvPr/>
        </p:nvSpPr>
        <p:spPr bwMode="auto">
          <a:xfrm>
            <a:off x="8010586" y="3338912"/>
            <a:ext cx="817275" cy="646331"/>
          </a:xfrm>
          <a:prstGeom prst="rect">
            <a:avLst/>
          </a:prstGeom>
          <a:noFill/>
          <a:ln w="9525">
            <a:noFill/>
            <a:miter lim="800000"/>
            <a:headEnd/>
            <a:tailEnd/>
          </a:ln>
        </p:spPr>
        <p:txBody>
          <a:bodyPr wrap="none">
            <a:spAutoFit/>
          </a:bodyPr>
          <a:lstStyle/>
          <a:p>
            <a:pPr algn="ctr"/>
            <a:r>
              <a:rPr lang="en-GB" dirty="0" smtClean="0">
                <a:latin typeface="Arial" pitchFamily="34" charset="0"/>
                <a:cs typeface="Arial" pitchFamily="34" charset="0"/>
              </a:rPr>
              <a:t>Warm</a:t>
            </a:r>
          </a:p>
          <a:p>
            <a:pPr algn="ctr"/>
            <a:r>
              <a:rPr lang="en-GB" dirty="0" smtClean="0">
                <a:latin typeface="Arial" pitchFamily="34" charset="0"/>
                <a:cs typeface="Arial" pitchFamily="34" charset="0"/>
              </a:rPr>
              <a:t>hat</a:t>
            </a:r>
            <a:endParaRPr lang="en-GB" dirty="0">
              <a:latin typeface="Arial" pitchFamily="34" charset="0"/>
              <a:cs typeface="Arial" pitchFamily="34" charset="0"/>
            </a:endParaRPr>
          </a:p>
        </p:txBody>
      </p:sp>
      <p:sp>
        <p:nvSpPr>
          <p:cNvPr id="33" name="TextBox 32"/>
          <p:cNvSpPr txBox="1">
            <a:spLocks noChangeArrowheads="1"/>
          </p:cNvSpPr>
          <p:nvPr/>
        </p:nvSpPr>
        <p:spPr bwMode="auto">
          <a:xfrm>
            <a:off x="6635236" y="5061405"/>
            <a:ext cx="822661" cy="338554"/>
          </a:xfrm>
          <a:prstGeom prst="rect">
            <a:avLst/>
          </a:prstGeom>
          <a:noFill/>
          <a:ln w="9525">
            <a:noFill/>
            <a:miter lim="800000"/>
            <a:headEnd/>
            <a:tailEnd/>
          </a:ln>
        </p:spPr>
        <p:txBody>
          <a:bodyPr wrap="none">
            <a:spAutoFit/>
          </a:bodyPr>
          <a:lstStyle/>
          <a:p>
            <a:r>
              <a:rPr lang="en-GB" sz="1600" dirty="0">
                <a:latin typeface="Arial" pitchFamily="34" charset="0"/>
                <a:cs typeface="Arial" pitchFamily="34" charset="0"/>
              </a:rPr>
              <a:t>Gloves</a:t>
            </a:r>
          </a:p>
        </p:txBody>
      </p:sp>
    </p:spTree>
    <p:extLst>
      <p:ext uri="{BB962C8B-B14F-4D97-AF65-F5344CB8AC3E}">
        <p14:creationId xmlns:p14="http://schemas.microsoft.com/office/powerpoint/2010/main" val="121218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500"/>
                                        <p:tgtEl>
                                          <p:spTgt spid="1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par>
                                <p:cTn id="95" presetID="10"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4" name="Picture 2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pic>
        <p:nvPicPr>
          <p:cNvPr id="2" name="Picture 1"/>
          <p:cNvPicPr>
            <a:picLocks noChangeAspect="1"/>
          </p:cNvPicPr>
          <p:nvPr/>
        </p:nvPicPr>
        <p:blipFill>
          <a:blip r:embed="rId5" cstate="print"/>
          <a:srcRect/>
          <a:stretch>
            <a:fillRect/>
          </a:stretch>
        </p:blipFill>
        <p:spPr bwMode="auto">
          <a:xfrm>
            <a:off x="7755833" y="73872"/>
            <a:ext cx="1335088" cy="1193800"/>
          </a:xfrm>
          <a:prstGeom prst="rect">
            <a:avLst/>
          </a:prstGeom>
          <a:noFill/>
          <a:ln w="9525">
            <a:noFill/>
            <a:miter lim="800000"/>
            <a:headEnd/>
            <a:tailEnd/>
          </a:ln>
        </p:spPr>
      </p:pic>
      <p:sp>
        <p:nvSpPr>
          <p:cNvPr id="6" name="Title 1"/>
          <p:cNvSpPr txBox="1">
            <a:spLocks/>
          </p:cNvSpPr>
          <p:nvPr/>
        </p:nvSpPr>
        <p:spPr>
          <a:xfrm>
            <a:off x="457200" y="260350"/>
            <a:ext cx="6994525" cy="1138238"/>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b="1" dirty="0" smtClean="0">
                <a:latin typeface="Century Gothic" pitchFamily="34" charset="0"/>
              </a:rPr>
              <a:t> </a:t>
            </a:r>
            <a:r>
              <a:rPr lang="en-GB" sz="3600" dirty="0" smtClean="0">
                <a:latin typeface="Arial" pitchFamily="34" charset="0"/>
                <a:cs typeface="Arial" pitchFamily="34" charset="0"/>
              </a:rPr>
              <a:t>Low Impact Lunch Challenge</a:t>
            </a:r>
            <a:endParaRPr lang="en-GB" sz="3600" dirty="0">
              <a:latin typeface="Arial" pitchFamily="34" charset="0"/>
              <a:cs typeface="Arial" pitchFamily="34" charset="0"/>
            </a:endParaRPr>
          </a:p>
        </p:txBody>
      </p:sp>
      <p:sp>
        <p:nvSpPr>
          <p:cNvPr id="7" name="TextBox 6"/>
          <p:cNvSpPr txBox="1">
            <a:spLocks noChangeArrowheads="1"/>
          </p:cNvSpPr>
          <p:nvPr/>
        </p:nvSpPr>
        <p:spPr bwMode="auto">
          <a:xfrm>
            <a:off x="269422" y="1267672"/>
            <a:ext cx="8175625" cy="1200329"/>
          </a:xfrm>
          <a:prstGeom prst="rect">
            <a:avLst/>
          </a:prstGeom>
          <a:noFill/>
          <a:ln w="9525">
            <a:noFill/>
            <a:miter lim="800000"/>
            <a:headEnd/>
            <a:tailEnd/>
          </a:ln>
        </p:spPr>
        <p:txBody>
          <a:bodyPr>
            <a:spAutoFit/>
          </a:bodyPr>
          <a:lstStyle/>
          <a:p>
            <a:pPr marL="457200" indent="-457200" algn="just">
              <a:buFont typeface="Arial" charset="0"/>
              <a:buChar char="•"/>
            </a:pPr>
            <a:r>
              <a:rPr lang="en-GB" dirty="0">
                <a:latin typeface="Arial" pitchFamily="34" charset="0"/>
                <a:cs typeface="Arial" pitchFamily="34" charset="0"/>
              </a:rPr>
              <a:t>A ‘low impact’ lunch is one that </a:t>
            </a:r>
            <a:r>
              <a:rPr lang="en-GB" dirty="0" smtClean="0">
                <a:latin typeface="Arial" pitchFamily="34" charset="0"/>
                <a:cs typeface="Arial" pitchFamily="34" charset="0"/>
              </a:rPr>
              <a:t>doesn’t damage the environment much.</a:t>
            </a:r>
            <a:endParaRPr lang="en-GB" dirty="0">
              <a:latin typeface="Arial" pitchFamily="34" charset="0"/>
              <a:cs typeface="Arial" pitchFamily="34" charset="0"/>
            </a:endParaRPr>
          </a:p>
          <a:p>
            <a:pPr marL="457200" indent="-457200" algn="just">
              <a:buFont typeface="Arial" charset="0"/>
              <a:buChar char="•"/>
            </a:pPr>
            <a:r>
              <a:rPr lang="en-GB" dirty="0">
                <a:latin typeface="Arial" pitchFamily="34" charset="0"/>
                <a:cs typeface="Arial" pitchFamily="34" charset="0"/>
              </a:rPr>
              <a:t>Compare the two lunches below, work out which is better and why</a:t>
            </a:r>
          </a:p>
          <a:p>
            <a:pPr marL="457200" indent="-457200" algn="just">
              <a:buFont typeface="Arial" charset="0"/>
              <a:buChar char="•"/>
            </a:pPr>
            <a:r>
              <a:rPr lang="en-GB" dirty="0" smtClean="0">
                <a:latin typeface="Arial" pitchFamily="34" charset="0"/>
                <a:cs typeface="Arial" pitchFamily="34" charset="0"/>
              </a:rPr>
              <a:t>Follow our tips to see if you can make </a:t>
            </a:r>
            <a:r>
              <a:rPr lang="en-GB" i="1" dirty="0">
                <a:latin typeface="Arial" pitchFamily="34" charset="0"/>
                <a:cs typeface="Arial" pitchFamily="34" charset="0"/>
              </a:rPr>
              <a:t>your </a:t>
            </a:r>
            <a:r>
              <a:rPr lang="en-GB" dirty="0">
                <a:latin typeface="Arial" pitchFamily="34" charset="0"/>
                <a:cs typeface="Arial" pitchFamily="34" charset="0"/>
              </a:rPr>
              <a:t>lunch box </a:t>
            </a:r>
            <a:r>
              <a:rPr lang="en-GB" dirty="0" smtClean="0">
                <a:latin typeface="Arial" pitchFamily="34" charset="0"/>
                <a:cs typeface="Arial" pitchFamily="34" charset="0"/>
              </a:rPr>
              <a:t>like </a:t>
            </a:r>
            <a:r>
              <a:rPr lang="en-GB" dirty="0">
                <a:latin typeface="Arial" pitchFamily="34" charset="0"/>
                <a:cs typeface="Arial" pitchFamily="34" charset="0"/>
              </a:rPr>
              <a:t>the low impact </a:t>
            </a:r>
            <a:r>
              <a:rPr lang="en-GB" dirty="0" smtClean="0">
                <a:latin typeface="Arial" pitchFamily="34" charset="0"/>
                <a:cs typeface="Arial" pitchFamily="34" charset="0"/>
              </a:rPr>
              <a:t>one.</a:t>
            </a:r>
            <a:endParaRPr lang="en-GB" dirty="0">
              <a:latin typeface="Arial" pitchFamily="34" charset="0"/>
              <a:cs typeface="Arial" pitchFamily="34" charset="0"/>
            </a:endParaRPr>
          </a:p>
        </p:txBody>
      </p:sp>
      <p:pic>
        <p:nvPicPr>
          <p:cNvPr id="8" name="Picture 18" descr="P101058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9552" y="2721620"/>
            <a:ext cx="3887787" cy="3382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19" descr="P101058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63009" y="2624609"/>
            <a:ext cx="4140200" cy="3468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a:spLocks noChangeArrowheads="1"/>
          </p:cNvSpPr>
          <p:nvPr/>
        </p:nvSpPr>
        <p:spPr bwMode="auto">
          <a:xfrm>
            <a:off x="607592" y="2890032"/>
            <a:ext cx="3711272" cy="923330"/>
          </a:xfrm>
          <a:prstGeom prst="rect">
            <a:avLst/>
          </a:prstGeom>
          <a:solidFill>
            <a:schemeClr val="bg1"/>
          </a:solidFill>
          <a:ln w="9525">
            <a:noFill/>
            <a:miter lim="800000"/>
            <a:headEnd/>
            <a:tailEnd/>
          </a:ln>
        </p:spPr>
        <p:txBody>
          <a:bodyPr wrap="none">
            <a:spAutoFit/>
          </a:bodyPr>
          <a:lstStyle/>
          <a:p>
            <a:pPr algn="ctr"/>
            <a:r>
              <a:rPr lang="en-GB" dirty="0" smtClean="0">
                <a:latin typeface="Arial" pitchFamily="34" charset="0"/>
                <a:cs typeface="Arial" pitchFamily="34" charset="0"/>
              </a:rPr>
              <a:t>Ask whoever does the shopping to</a:t>
            </a:r>
          </a:p>
          <a:p>
            <a:pPr algn="ctr"/>
            <a:r>
              <a:rPr lang="en-GB" dirty="0" smtClean="0">
                <a:latin typeface="Arial" pitchFamily="34" charset="0"/>
                <a:cs typeface="Arial" pitchFamily="34" charset="0"/>
              </a:rPr>
              <a:t>buy in bulk rather than</a:t>
            </a:r>
          </a:p>
          <a:p>
            <a:pPr algn="ctr"/>
            <a:r>
              <a:rPr lang="en-GB" dirty="0" smtClean="0">
                <a:latin typeface="Arial" pitchFamily="34" charset="0"/>
                <a:cs typeface="Arial" pitchFamily="34" charset="0"/>
              </a:rPr>
              <a:t>buying lots of individual bags</a:t>
            </a:r>
            <a:endParaRPr lang="en-GB" dirty="0">
              <a:latin typeface="Arial" pitchFamily="34" charset="0"/>
              <a:cs typeface="Arial" pitchFamily="34" charset="0"/>
            </a:endParaRPr>
          </a:p>
        </p:txBody>
      </p:sp>
      <p:sp>
        <p:nvSpPr>
          <p:cNvPr id="15" name="TextBox 14"/>
          <p:cNvSpPr txBox="1">
            <a:spLocks noChangeArrowheads="1"/>
          </p:cNvSpPr>
          <p:nvPr/>
        </p:nvSpPr>
        <p:spPr bwMode="auto">
          <a:xfrm>
            <a:off x="5335727" y="2658612"/>
            <a:ext cx="3159839" cy="646331"/>
          </a:xfrm>
          <a:prstGeom prst="rect">
            <a:avLst/>
          </a:prstGeom>
          <a:solidFill>
            <a:schemeClr val="bg1"/>
          </a:solidFill>
          <a:ln w="9525">
            <a:noFill/>
            <a:miter lim="800000"/>
            <a:headEnd/>
            <a:tailEnd/>
          </a:ln>
        </p:spPr>
        <p:txBody>
          <a:bodyPr wrap="none">
            <a:spAutoFit/>
          </a:bodyPr>
          <a:lstStyle/>
          <a:p>
            <a:pPr algn="ctr"/>
            <a:r>
              <a:rPr lang="en-GB" dirty="0" smtClean="0">
                <a:latin typeface="Arial" pitchFamily="34" charset="0"/>
                <a:cs typeface="Arial" pitchFamily="34" charset="0"/>
              </a:rPr>
              <a:t>This one has less packaging,</a:t>
            </a:r>
          </a:p>
          <a:p>
            <a:pPr algn="ctr"/>
            <a:r>
              <a:rPr lang="en-GB" dirty="0" smtClean="0">
                <a:latin typeface="Arial" pitchFamily="34" charset="0"/>
                <a:cs typeface="Arial" pitchFamily="34" charset="0"/>
              </a:rPr>
              <a:t>which means less rubbish</a:t>
            </a:r>
            <a:endParaRPr lang="en-GB" dirty="0">
              <a:latin typeface="Arial" pitchFamily="34" charset="0"/>
              <a:cs typeface="Arial" pitchFamily="34" charset="0"/>
            </a:endParaRPr>
          </a:p>
        </p:txBody>
      </p:sp>
      <p:sp>
        <p:nvSpPr>
          <p:cNvPr id="16" name="TextBox 15"/>
          <p:cNvSpPr txBox="1">
            <a:spLocks noChangeArrowheads="1"/>
          </p:cNvSpPr>
          <p:nvPr/>
        </p:nvSpPr>
        <p:spPr bwMode="auto">
          <a:xfrm>
            <a:off x="6915647" y="3818086"/>
            <a:ext cx="2287806" cy="369332"/>
          </a:xfrm>
          <a:prstGeom prst="rect">
            <a:avLst/>
          </a:prstGeom>
          <a:solidFill>
            <a:schemeClr val="bg1"/>
          </a:solidFill>
          <a:ln w="9525">
            <a:noFill/>
            <a:miter lim="800000"/>
            <a:headEnd/>
            <a:tailEnd/>
          </a:ln>
        </p:spPr>
        <p:txBody>
          <a:bodyPr wrap="none">
            <a:spAutoFit/>
          </a:bodyPr>
          <a:lstStyle/>
          <a:p>
            <a:r>
              <a:rPr lang="en-GB" dirty="0">
                <a:latin typeface="Arial" pitchFamily="34" charset="0"/>
                <a:cs typeface="Arial" pitchFamily="34" charset="0"/>
              </a:rPr>
              <a:t>Use reusable bottles</a:t>
            </a:r>
          </a:p>
        </p:txBody>
      </p:sp>
      <p:sp>
        <p:nvSpPr>
          <p:cNvPr id="17" name="TextBox 16"/>
          <p:cNvSpPr txBox="1">
            <a:spLocks noChangeArrowheads="1"/>
          </p:cNvSpPr>
          <p:nvPr/>
        </p:nvSpPr>
        <p:spPr bwMode="auto">
          <a:xfrm>
            <a:off x="5421593" y="4619624"/>
            <a:ext cx="2223686" cy="369332"/>
          </a:xfrm>
          <a:prstGeom prst="rect">
            <a:avLst/>
          </a:prstGeom>
          <a:solidFill>
            <a:schemeClr val="bg1"/>
          </a:solidFill>
          <a:ln w="9525">
            <a:noFill/>
            <a:miter lim="800000"/>
            <a:headEnd/>
            <a:tailEnd/>
          </a:ln>
        </p:spPr>
        <p:txBody>
          <a:bodyPr wrap="none">
            <a:spAutoFit/>
          </a:bodyPr>
          <a:lstStyle/>
          <a:p>
            <a:r>
              <a:rPr lang="en-GB" dirty="0">
                <a:latin typeface="Arial" pitchFamily="34" charset="0"/>
                <a:cs typeface="Arial" pitchFamily="34" charset="0"/>
              </a:rPr>
              <a:t>Use reusable boxes</a:t>
            </a:r>
          </a:p>
        </p:txBody>
      </p:sp>
      <p:sp>
        <p:nvSpPr>
          <p:cNvPr id="18" name="TextBox 17"/>
          <p:cNvSpPr txBox="1">
            <a:spLocks noChangeArrowheads="1"/>
          </p:cNvSpPr>
          <p:nvPr/>
        </p:nvSpPr>
        <p:spPr bwMode="auto">
          <a:xfrm>
            <a:off x="2847387" y="5469688"/>
            <a:ext cx="3159904" cy="646331"/>
          </a:xfrm>
          <a:prstGeom prst="rect">
            <a:avLst/>
          </a:prstGeom>
          <a:solidFill>
            <a:schemeClr val="bg1"/>
          </a:solidFill>
          <a:ln w="9525">
            <a:noFill/>
            <a:miter lim="800000"/>
            <a:headEnd/>
            <a:tailEnd/>
          </a:ln>
        </p:spPr>
        <p:txBody>
          <a:bodyPr wrap="none">
            <a:spAutoFit/>
          </a:bodyPr>
          <a:lstStyle/>
          <a:p>
            <a:pPr algn="ctr"/>
            <a:r>
              <a:rPr lang="en-GB" dirty="0">
                <a:latin typeface="Arial" pitchFamily="34" charset="0"/>
                <a:cs typeface="Arial" pitchFamily="34" charset="0"/>
              </a:rPr>
              <a:t>Take apple cores and orange</a:t>
            </a:r>
          </a:p>
          <a:p>
            <a:pPr algn="ctr"/>
            <a:r>
              <a:rPr lang="en-GB" dirty="0">
                <a:latin typeface="Arial" pitchFamily="34" charset="0"/>
                <a:cs typeface="Arial" pitchFamily="34" charset="0"/>
              </a:rPr>
              <a:t>peel home to compost</a:t>
            </a:r>
          </a:p>
        </p:txBody>
      </p:sp>
      <p:sp>
        <p:nvSpPr>
          <p:cNvPr id="19" name="TextBox 18"/>
          <p:cNvSpPr txBox="1"/>
          <p:nvPr/>
        </p:nvSpPr>
        <p:spPr>
          <a:xfrm>
            <a:off x="755576" y="4293096"/>
            <a:ext cx="2664296" cy="646331"/>
          </a:xfrm>
          <a:prstGeom prst="rect">
            <a:avLst/>
          </a:prstGeom>
          <a:solidFill>
            <a:schemeClr val="bg1"/>
          </a:solidFill>
        </p:spPr>
        <p:txBody>
          <a:bodyPr wrap="square" rtlCol="0">
            <a:spAutoFit/>
          </a:bodyPr>
          <a:lstStyle/>
          <a:p>
            <a:pPr algn="ctr"/>
            <a:r>
              <a:rPr lang="en-GB" dirty="0" smtClean="0">
                <a:latin typeface="Arial" pitchFamily="34" charset="0"/>
                <a:cs typeface="Arial" pitchFamily="34" charset="0"/>
              </a:rPr>
              <a:t>Try to eat food which has not travelled too far.</a:t>
            </a:r>
            <a:endParaRPr lang="en-US" dirty="0">
              <a:latin typeface="Arial" pitchFamily="34" charset="0"/>
              <a:cs typeface="Arial" pitchFamily="34" charset="0"/>
            </a:endParaRPr>
          </a:p>
        </p:txBody>
      </p:sp>
    </p:spTree>
    <p:extLst>
      <p:ext uri="{BB962C8B-B14F-4D97-AF65-F5344CB8AC3E}">
        <p14:creationId xmlns:p14="http://schemas.microsoft.com/office/powerpoint/2010/main" val="193479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460115" y="908720"/>
            <a:ext cx="6920197" cy="1631216"/>
          </a:xfrm>
          <a:prstGeom prst="rect">
            <a:avLst/>
          </a:prstGeom>
          <a:noFill/>
        </p:spPr>
        <p:txBody>
          <a:bodyPr wrap="square" rtlCol="0">
            <a:spAutoFit/>
          </a:bodyPr>
          <a:lstStyle/>
          <a:p>
            <a:r>
              <a:rPr lang="en-GB" sz="3200" dirty="0" smtClean="0">
                <a:latin typeface="Arial" pitchFamily="34" charset="0"/>
                <a:cs typeface="Arial" pitchFamily="34" charset="0"/>
              </a:rPr>
              <a:t>What would you like to find out about </a:t>
            </a:r>
            <a:r>
              <a:rPr lang="en-GB" sz="3200" dirty="0" err="1" smtClean="0">
                <a:latin typeface="Arial" pitchFamily="34" charset="0"/>
                <a:cs typeface="Arial" pitchFamily="34" charset="0"/>
              </a:rPr>
              <a:t>Cley’s</a:t>
            </a:r>
            <a:r>
              <a:rPr lang="en-GB" sz="3200" dirty="0" smtClean="0">
                <a:latin typeface="Arial" pitchFamily="34" charset="0"/>
                <a:cs typeface="Arial" pitchFamily="34" charset="0"/>
              </a:rPr>
              <a:t> wildlife?</a:t>
            </a:r>
          </a:p>
          <a:p>
            <a:endParaRPr lang="en-GB" sz="3600" dirty="0">
              <a:latin typeface="Arial" pitchFamily="34" charset="0"/>
              <a:cs typeface="Arial" pitchFamily="34" charset="0"/>
            </a:endParaRPr>
          </a:p>
        </p:txBody>
      </p:sp>
      <p:sp>
        <p:nvSpPr>
          <p:cNvPr id="7" name="TextBox 6"/>
          <p:cNvSpPr txBox="1"/>
          <p:nvPr/>
        </p:nvSpPr>
        <p:spPr>
          <a:xfrm>
            <a:off x="683568" y="2996952"/>
            <a:ext cx="3236644" cy="1107996"/>
          </a:xfrm>
          <a:prstGeom prst="rect">
            <a:avLst/>
          </a:prstGeom>
          <a:noFill/>
        </p:spPr>
        <p:txBody>
          <a:bodyPr wrap="square" rtlCol="0">
            <a:spAutoFit/>
          </a:bodyPr>
          <a:lstStyle/>
          <a:p>
            <a:r>
              <a:rPr lang="en-GB" sz="2400" dirty="0">
                <a:latin typeface="Arial" pitchFamily="34" charset="0"/>
                <a:cs typeface="Arial" pitchFamily="34" charset="0"/>
              </a:rPr>
              <a:t>Can you each come up with 2 questions?</a:t>
            </a:r>
          </a:p>
          <a:p>
            <a:endParaRPr lang="en-GB" dirty="0"/>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5" name="Picture 1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pic>
        <p:nvPicPr>
          <p:cNvPr id="10242" name="Picture 2" descr="L:\Teacher packs and timetables\Pre-visit PPT 2015\Cley\cley pics\Bearded tit, NWT Cley Marshes, Steve Bond, 05 October 200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3119" y="1541947"/>
            <a:ext cx="3263783" cy="426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963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Teacher packs and timetables\Pre-visit PPT 2015\Cley\cley pics\Cley Marshes, credit Barry Madden (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76" y="1124744"/>
            <a:ext cx="8547041" cy="44436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192476"/>
            <a:ext cx="9138277" cy="584775"/>
          </a:xfrm>
          <a:prstGeom prst="rect">
            <a:avLst/>
          </a:prstGeom>
          <a:noFill/>
        </p:spPr>
        <p:txBody>
          <a:bodyPr wrap="square" rtlCol="0">
            <a:spAutoFit/>
          </a:bodyPr>
          <a:lstStyle/>
          <a:p>
            <a:pPr algn="ctr"/>
            <a:r>
              <a:rPr lang="en-GB" sz="3200" dirty="0" smtClean="0">
                <a:latin typeface="Arial" pitchFamily="34" charset="0"/>
                <a:cs typeface="Arial" pitchFamily="34" charset="0"/>
              </a:rPr>
              <a:t>See you soon!</a:t>
            </a:r>
            <a:endParaRPr lang="en-GB" sz="3200" dirty="0">
              <a:latin typeface="Arial" pitchFamily="34" charset="0"/>
              <a:cs typeface="Arial" pitchFamily="34" charset="0"/>
            </a:endParaRPr>
          </a:p>
        </p:txBody>
      </p:sp>
      <p:pic>
        <p:nvPicPr>
          <p:cNvPr id="2" name="Picture 1"/>
          <p:cNvPicPr>
            <a:picLocks noChangeAspect="1"/>
          </p:cNvPicPr>
          <p:nvPr/>
        </p:nvPicPr>
        <p:blipFill>
          <a:blip r:embed="rId4" cstate="print"/>
          <a:srcRect/>
          <a:stretch>
            <a:fillRect/>
          </a:stretch>
        </p:blipFill>
        <p:spPr bwMode="auto">
          <a:xfrm>
            <a:off x="7596336" y="188640"/>
            <a:ext cx="1335088" cy="11938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4" name="Picture 1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spTree>
    <p:extLst>
      <p:ext uri="{BB962C8B-B14F-4D97-AF65-F5344CB8AC3E}">
        <p14:creationId xmlns:p14="http://schemas.microsoft.com/office/powerpoint/2010/main" val="696632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323528" y="154419"/>
            <a:ext cx="7128792" cy="584775"/>
          </a:xfrm>
          <a:prstGeom prst="rect">
            <a:avLst/>
          </a:prstGeom>
          <a:noFill/>
        </p:spPr>
        <p:txBody>
          <a:bodyPr wrap="square" rtlCol="0">
            <a:spAutoFit/>
          </a:bodyPr>
          <a:lstStyle/>
          <a:p>
            <a:r>
              <a:rPr lang="en-GB" sz="3200" dirty="0" smtClean="0">
                <a:latin typeface="Arial" pitchFamily="34" charset="0"/>
                <a:cs typeface="Arial" pitchFamily="34" charset="0"/>
              </a:rPr>
              <a:t>A </a:t>
            </a:r>
            <a:r>
              <a:rPr lang="en-GB" sz="3200" dirty="0" smtClean="0">
                <a:latin typeface="Arial" pitchFamily="34" charset="0"/>
                <a:cs typeface="Arial" pitchFamily="34" charset="0"/>
              </a:rPr>
              <a:t>Bit </a:t>
            </a:r>
            <a:r>
              <a:rPr lang="en-GB" sz="3200" dirty="0">
                <a:latin typeface="Arial" pitchFamily="34" charset="0"/>
                <a:cs typeface="Arial" pitchFamily="34" charset="0"/>
              </a:rPr>
              <a:t>A</a:t>
            </a:r>
            <a:r>
              <a:rPr lang="en-GB" sz="3200" dirty="0" smtClean="0">
                <a:latin typeface="Arial" pitchFamily="34" charset="0"/>
                <a:cs typeface="Arial" pitchFamily="34" charset="0"/>
              </a:rPr>
              <a:t>bout </a:t>
            </a:r>
            <a:r>
              <a:rPr lang="en-GB" sz="3200" dirty="0" smtClean="0">
                <a:latin typeface="Arial" pitchFamily="34" charset="0"/>
                <a:cs typeface="Arial" pitchFamily="34" charset="0"/>
              </a:rPr>
              <a:t>Norfolk Wildlife Trust…</a:t>
            </a:r>
            <a:endParaRPr lang="en-GB" dirty="0" smtClean="0"/>
          </a:p>
        </p:txBody>
      </p:sp>
      <p:pic>
        <p:nvPicPr>
          <p:cNvPr id="2" name="Picture 1"/>
          <p:cNvPicPr>
            <a:picLocks noChangeAspect="1"/>
          </p:cNvPicPr>
          <p:nvPr/>
        </p:nvPicPr>
        <p:blipFill>
          <a:blip r:embed="rId3" cstate="print"/>
          <a:srcRect/>
          <a:stretch>
            <a:fillRect/>
          </a:stretch>
        </p:blipFill>
        <p:spPr bwMode="auto">
          <a:xfrm>
            <a:off x="7793252" y="104049"/>
            <a:ext cx="1222026" cy="1092703"/>
          </a:xfrm>
          <a:prstGeom prst="rect">
            <a:avLst/>
          </a:prstGeom>
          <a:noFill/>
          <a:ln w="9525">
            <a:noFill/>
            <a:miter lim="800000"/>
            <a:headEnd/>
            <a:tailEnd/>
          </a:ln>
        </p:spPr>
      </p:pic>
      <p:sp>
        <p:nvSpPr>
          <p:cNvPr id="25" name="Rectangle 24"/>
          <p:cNvSpPr/>
          <p:nvPr/>
        </p:nvSpPr>
        <p:spPr>
          <a:xfrm>
            <a:off x="197430" y="752866"/>
            <a:ext cx="2681092" cy="1938992"/>
          </a:xfrm>
          <a:prstGeom prst="rect">
            <a:avLst/>
          </a:prstGeom>
        </p:spPr>
        <p:txBody>
          <a:bodyPr wrap="square">
            <a:spAutoFit/>
          </a:bodyPr>
          <a:lstStyle/>
          <a:p>
            <a:r>
              <a:rPr lang="en-GB" sz="2400" dirty="0" smtClean="0">
                <a:latin typeface="Arial" pitchFamily="34" charset="0"/>
                <a:cs typeface="Arial" pitchFamily="34" charset="0"/>
              </a:rPr>
              <a:t>We protect more than 50 nature reserves across Norfolk for wildlife and people.</a:t>
            </a:r>
            <a:endParaRPr lang="en-GB" sz="2400" dirty="0">
              <a:latin typeface="Arial" pitchFamily="34" charset="0"/>
              <a:cs typeface="Arial" pitchFamily="34" charset="0"/>
            </a:endParaRPr>
          </a:p>
        </p:txBody>
      </p:sp>
      <p:pic>
        <p:nvPicPr>
          <p:cNvPr id="3" name="Picture 2" descr="L:\Teacher packs and timetables\Pre-visit PPT 2015\Cley\cley pics\Holme Dunes credit Richard Osbour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5512" y="960485"/>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L:\Teacher packs and timetables\Pre-visit PPT 2015\Cley\cley pics\Weeting Heath credit Richard Osbourne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3784" y="990842"/>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Teacher packs and timetables\Pre-visit PPT 2015\Cley\cley pics\Cockshoot Dyke Ray Jones 22 June 20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046" y="2708920"/>
            <a:ext cx="2218785" cy="14730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L:\Teacher packs and timetables\Pre-visit PPT 2015\Cley\cley pics\Rose bay willowherb colours dunes, photo by Tasha Nort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2612" y="2708920"/>
            <a:ext cx="2266019" cy="1510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Cley\cley pics\Scots Pines Thetford Forest_credit Richard Osbourn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5081" y="2780928"/>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8" name="Picture 27"/>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pic>
        <p:nvPicPr>
          <p:cNvPr id="2055" name="Picture 7" descr="L:\Teacher packs and timetables\Pre-visit PPT 2015\Cley\cley pics\WisseyWissingtonMar2007-pool in rond RHB.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9123" y="4365104"/>
            <a:ext cx="2197653" cy="16482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Teacher packs and timetables\Pre-visit PPT 2015\Cley\cley pics\Wildflower meadow 9 WildStock 2007 A.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43808" y="4386928"/>
            <a:ext cx="2330613" cy="162641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L:\Teacher packs and timetables\Pre-visit PPT 2015\Cley\cley pics\Bluebells at Blickling, Aylsham, Russell Baylin, 1 May 200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95081" y="4437112"/>
            <a:ext cx="2229091" cy="157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083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6" name="Picture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pic>
        <p:nvPicPr>
          <p:cNvPr id="2" name="Picture 1"/>
          <p:cNvPicPr>
            <a:picLocks noChangeAspect="1"/>
          </p:cNvPicPr>
          <p:nvPr/>
        </p:nvPicPr>
        <p:blipFill>
          <a:blip r:embed="rId5" cstate="print"/>
          <a:srcRect/>
          <a:stretch>
            <a:fillRect/>
          </a:stretch>
        </p:blipFill>
        <p:spPr bwMode="auto">
          <a:xfrm>
            <a:off x="7699598" y="188640"/>
            <a:ext cx="1231826" cy="1101466"/>
          </a:xfrm>
          <a:prstGeom prst="rect">
            <a:avLst/>
          </a:prstGeom>
          <a:noFill/>
          <a:ln w="9525">
            <a:noFill/>
            <a:miter lim="800000"/>
            <a:headEnd/>
            <a:tailEnd/>
          </a:ln>
        </p:spPr>
      </p:pic>
      <p:sp>
        <p:nvSpPr>
          <p:cNvPr id="7" name="TextBox 6"/>
          <p:cNvSpPr txBox="1"/>
          <p:nvPr/>
        </p:nvSpPr>
        <p:spPr>
          <a:xfrm>
            <a:off x="439393" y="366777"/>
            <a:ext cx="6868911" cy="1846659"/>
          </a:xfrm>
          <a:prstGeom prst="rect">
            <a:avLst/>
          </a:prstGeom>
          <a:noFill/>
        </p:spPr>
        <p:txBody>
          <a:bodyPr wrap="square" rtlCol="0">
            <a:spAutoFit/>
          </a:bodyPr>
          <a:lstStyle/>
          <a:p>
            <a:r>
              <a:rPr lang="en-GB" sz="2400" dirty="0" smtClean="0">
                <a:latin typeface="Arial" pitchFamily="34" charset="0"/>
                <a:cs typeface="Arial" pitchFamily="34" charset="0"/>
              </a:rPr>
              <a:t>We also help </a:t>
            </a:r>
            <a:r>
              <a:rPr lang="en-GB" sz="2400" dirty="0">
                <a:latin typeface="Arial" pitchFamily="34" charset="0"/>
                <a:cs typeface="Arial" pitchFamily="34" charset="0"/>
              </a:rPr>
              <a:t>to make gardens, parks, </a:t>
            </a:r>
            <a:r>
              <a:rPr lang="en-GB" sz="2400" dirty="0" smtClean="0">
                <a:latin typeface="Arial" pitchFamily="34" charset="0"/>
                <a:cs typeface="Arial" pitchFamily="34" charset="0"/>
              </a:rPr>
              <a:t>schools, </a:t>
            </a:r>
            <a:r>
              <a:rPr lang="en-GB" sz="2400" dirty="0">
                <a:latin typeface="Arial" pitchFamily="34" charset="0"/>
                <a:cs typeface="Arial" pitchFamily="34" charset="0"/>
              </a:rPr>
              <a:t>churchyards, roadsides and other areas more </a:t>
            </a:r>
            <a:r>
              <a:rPr lang="en-GB" sz="2400" dirty="0" smtClean="0">
                <a:latin typeface="Arial" pitchFamily="34" charset="0"/>
                <a:cs typeface="Arial" pitchFamily="34" charset="0"/>
              </a:rPr>
              <a:t>wildlife-friendly so that nature reserves are joined up.  We call this a “Living Landscape”. </a:t>
            </a:r>
            <a:endParaRPr lang="en-GB" dirty="0">
              <a:latin typeface="Arial" pitchFamily="34" charset="0"/>
              <a:cs typeface="Arial" pitchFamily="34" charset="0"/>
            </a:endParaRPr>
          </a:p>
          <a:p>
            <a:endParaRPr lang="en-GB" dirty="0">
              <a:latin typeface="Arial" pitchFamily="34" charset="0"/>
              <a:cs typeface="Arial" pitchFamily="34" charset="0"/>
            </a:endParaRPr>
          </a:p>
        </p:txBody>
      </p:sp>
      <p:pic>
        <p:nvPicPr>
          <p:cNvPr id="3075" name="Picture 3" descr="L:\Teacher packs and timetables\Pre-visit PPT 2015\Cley\cley pics\IMG_003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7913" y="2441226"/>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Teacher packs and timetables\Pre-visit PPT 2015\Cley\cley pics\burkmarr garden meadow 270605.JPG"/>
          <p:cNvPicPr>
            <a:picLocks noChangeAspect="1" noChangeArrowheads="1"/>
          </p:cNvPicPr>
          <p:nvPr/>
        </p:nvPicPr>
        <p:blipFill rotWithShape="1">
          <a:blip r:embed="rId7">
            <a:extLst>
              <a:ext uri="{28A0092B-C50C-407E-A947-70E740481C1C}">
                <a14:useLocalDpi xmlns:a14="http://schemas.microsoft.com/office/drawing/2010/main" val="0"/>
              </a:ext>
            </a:extLst>
          </a:blip>
          <a:srcRect l="-12573" r="46992"/>
          <a:stretch/>
        </p:blipFill>
        <p:spPr bwMode="auto">
          <a:xfrm>
            <a:off x="5566313" y="2484512"/>
            <a:ext cx="2899565" cy="331604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Teacher packs and timetables\Pre-visit PPT 2015\Cley\cley pics\burkmarr garden pond 050504 4.JPG"/>
          <p:cNvPicPr>
            <a:picLocks noChangeAspect="1" noChangeArrowheads="1"/>
          </p:cNvPicPr>
          <p:nvPr/>
        </p:nvPicPr>
        <p:blipFill rotWithShape="1">
          <a:blip r:embed="rId8">
            <a:extLst>
              <a:ext uri="{28A0092B-C50C-407E-A947-70E740481C1C}">
                <a14:useLocalDpi xmlns:a14="http://schemas.microsoft.com/office/drawing/2010/main" val="0"/>
              </a:ext>
            </a:extLst>
          </a:blip>
          <a:srcRect r="42343"/>
          <a:stretch/>
        </p:blipFill>
        <p:spPr bwMode="auto">
          <a:xfrm>
            <a:off x="275444" y="2471611"/>
            <a:ext cx="2467756" cy="321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511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395536" y="404664"/>
            <a:ext cx="7152366" cy="1200329"/>
          </a:xfrm>
          <a:prstGeom prst="rect">
            <a:avLst/>
          </a:prstGeom>
          <a:noFill/>
        </p:spPr>
        <p:txBody>
          <a:bodyPr wrap="square" rtlCol="0">
            <a:spAutoFit/>
          </a:bodyPr>
          <a:lstStyle/>
          <a:p>
            <a:r>
              <a:rPr lang="en-GB" dirty="0" smtClean="0">
                <a:latin typeface="Arial" pitchFamily="34" charset="0"/>
                <a:cs typeface="Arial" pitchFamily="34" charset="0"/>
              </a:rPr>
              <a:t>We would also like to create nature reserves in the sea as well as on land because sea life is just as important but far less protected.  Can you think of problems that life in the sea faces?  How about any ways that we can all help?</a:t>
            </a:r>
            <a:endParaRPr lang="en-GB" dirty="0">
              <a:latin typeface="Arial" pitchFamily="34" charset="0"/>
              <a:cs typeface="Arial" pitchFamily="34" charset="0"/>
            </a:endParaRPr>
          </a:p>
        </p:txBody>
      </p:sp>
      <p:pic>
        <p:nvPicPr>
          <p:cNvPr id="4099" name="Picture 3" descr="L:\Teacher packs and timetables\Pre-visit PPT 2015\Cley\cley pics\Marine images, Rob Spray (7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59"/>
          <a:stretch/>
        </p:blipFill>
        <p:spPr bwMode="auto">
          <a:xfrm>
            <a:off x="6600397" y="1681368"/>
            <a:ext cx="1863745" cy="12837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Teacher packs and timetables\Pre-visit PPT 2015\Cley\cley pics\Moon Jellyfish, Helen Nott, Off of Weynbourne,  1 September 2005 (Custom).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780"/>
          <a:stretch/>
        </p:blipFill>
        <p:spPr bwMode="auto">
          <a:xfrm>
            <a:off x="6600397" y="3121528"/>
            <a:ext cx="1894902" cy="12640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7" name="Picture 1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pic>
        <p:nvPicPr>
          <p:cNvPr id="4098" name="Picture 2" descr="L:\Teacher packs and timetables\Pre-visit PPT 2015\Cley\cley pics\Chalk Reef, credit Rob Spray 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1688953"/>
            <a:ext cx="5558504" cy="416887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L:\Teacher packs and timetables\Pre-visit PPT 2015\Cley\cley pics\Sunstar, Terry Stanford, Cley Beach 19 October 2007 (Custom).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6254"/>
          <a:stretch/>
        </p:blipFill>
        <p:spPr bwMode="auto">
          <a:xfrm>
            <a:off x="6600397" y="4509120"/>
            <a:ext cx="1935926" cy="13159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47799" y="4966793"/>
            <a:ext cx="307777" cy="1323087"/>
          </a:xfrm>
          <a:prstGeom prst="rect">
            <a:avLst/>
          </a:prstGeom>
          <a:noFill/>
        </p:spPr>
        <p:txBody>
          <a:bodyPr vert="vert" wrap="square" rtlCol="0">
            <a:spAutoFit/>
          </a:bodyPr>
          <a:lstStyle/>
          <a:p>
            <a:r>
              <a:rPr lang="en-GB" sz="800" dirty="0" smtClean="0">
                <a:latin typeface="Arial" pitchFamily="34" charset="0"/>
                <a:cs typeface="Arial" pitchFamily="34" charset="0"/>
              </a:rPr>
              <a:t>Photos: Rob Spray</a:t>
            </a:r>
            <a:endParaRPr lang="en-GB" sz="800" dirty="0">
              <a:latin typeface="Arial" pitchFamily="34" charset="0"/>
              <a:cs typeface="Arial" pitchFamily="34" charset="0"/>
            </a:endParaRPr>
          </a:p>
        </p:txBody>
      </p:sp>
    </p:spTree>
    <p:extLst>
      <p:ext uri="{BB962C8B-B14F-4D97-AF65-F5344CB8AC3E}">
        <p14:creationId xmlns:p14="http://schemas.microsoft.com/office/powerpoint/2010/main" val="2655826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323528" y="188640"/>
            <a:ext cx="7056784" cy="830997"/>
          </a:xfrm>
          <a:prstGeom prst="rect">
            <a:avLst/>
          </a:prstGeom>
          <a:noFill/>
        </p:spPr>
        <p:txBody>
          <a:bodyPr wrap="square" rtlCol="0">
            <a:spAutoFit/>
          </a:bodyPr>
          <a:lstStyle/>
          <a:p>
            <a:r>
              <a:rPr lang="en-GB" sz="2400" dirty="0" smtClean="0">
                <a:latin typeface="Arial" pitchFamily="34" charset="0"/>
                <a:cs typeface="Arial" pitchFamily="34" charset="0"/>
              </a:rPr>
              <a:t>Here are some of the words we might use during your visit.  Can you guess what they are?</a:t>
            </a:r>
            <a:endParaRPr lang="en-GB" sz="2400" dirty="0">
              <a:latin typeface="Arial" pitchFamily="34" charset="0"/>
              <a:cs typeface="Arial" pitchFamily="34" charset="0"/>
            </a:endParaRPr>
          </a:p>
        </p:txBody>
      </p:sp>
      <p:sp>
        <p:nvSpPr>
          <p:cNvPr id="7" name="TextBox 6"/>
          <p:cNvSpPr txBox="1"/>
          <p:nvPr/>
        </p:nvSpPr>
        <p:spPr>
          <a:xfrm>
            <a:off x="276008" y="1175022"/>
            <a:ext cx="4183261" cy="646331"/>
          </a:xfrm>
          <a:prstGeom prst="rect">
            <a:avLst/>
          </a:prstGeom>
          <a:noFill/>
        </p:spPr>
        <p:txBody>
          <a:bodyPr wrap="square" rtlCol="0">
            <a:spAutoFit/>
          </a:bodyPr>
          <a:lstStyle/>
          <a:p>
            <a:r>
              <a:rPr lang="en-GB" i="1" dirty="0" smtClean="0">
                <a:solidFill>
                  <a:srgbClr val="0070C0"/>
                </a:solidFill>
                <a:latin typeface="Arial" pitchFamily="34" charset="0"/>
                <a:cs typeface="Arial" pitchFamily="34" charset="0"/>
              </a:rPr>
              <a:t>1) A place where plants and animals can live</a:t>
            </a:r>
            <a:endParaRPr lang="en-GB" i="1" dirty="0">
              <a:latin typeface="Arial" pitchFamily="34" charset="0"/>
              <a:cs typeface="Arial" pitchFamily="34" charset="0"/>
            </a:endParaRPr>
          </a:p>
        </p:txBody>
      </p:sp>
      <p:sp>
        <p:nvSpPr>
          <p:cNvPr id="9" name="TextBox 8"/>
          <p:cNvSpPr txBox="1"/>
          <p:nvPr/>
        </p:nvSpPr>
        <p:spPr>
          <a:xfrm>
            <a:off x="4940424" y="13491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0" name="TextBox 9"/>
          <p:cNvSpPr txBox="1"/>
          <p:nvPr/>
        </p:nvSpPr>
        <p:spPr>
          <a:xfrm>
            <a:off x="5092824" y="15015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1" name="TextBox 10"/>
          <p:cNvSpPr txBox="1"/>
          <p:nvPr/>
        </p:nvSpPr>
        <p:spPr>
          <a:xfrm>
            <a:off x="6300192" y="1290519"/>
            <a:ext cx="288032" cy="369332"/>
          </a:xfrm>
          <a:prstGeom prst="rect">
            <a:avLst/>
          </a:prstGeom>
          <a:noFill/>
        </p:spPr>
        <p:txBody>
          <a:bodyPr wrap="square" rtlCol="0">
            <a:spAutoFit/>
          </a:bodyPr>
          <a:lstStyle/>
          <a:p>
            <a:r>
              <a:rPr lang="en-GB" dirty="0" smtClean="0">
                <a:solidFill>
                  <a:srgbClr val="0070C0"/>
                </a:solidFill>
                <a:latin typeface="Arial" pitchFamily="34" charset="0"/>
                <a:cs typeface="Arial" pitchFamily="34" charset="0"/>
              </a:rPr>
              <a:t>I</a:t>
            </a:r>
            <a:endParaRPr lang="en-GB" dirty="0">
              <a:solidFill>
                <a:srgbClr val="0070C0"/>
              </a:solidFill>
              <a:latin typeface="Arial" pitchFamily="34" charset="0"/>
              <a:cs typeface="Arial" pitchFamily="34" charset="0"/>
            </a:endParaRPr>
          </a:p>
        </p:txBody>
      </p:sp>
      <p:sp>
        <p:nvSpPr>
          <p:cNvPr id="12" name="TextBox 11"/>
          <p:cNvSpPr txBox="1"/>
          <p:nvPr/>
        </p:nvSpPr>
        <p:spPr>
          <a:xfrm>
            <a:off x="4419923" y="1834428"/>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3" name="TextBox 12"/>
          <p:cNvSpPr txBox="1"/>
          <p:nvPr/>
        </p:nvSpPr>
        <p:spPr>
          <a:xfrm>
            <a:off x="6380064" y="2328084"/>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4" name="TextBox 13"/>
          <p:cNvSpPr txBox="1"/>
          <p:nvPr/>
        </p:nvSpPr>
        <p:spPr>
          <a:xfrm>
            <a:off x="4550581" y="1183555"/>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5" name="TextBox 14"/>
          <p:cNvSpPr txBox="1"/>
          <p:nvPr/>
        </p:nvSpPr>
        <p:spPr>
          <a:xfrm>
            <a:off x="5364088" y="1272097"/>
            <a:ext cx="288032" cy="369332"/>
          </a:xfrm>
          <a:prstGeom prst="rect">
            <a:avLst/>
          </a:prstGeom>
          <a:noFill/>
        </p:spPr>
        <p:txBody>
          <a:bodyPr wrap="square" rtlCol="0">
            <a:spAutoFit/>
          </a:bodyPr>
          <a:lstStyle/>
          <a:p>
            <a:r>
              <a:rPr lang="en-GB" dirty="0" smtClean="0">
                <a:solidFill>
                  <a:srgbClr val="0070C0"/>
                </a:solidFill>
                <a:latin typeface="Arial" pitchFamily="34" charset="0"/>
                <a:cs typeface="Arial" pitchFamily="34" charset="0"/>
              </a:rPr>
              <a:t>H</a:t>
            </a:r>
            <a:endParaRPr lang="en-GB" dirty="0">
              <a:solidFill>
                <a:srgbClr val="0070C0"/>
              </a:solidFill>
              <a:latin typeface="Arial" pitchFamily="34" charset="0"/>
              <a:cs typeface="Arial" pitchFamily="34" charset="0"/>
            </a:endParaRPr>
          </a:p>
        </p:txBody>
      </p:sp>
      <p:sp>
        <p:nvSpPr>
          <p:cNvPr id="16" name="Rectangle 15"/>
          <p:cNvSpPr/>
          <p:nvPr/>
        </p:nvSpPr>
        <p:spPr>
          <a:xfrm>
            <a:off x="5652120" y="1272097"/>
            <a:ext cx="338554" cy="369332"/>
          </a:xfrm>
          <a:prstGeom prst="rect">
            <a:avLst/>
          </a:prstGeom>
        </p:spPr>
        <p:txBody>
          <a:bodyPr wrap="none">
            <a:spAutoFit/>
          </a:bodyPr>
          <a:lstStyle/>
          <a:p>
            <a:r>
              <a:rPr lang="en-GB" dirty="0" smtClean="0">
                <a:solidFill>
                  <a:srgbClr val="0070C0"/>
                </a:solidFill>
                <a:latin typeface="Arial" pitchFamily="34" charset="0"/>
                <a:cs typeface="Arial" pitchFamily="34" charset="0"/>
              </a:rPr>
              <a:t>A</a:t>
            </a:r>
            <a:endParaRPr lang="en-GB" dirty="0">
              <a:solidFill>
                <a:srgbClr val="0070C0"/>
              </a:solidFill>
              <a:latin typeface="Arial" pitchFamily="34" charset="0"/>
              <a:cs typeface="Arial" pitchFamily="34" charset="0"/>
            </a:endParaRPr>
          </a:p>
        </p:txBody>
      </p:sp>
      <p:sp>
        <p:nvSpPr>
          <p:cNvPr id="17" name="Rectangle 16"/>
          <p:cNvSpPr/>
          <p:nvPr/>
        </p:nvSpPr>
        <p:spPr>
          <a:xfrm>
            <a:off x="5940152" y="1287097"/>
            <a:ext cx="338554" cy="369332"/>
          </a:xfrm>
          <a:prstGeom prst="rect">
            <a:avLst/>
          </a:prstGeom>
        </p:spPr>
        <p:txBody>
          <a:bodyPr wrap="none">
            <a:spAutoFit/>
          </a:bodyPr>
          <a:lstStyle/>
          <a:p>
            <a:r>
              <a:rPr lang="en-GB" dirty="0" smtClean="0">
                <a:solidFill>
                  <a:srgbClr val="0070C0"/>
                </a:solidFill>
                <a:latin typeface="Arial" pitchFamily="34" charset="0"/>
                <a:cs typeface="Arial" pitchFamily="34" charset="0"/>
              </a:rPr>
              <a:t>B</a:t>
            </a:r>
            <a:endParaRPr lang="en-GB" dirty="0">
              <a:solidFill>
                <a:srgbClr val="0070C0"/>
              </a:solidFill>
              <a:latin typeface="Arial" pitchFamily="34" charset="0"/>
              <a:cs typeface="Arial" pitchFamily="34" charset="0"/>
            </a:endParaRPr>
          </a:p>
        </p:txBody>
      </p:sp>
      <p:sp>
        <p:nvSpPr>
          <p:cNvPr id="18" name="Rectangle 17"/>
          <p:cNvSpPr/>
          <p:nvPr/>
        </p:nvSpPr>
        <p:spPr>
          <a:xfrm>
            <a:off x="6963342" y="1291101"/>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0" name="Rectangle 19"/>
          <p:cNvSpPr/>
          <p:nvPr/>
        </p:nvSpPr>
        <p:spPr>
          <a:xfrm>
            <a:off x="6489189" y="1290519"/>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1" name="Rectangle 20"/>
          <p:cNvSpPr/>
          <p:nvPr/>
        </p:nvSpPr>
        <p:spPr>
          <a:xfrm>
            <a:off x="6724007" y="1295752"/>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25" name="Rectangle 24"/>
          <p:cNvSpPr/>
          <p:nvPr/>
        </p:nvSpPr>
        <p:spPr>
          <a:xfrm>
            <a:off x="6156450" y="1878463"/>
            <a:ext cx="351378" cy="369332"/>
          </a:xfrm>
          <a:prstGeom prst="rect">
            <a:avLst/>
          </a:prstGeom>
        </p:spPr>
        <p:txBody>
          <a:bodyPr wrap="none">
            <a:spAutoFit/>
          </a:bodyPr>
          <a:lstStyle/>
          <a:p>
            <a:r>
              <a:rPr lang="en-GB" dirty="0">
                <a:solidFill>
                  <a:srgbClr val="7030A0"/>
                </a:solidFill>
                <a:latin typeface="Arial" pitchFamily="34" charset="0"/>
                <a:cs typeface="Arial" pitchFamily="34" charset="0"/>
              </a:rPr>
              <a:t>C</a:t>
            </a:r>
          </a:p>
        </p:txBody>
      </p:sp>
      <p:sp>
        <p:nvSpPr>
          <p:cNvPr id="27" name="Rectangle 26"/>
          <p:cNvSpPr/>
          <p:nvPr/>
        </p:nvSpPr>
        <p:spPr>
          <a:xfrm>
            <a:off x="5685025" y="1874310"/>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P</a:t>
            </a:r>
            <a:endParaRPr lang="en-GB" dirty="0">
              <a:solidFill>
                <a:srgbClr val="7030A0"/>
              </a:solidFill>
              <a:latin typeface="Arial" pitchFamily="34" charset="0"/>
              <a:cs typeface="Arial" pitchFamily="34" charset="0"/>
            </a:endParaRPr>
          </a:p>
        </p:txBody>
      </p:sp>
      <p:sp>
        <p:nvSpPr>
          <p:cNvPr id="28" name="Rectangle 27"/>
          <p:cNvSpPr/>
          <p:nvPr/>
        </p:nvSpPr>
        <p:spPr>
          <a:xfrm>
            <a:off x="5891088" y="1870884"/>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E</a:t>
            </a:r>
            <a:endParaRPr lang="en-GB" dirty="0">
              <a:solidFill>
                <a:srgbClr val="7030A0"/>
              </a:solidFill>
              <a:latin typeface="Arial" pitchFamily="34" charset="0"/>
              <a:cs typeface="Arial" pitchFamily="34" charset="0"/>
            </a:endParaRPr>
          </a:p>
        </p:txBody>
      </p:sp>
      <p:sp>
        <p:nvSpPr>
          <p:cNvPr id="29" name="Rectangle 28"/>
          <p:cNvSpPr/>
          <p:nvPr/>
        </p:nvSpPr>
        <p:spPr>
          <a:xfrm>
            <a:off x="5366300"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0" name="Rectangle 29"/>
          <p:cNvSpPr/>
          <p:nvPr/>
        </p:nvSpPr>
        <p:spPr>
          <a:xfrm>
            <a:off x="6419310" y="1882418"/>
            <a:ext cx="248786"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I</a:t>
            </a:r>
            <a:endParaRPr lang="en-GB" dirty="0">
              <a:solidFill>
                <a:srgbClr val="7030A0"/>
              </a:solidFill>
              <a:latin typeface="Arial" pitchFamily="34" charset="0"/>
              <a:cs typeface="Arial" pitchFamily="34" charset="0"/>
            </a:endParaRPr>
          </a:p>
        </p:txBody>
      </p:sp>
      <p:sp>
        <p:nvSpPr>
          <p:cNvPr id="31" name="Rectangle 30"/>
          <p:cNvSpPr/>
          <p:nvPr/>
        </p:nvSpPr>
        <p:spPr>
          <a:xfrm>
            <a:off x="6563174" y="1874310"/>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E</a:t>
            </a:r>
            <a:endParaRPr lang="en-GB" dirty="0">
              <a:solidFill>
                <a:srgbClr val="7030A0"/>
              </a:solidFill>
              <a:latin typeface="Arial" pitchFamily="34" charset="0"/>
              <a:cs typeface="Arial" pitchFamily="34" charset="0"/>
            </a:endParaRPr>
          </a:p>
        </p:txBody>
      </p:sp>
      <p:sp>
        <p:nvSpPr>
          <p:cNvPr id="32" name="Rectangle 31"/>
          <p:cNvSpPr/>
          <p:nvPr/>
        </p:nvSpPr>
        <p:spPr>
          <a:xfrm>
            <a:off x="6794065"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4" name="Rectangle 33"/>
          <p:cNvSpPr/>
          <p:nvPr/>
        </p:nvSpPr>
        <p:spPr>
          <a:xfrm>
            <a:off x="7804902" y="2470149"/>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5" name="Rectangle 34"/>
          <p:cNvSpPr/>
          <p:nvPr/>
        </p:nvSpPr>
        <p:spPr>
          <a:xfrm>
            <a:off x="5361018" y="3552606"/>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A</a:t>
            </a:r>
            <a:endParaRPr lang="en-GB" dirty="0">
              <a:solidFill>
                <a:schemeClr val="accent6">
                  <a:lumMod val="75000"/>
                </a:schemeClr>
              </a:solidFill>
              <a:latin typeface="Arial" pitchFamily="34" charset="0"/>
              <a:cs typeface="Arial" pitchFamily="34" charset="0"/>
            </a:endParaRPr>
          </a:p>
        </p:txBody>
      </p:sp>
      <p:sp>
        <p:nvSpPr>
          <p:cNvPr id="36" name="Rectangle 35"/>
          <p:cNvSpPr/>
          <p:nvPr/>
        </p:nvSpPr>
        <p:spPr>
          <a:xfrm>
            <a:off x="8461670" y="2470149"/>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7" name="Rectangle 36"/>
          <p:cNvSpPr/>
          <p:nvPr/>
        </p:nvSpPr>
        <p:spPr>
          <a:xfrm>
            <a:off x="7359520" y="2474095"/>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8" name="Rectangle 37"/>
          <p:cNvSpPr/>
          <p:nvPr/>
        </p:nvSpPr>
        <p:spPr>
          <a:xfrm>
            <a:off x="8023225" y="2470149"/>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39" name="Rectangle 38"/>
          <p:cNvSpPr/>
          <p:nvPr/>
        </p:nvSpPr>
        <p:spPr>
          <a:xfrm>
            <a:off x="8235265" y="2469682"/>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V</a:t>
            </a:r>
            <a:endParaRPr lang="en-GB" dirty="0">
              <a:solidFill>
                <a:srgbClr val="00B050"/>
              </a:solidFill>
              <a:latin typeface="Arial" pitchFamily="34" charset="0"/>
              <a:cs typeface="Arial" pitchFamily="34" charset="0"/>
            </a:endParaRPr>
          </a:p>
        </p:txBody>
      </p:sp>
      <p:sp>
        <p:nvSpPr>
          <p:cNvPr id="40" name="Rectangle 39"/>
          <p:cNvSpPr/>
          <p:nvPr/>
        </p:nvSpPr>
        <p:spPr>
          <a:xfrm>
            <a:off x="7148083" y="2474095"/>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41" name="Rectangle 40"/>
          <p:cNvSpPr/>
          <p:nvPr/>
        </p:nvSpPr>
        <p:spPr>
          <a:xfrm>
            <a:off x="6624788" y="2469682"/>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42" name="Rectangle 41"/>
          <p:cNvSpPr/>
          <p:nvPr/>
        </p:nvSpPr>
        <p:spPr>
          <a:xfrm>
            <a:off x="6388856" y="2460851"/>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43" name="Rectangle 42"/>
          <p:cNvSpPr/>
          <p:nvPr/>
        </p:nvSpPr>
        <p:spPr>
          <a:xfrm>
            <a:off x="6137811" y="2468216"/>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U</a:t>
            </a:r>
            <a:endParaRPr lang="en-GB" dirty="0">
              <a:solidFill>
                <a:srgbClr val="00B050"/>
              </a:solidFill>
              <a:latin typeface="Arial" pitchFamily="34" charset="0"/>
              <a:cs typeface="Arial" pitchFamily="34" charset="0"/>
            </a:endParaRPr>
          </a:p>
        </p:txBody>
      </p:sp>
      <p:sp>
        <p:nvSpPr>
          <p:cNvPr id="44" name="Rectangle 43"/>
          <p:cNvSpPr/>
          <p:nvPr/>
        </p:nvSpPr>
        <p:spPr>
          <a:xfrm>
            <a:off x="5907574" y="2466750"/>
            <a:ext cx="325730"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T</a:t>
            </a:r>
            <a:endParaRPr lang="en-GB" dirty="0">
              <a:solidFill>
                <a:srgbClr val="00B050"/>
              </a:solidFill>
              <a:latin typeface="Arial" pitchFamily="34" charset="0"/>
              <a:cs typeface="Arial" pitchFamily="34" charset="0"/>
            </a:endParaRPr>
          </a:p>
        </p:txBody>
      </p:sp>
      <p:sp>
        <p:nvSpPr>
          <p:cNvPr id="45" name="Rectangle 44"/>
          <p:cNvSpPr/>
          <p:nvPr/>
        </p:nvSpPr>
        <p:spPr>
          <a:xfrm>
            <a:off x="5663479" y="2474613"/>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A</a:t>
            </a:r>
            <a:endParaRPr lang="en-GB" dirty="0">
              <a:solidFill>
                <a:srgbClr val="00B050"/>
              </a:solidFill>
              <a:latin typeface="Arial" pitchFamily="34" charset="0"/>
              <a:cs typeface="Arial" pitchFamily="34" charset="0"/>
            </a:endParaRPr>
          </a:p>
        </p:txBody>
      </p:sp>
      <p:sp>
        <p:nvSpPr>
          <p:cNvPr id="46" name="Rectangle 45"/>
          <p:cNvSpPr/>
          <p:nvPr/>
        </p:nvSpPr>
        <p:spPr>
          <a:xfrm>
            <a:off x="5404867" y="2470149"/>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N</a:t>
            </a:r>
            <a:endParaRPr lang="en-GB" dirty="0">
              <a:solidFill>
                <a:srgbClr val="00B050"/>
              </a:solidFill>
              <a:latin typeface="Arial" pitchFamily="34" charset="0"/>
              <a:cs typeface="Arial" pitchFamily="34" charset="0"/>
            </a:endParaRPr>
          </a:p>
        </p:txBody>
      </p:sp>
      <p:sp>
        <p:nvSpPr>
          <p:cNvPr id="47" name="Rectangle 46"/>
          <p:cNvSpPr/>
          <p:nvPr/>
        </p:nvSpPr>
        <p:spPr>
          <a:xfrm>
            <a:off x="7596335" y="2459414"/>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S</a:t>
            </a:r>
          </a:p>
        </p:txBody>
      </p:sp>
      <p:sp>
        <p:nvSpPr>
          <p:cNvPr id="48" name="Rectangle 47"/>
          <p:cNvSpPr/>
          <p:nvPr/>
        </p:nvSpPr>
        <p:spPr>
          <a:xfrm>
            <a:off x="7528797" y="4484569"/>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Y</a:t>
            </a:r>
          </a:p>
        </p:txBody>
      </p:sp>
      <p:sp>
        <p:nvSpPr>
          <p:cNvPr id="49" name="Rectangle 48"/>
          <p:cNvSpPr/>
          <p:nvPr/>
        </p:nvSpPr>
        <p:spPr>
          <a:xfrm>
            <a:off x="5823469" y="3548404"/>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A</a:t>
            </a:r>
            <a:endParaRPr lang="en-GB" dirty="0">
              <a:solidFill>
                <a:schemeClr val="accent6">
                  <a:lumMod val="75000"/>
                </a:schemeClr>
              </a:solidFill>
              <a:latin typeface="Arial" pitchFamily="34" charset="0"/>
              <a:cs typeface="Arial" pitchFamily="34" charset="0"/>
            </a:endParaRPr>
          </a:p>
        </p:txBody>
      </p:sp>
      <p:sp>
        <p:nvSpPr>
          <p:cNvPr id="50" name="Rectangle 49"/>
          <p:cNvSpPr/>
          <p:nvPr/>
        </p:nvSpPr>
        <p:spPr>
          <a:xfrm>
            <a:off x="6041510" y="3541040"/>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P</a:t>
            </a:r>
            <a:endParaRPr lang="en-GB" dirty="0">
              <a:solidFill>
                <a:schemeClr val="accent6">
                  <a:lumMod val="75000"/>
                </a:schemeClr>
              </a:solidFill>
              <a:latin typeface="Arial" pitchFamily="34" charset="0"/>
              <a:cs typeface="Arial" pitchFamily="34" charset="0"/>
            </a:endParaRPr>
          </a:p>
        </p:txBody>
      </p:sp>
      <p:sp>
        <p:nvSpPr>
          <p:cNvPr id="51" name="Rectangle 50"/>
          <p:cNvSpPr/>
          <p:nvPr/>
        </p:nvSpPr>
        <p:spPr>
          <a:xfrm>
            <a:off x="5368329" y="4492810"/>
            <a:ext cx="288738" cy="369332"/>
          </a:xfrm>
          <a:prstGeom prst="rect">
            <a:avLst/>
          </a:prstGeom>
        </p:spPr>
        <p:txBody>
          <a:bodyPr wrap="square">
            <a:spAutoFit/>
          </a:bodyPr>
          <a:lstStyle/>
          <a:p>
            <a:r>
              <a:rPr lang="en-GB" dirty="0" smtClean="0">
                <a:solidFill>
                  <a:srgbClr val="C00000"/>
                </a:solidFill>
                <a:latin typeface="Arial" pitchFamily="34" charset="0"/>
                <a:cs typeface="Arial" pitchFamily="34" charset="0"/>
              </a:rPr>
              <a:t>B</a:t>
            </a:r>
            <a:endParaRPr lang="en-GB" dirty="0">
              <a:solidFill>
                <a:srgbClr val="C00000"/>
              </a:solidFill>
              <a:latin typeface="Arial" pitchFamily="34" charset="0"/>
              <a:cs typeface="Arial" pitchFamily="34" charset="0"/>
            </a:endParaRPr>
          </a:p>
        </p:txBody>
      </p:sp>
      <p:sp>
        <p:nvSpPr>
          <p:cNvPr id="52" name="Rectangle 51"/>
          <p:cNvSpPr/>
          <p:nvPr/>
        </p:nvSpPr>
        <p:spPr>
          <a:xfrm>
            <a:off x="5691543" y="4492810"/>
            <a:ext cx="364202"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O</a:t>
            </a:r>
            <a:endParaRPr lang="en-GB" dirty="0">
              <a:solidFill>
                <a:srgbClr val="C00000"/>
              </a:solidFill>
              <a:latin typeface="Arial" pitchFamily="34" charset="0"/>
              <a:cs typeface="Arial" pitchFamily="34" charset="0"/>
            </a:endParaRPr>
          </a:p>
        </p:txBody>
      </p:sp>
      <p:sp>
        <p:nvSpPr>
          <p:cNvPr id="53" name="Rectangle 52"/>
          <p:cNvSpPr/>
          <p:nvPr/>
        </p:nvSpPr>
        <p:spPr>
          <a:xfrm>
            <a:off x="5565672" y="4492810"/>
            <a:ext cx="195613" cy="369332"/>
          </a:xfrm>
          <a:prstGeom prst="rect">
            <a:avLst/>
          </a:prstGeom>
        </p:spPr>
        <p:txBody>
          <a:bodyPr wrap="squar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54" name="Rectangle 53"/>
          <p:cNvSpPr/>
          <p:nvPr/>
        </p:nvSpPr>
        <p:spPr>
          <a:xfrm>
            <a:off x="5938063" y="4492810"/>
            <a:ext cx="351378"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D</a:t>
            </a:r>
            <a:endParaRPr lang="en-GB" dirty="0">
              <a:solidFill>
                <a:srgbClr val="C00000"/>
              </a:solidFill>
              <a:latin typeface="Arial" pitchFamily="34" charset="0"/>
              <a:cs typeface="Arial" pitchFamily="34" charset="0"/>
            </a:endParaRPr>
          </a:p>
        </p:txBody>
      </p:sp>
      <p:sp>
        <p:nvSpPr>
          <p:cNvPr id="55" name="Rectangle 54"/>
          <p:cNvSpPr/>
          <p:nvPr/>
        </p:nvSpPr>
        <p:spPr>
          <a:xfrm>
            <a:off x="6256445" y="3552606"/>
            <a:ext cx="325730"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T</a:t>
            </a:r>
            <a:endParaRPr lang="en-GB" dirty="0">
              <a:solidFill>
                <a:schemeClr val="accent6">
                  <a:lumMod val="75000"/>
                </a:schemeClr>
              </a:solidFill>
              <a:latin typeface="Arial" pitchFamily="34" charset="0"/>
              <a:cs typeface="Arial" pitchFamily="34" charset="0"/>
            </a:endParaRPr>
          </a:p>
        </p:txBody>
      </p:sp>
      <p:sp>
        <p:nvSpPr>
          <p:cNvPr id="56" name="Rectangle 55"/>
          <p:cNvSpPr/>
          <p:nvPr/>
        </p:nvSpPr>
        <p:spPr>
          <a:xfrm>
            <a:off x="7305585" y="4484569"/>
            <a:ext cx="325730"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T</a:t>
            </a:r>
            <a:endParaRPr lang="en-GB" dirty="0">
              <a:solidFill>
                <a:srgbClr val="C00000"/>
              </a:solidFill>
              <a:latin typeface="Arial" pitchFamily="34" charset="0"/>
              <a:cs typeface="Arial" pitchFamily="34" charset="0"/>
            </a:endParaRPr>
          </a:p>
        </p:txBody>
      </p:sp>
      <p:sp>
        <p:nvSpPr>
          <p:cNvPr id="57" name="Rectangle 56"/>
          <p:cNvSpPr/>
          <p:nvPr/>
        </p:nvSpPr>
        <p:spPr>
          <a:xfrm>
            <a:off x="6167739" y="4492810"/>
            <a:ext cx="248786"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58" name="Rectangle 57"/>
          <p:cNvSpPr/>
          <p:nvPr/>
        </p:nvSpPr>
        <p:spPr>
          <a:xfrm>
            <a:off x="6498819" y="4492810"/>
            <a:ext cx="338554"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E</a:t>
            </a:r>
            <a:endParaRPr lang="en-GB" dirty="0">
              <a:solidFill>
                <a:srgbClr val="C00000"/>
              </a:solidFill>
              <a:latin typeface="Arial" pitchFamily="34" charset="0"/>
              <a:cs typeface="Arial" pitchFamily="34" charset="0"/>
            </a:endParaRPr>
          </a:p>
        </p:txBody>
      </p:sp>
      <p:sp>
        <p:nvSpPr>
          <p:cNvPr id="59" name="Rectangle 58"/>
          <p:cNvSpPr/>
          <p:nvPr/>
        </p:nvSpPr>
        <p:spPr>
          <a:xfrm>
            <a:off x="6728645" y="4492810"/>
            <a:ext cx="351378"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R</a:t>
            </a:r>
            <a:endParaRPr lang="en-GB" dirty="0">
              <a:solidFill>
                <a:srgbClr val="C00000"/>
              </a:solidFill>
              <a:latin typeface="Arial" pitchFamily="34" charset="0"/>
              <a:cs typeface="Arial" pitchFamily="34" charset="0"/>
            </a:endParaRPr>
          </a:p>
        </p:txBody>
      </p:sp>
      <p:sp>
        <p:nvSpPr>
          <p:cNvPr id="60" name="Rectangle 59"/>
          <p:cNvSpPr/>
          <p:nvPr/>
        </p:nvSpPr>
        <p:spPr>
          <a:xfrm>
            <a:off x="6956930"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S</a:t>
            </a:r>
          </a:p>
        </p:txBody>
      </p:sp>
      <p:sp>
        <p:nvSpPr>
          <p:cNvPr id="61" name="Rectangle 60"/>
          <p:cNvSpPr/>
          <p:nvPr/>
        </p:nvSpPr>
        <p:spPr>
          <a:xfrm>
            <a:off x="7177240" y="4492810"/>
            <a:ext cx="248786"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62" name="Rectangle 61"/>
          <p:cNvSpPr/>
          <p:nvPr/>
        </p:nvSpPr>
        <p:spPr>
          <a:xfrm>
            <a:off x="6282921" y="4492810"/>
            <a:ext cx="338554"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V</a:t>
            </a:r>
            <a:endParaRPr lang="en-GB" dirty="0">
              <a:solidFill>
                <a:srgbClr val="C00000"/>
              </a:solidFill>
              <a:latin typeface="Arial" pitchFamily="34" charset="0"/>
              <a:cs typeface="Arial" pitchFamily="34" charset="0"/>
            </a:endParaRPr>
          </a:p>
        </p:txBody>
      </p:sp>
      <p:sp>
        <p:nvSpPr>
          <p:cNvPr id="63" name="Rectangle 62"/>
          <p:cNvSpPr/>
          <p:nvPr/>
        </p:nvSpPr>
        <p:spPr>
          <a:xfrm>
            <a:off x="5580556" y="3541040"/>
            <a:ext cx="351378"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D</a:t>
            </a:r>
            <a:endParaRPr lang="en-GB" dirty="0">
              <a:solidFill>
                <a:schemeClr val="accent6">
                  <a:lumMod val="75000"/>
                </a:schemeClr>
              </a:solidFill>
              <a:latin typeface="Arial" pitchFamily="34" charset="0"/>
              <a:cs typeface="Arial" pitchFamily="34" charset="0"/>
            </a:endParaRPr>
          </a:p>
        </p:txBody>
      </p:sp>
      <p:sp>
        <p:nvSpPr>
          <p:cNvPr id="64" name="Rectangle 63"/>
          <p:cNvSpPr/>
          <p:nvPr/>
        </p:nvSpPr>
        <p:spPr>
          <a:xfrm>
            <a:off x="5347381" y="5225559"/>
            <a:ext cx="40267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W</a:t>
            </a:r>
          </a:p>
        </p:txBody>
      </p:sp>
      <p:sp>
        <p:nvSpPr>
          <p:cNvPr id="65" name="Rectangle 64"/>
          <p:cNvSpPr/>
          <p:nvPr/>
        </p:nvSpPr>
        <p:spPr>
          <a:xfrm>
            <a:off x="5654192" y="5218548"/>
            <a:ext cx="338554"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A</a:t>
            </a:r>
            <a:endParaRPr lang="en-GB" dirty="0">
              <a:solidFill>
                <a:schemeClr val="tx2">
                  <a:lumMod val="50000"/>
                </a:schemeClr>
              </a:solidFill>
              <a:latin typeface="Arial" pitchFamily="34" charset="0"/>
              <a:cs typeface="Arial" pitchFamily="34" charset="0"/>
            </a:endParaRPr>
          </a:p>
        </p:txBody>
      </p:sp>
      <p:sp>
        <p:nvSpPr>
          <p:cNvPr id="66" name="Rectangle 65"/>
          <p:cNvSpPr/>
          <p:nvPr/>
        </p:nvSpPr>
        <p:spPr>
          <a:xfrm>
            <a:off x="5878264" y="5225559"/>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R</a:t>
            </a:r>
            <a:endParaRPr lang="en-GB" dirty="0">
              <a:solidFill>
                <a:schemeClr val="tx2">
                  <a:lumMod val="50000"/>
                </a:schemeClr>
              </a:solidFill>
              <a:latin typeface="Arial" pitchFamily="34" charset="0"/>
              <a:cs typeface="Arial" pitchFamily="34" charset="0"/>
            </a:endParaRPr>
          </a:p>
        </p:txBody>
      </p:sp>
      <p:sp>
        <p:nvSpPr>
          <p:cNvPr id="67" name="Rectangle 66"/>
          <p:cNvSpPr/>
          <p:nvPr/>
        </p:nvSpPr>
        <p:spPr>
          <a:xfrm>
            <a:off x="6107232" y="5218548"/>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D</a:t>
            </a:r>
            <a:endParaRPr lang="en-GB" dirty="0">
              <a:solidFill>
                <a:schemeClr val="tx2">
                  <a:lumMod val="50000"/>
                </a:schemeClr>
              </a:solidFill>
              <a:latin typeface="Arial" pitchFamily="34" charset="0"/>
              <a:cs typeface="Arial" pitchFamily="34" charset="0"/>
            </a:endParaRPr>
          </a:p>
        </p:txBody>
      </p:sp>
      <p:sp>
        <p:nvSpPr>
          <p:cNvPr id="68" name="Rectangle 67"/>
          <p:cNvSpPr/>
          <p:nvPr/>
        </p:nvSpPr>
        <p:spPr>
          <a:xfrm>
            <a:off x="6354803" y="5225559"/>
            <a:ext cx="338554"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E</a:t>
            </a:r>
            <a:endParaRPr lang="en-GB" dirty="0">
              <a:solidFill>
                <a:schemeClr val="tx2">
                  <a:lumMod val="50000"/>
                </a:schemeClr>
              </a:solidFill>
              <a:latin typeface="Arial" pitchFamily="34" charset="0"/>
              <a:cs typeface="Arial" pitchFamily="34" charset="0"/>
            </a:endParaRPr>
          </a:p>
        </p:txBody>
      </p:sp>
      <p:sp>
        <p:nvSpPr>
          <p:cNvPr id="69" name="Rectangle 68"/>
          <p:cNvSpPr/>
          <p:nvPr/>
        </p:nvSpPr>
        <p:spPr>
          <a:xfrm>
            <a:off x="6582175" y="5234618"/>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N</a:t>
            </a:r>
            <a:endParaRPr lang="en-GB" dirty="0">
              <a:solidFill>
                <a:schemeClr val="tx2">
                  <a:lumMod val="50000"/>
                </a:schemeClr>
              </a:solidFill>
              <a:latin typeface="Arial" pitchFamily="34" charset="0"/>
              <a:cs typeface="Arial" pitchFamily="34" charset="0"/>
            </a:endParaRPr>
          </a:p>
        </p:txBody>
      </p:sp>
      <p:sp>
        <p:nvSpPr>
          <p:cNvPr id="70" name="TextBox 69"/>
          <p:cNvSpPr txBox="1"/>
          <p:nvPr/>
        </p:nvSpPr>
        <p:spPr>
          <a:xfrm>
            <a:off x="266695" y="1901470"/>
            <a:ext cx="4032448" cy="369332"/>
          </a:xfrm>
          <a:prstGeom prst="rect">
            <a:avLst/>
          </a:prstGeom>
          <a:noFill/>
        </p:spPr>
        <p:txBody>
          <a:bodyPr wrap="square" rtlCol="0">
            <a:spAutoFit/>
          </a:bodyPr>
          <a:lstStyle/>
          <a:p>
            <a:r>
              <a:rPr lang="en-GB" i="1" dirty="0" smtClean="0">
                <a:solidFill>
                  <a:srgbClr val="7030A0"/>
                </a:solidFill>
                <a:latin typeface="Arial" pitchFamily="34" charset="0"/>
                <a:cs typeface="Arial" pitchFamily="34" charset="0"/>
              </a:rPr>
              <a:t>2) An </a:t>
            </a:r>
            <a:r>
              <a:rPr lang="en-GB" i="1" dirty="0">
                <a:solidFill>
                  <a:srgbClr val="7030A0"/>
                </a:solidFill>
                <a:latin typeface="Arial" pitchFamily="34" charset="0"/>
                <a:cs typeface="Arial" pitchFamily="34" charset="0"/>
              </a:rPr>
              <a:t>exact type of </a:t>
            </a:r>
            <a:r>
              <a:rPr lang="en-GB" i="1" dirty="0" smtClean="0">
                <a:solidFill>
                  <a:srgbClr val="7030A0"/>
                </a:solidFill>
                <a:latin typeface="Arial" pitchFamily="34" charset="0"/>
                <a:cs typeface="Arial" pitchFamily="34" charset="0"/>
              </a:rPr>
              <a:t>animal or plant</a:t>
            </a:r>
            <a:endParaRPr lang="en-GB" i="1" dirty="0">
              <a:solidFill>
                <a:srgbClr val="7030A0"/>
              </a:solidFill>
              <a:latin typeface="Arial" pitchFamily="34" charset="0"/>
              <a:cs typeface="Arial" pitchFamily="34" charset="0"/>
            </a:endParaRPr>
          </a:p>
        </p:txBody>
      </p:sp>
      <p:sp>
        <p:nvSpPr>
          <p:cNvPr id="72" name="TextBox 71"/>
          <p:cNvSpPr txBox="1"/>
          <p:nvPr/>
        </p:nvSpPr>
        <p:spPr>
          <a:xfrm>
            <a:off x="266695" y="2424882"/>
            <a:ext cx="3823853" cy="646331"/>
          </a:xfrm>
          <a:prstGeom prst="rect">
            <a:avLst/>
          </a:prstGeom>
          <a:noFill/>
        </p:spPr>
        <p:txBody>
          <a:bodyPr wrap="square" rtlCol="0">
            <a:spAutoFit/>
          </a:bodyPr>
          <a:lstStyle/>
          <a:p>
            <a:r>
              <a:rPr lang="en-GB" i="1" dirty="0" smtClean="0">
                <a:solidFill>
                  <a:srgbClr val="00B050"/>
                </a:solidFill>
                <a:latin typeface="Arial" pitchFamily="34" charset="0"/>
                <a:cs typeface="Arial" pitchFamily="34" charset="0"/>
              </a:rPr>
              <a:t>3) An </a:t>
            </a:r>
            <a:r>
              <a:rPr lang="en-GB" i="1" dirty="0">
                <a:solidFill>
                  <a:srgbClr val="00B050"/>
                </a:solidFill>
                <a:latin typeface="Arial" pitchFamily="34" charset="0"/>
                <a:cs typeface="Arial" pitchFamily="34" charset="0"/>
              </a:rPr>
              <a:t>area which is protected for </a:t>
            </a:r>
            <a:r>
              <a:rPr lang="en-GB" i="1" dirty="0" smtClean="0">
                <a:solidFill>
                  <a:srgbClr val="00B050"/>
                </a:solidFill>
                <a:latin typeface="Arial" pitchFamily="34" charset="0"/>
                <a:cs typeface="Arial" pitchFamily="34" charset="0"/>
              </a:rPr>
              <a:t>wildlife</a:t>
            </a:r>
            <a:endParaRPr lang="en-GB" i="1" dirty="0">
              <a:solidFill>
                <a:srgbClr val="00B050"/>
              </a:solidFill>
              <a:latin typeface="Arial" pitchFamily="34" charset="0"/>
              <a:cs typeface="Arial" pitchFamily="34" charset="0"/>
            </a:endParaRPr>
          </a:p>
        </p:txBody>
      </p:sp>
      <p:sp>
        <p:nvSpPr>
          <p:cNvPr id="73" name="TextBox 72"/>
          <p:cNvSpPr txBox="1"/>
          <p:nvPr/>
        </p:nvSpPr>
        <p:spPr>
          <a:xfrm>
            <a:off x="266695" y="3266949"/>
            <a:ext cx="4322505" cy="923330"/>
          </a:xfrm>
          <a:prstGeom prst="rect">
            <a:avLst/>
          </a:prstGeom>
          <a:noFill/>
        </p:spPr>
        <p:txBody>
          <a:bodyPr wrap="square" rtlCol="0">
            <a:spAutoFit/>
          </a:bodyPr>
          <a:lstStyle/>
          <a:p>
            <a:r>
              <a:rPr lang="en-GB" i="1" dirty="0" smtClean="0">
                <a:solidFill>
                  <a:schemeClr val="accent6">
                    <a:lumMod val="75000"/>
                  </a:schemeClr>
                </a:solidFill>
                <a:latin typeface="Arial" pitchFamily="34" charset="0"/>
                <a:cs typeface="Arial" pitchFamily="34" charset="0"/>
              </a:rPr>
              <a:t>4) Something </a:t>
            </a:r>
            <a:r>
              <a:rPr lang="en-GB" i="1" dirty="0">
                <a:solidFill>
                  <a:schemeClr val="accent6">
                    <a:lumMod val="75000"/>
                  </a:schemeClr>
                </a:solidFill>
                <a:latin typeface="Arial" pitchFamily="34" charset="0"/>
                <a:cs typeface="Arial" pitchFamily="34" charset="0"/>
              </a:rPr>
              <a:t>plants and animals </a:t>
            </a:r>
            <a:r>
              <a:rPr lang="en-GB" i="1" dirty="0" smtClean="0">
                <a:solidFill>
                  <a:schemeClr val="accent6">
                    <a:lumMod val="75000"/>
                  </a:schemeClr>
                </a:solidFill>
                <a:latin typeface="Arial" pitchFamily="34" charset="0"/>
                <a:cs typeface="Arial" pitchFamily="34" charset="0"/>
              </a:rPr>
              <a:t>have done over </a:t>
            </a:r>
            <a:r>
              <a:rPr lang="en-GB" i="1" dirty="0">
                <a:solidFill>
                  <a:schemeClr val="accent6">
                    <a:lumMod val="75000"/>
                  </a:schemeClr>
                </a:solidFill>
                <a:latin typeface="Arial" pitchFamily="34" charset="0"/>
                <a:cs typeface="Arial" pitchFamily="34" charset="0"/>
              </a:rPr>
              <a:t>time so that they can live in their </a:t>
            </a:r>
            <a:r>
              <a:rPr lang="en-GB" i="1" dirty="0" smtClean="0">
                <a:solidFill>
                  <a:schemeClr val="accent6">
                    <a:lumMod val="75000"/>
                  </a:schemeClr>
                </a:solidFill>
                <a:latin typeface="Arial" pitchFamily="34" charset="0"/>
                <a:cs typeface="Arial" pitchFamily="34" charset="0"/>
              </a:rPr>
              <a:t>habitat</a:t>
            </a:r>
            <a:endParaRPr lang="en-GB" dirty="0"/>
          </a:p>
        </p:txBody>
      </p:sp>
      <p:sp>
        <p:nvSpPr>
          <p:cNvPr id="74" name="TextBox 73"/>
          <p:cNvSpPr txBox="1"/>
          <p:nvPr/>
        </p:nvSpPr>
        <p:spPr>
          <a:xfrm>
            <a:off x="259317" y="4437112"/>
            <a:ext cx="3959808" cy="646331"/>
          </a:xfrm>
          <a:prstGeom prst="rect">
            <a:avLst/>
          </a:prstGeom>
          <a:noFill/>
        </p:spPr>
        <p:txBody>
          <a:bodyPr wrap="square" rtlCol="0">
            <a:spAutoFit/>
          </a:bodyPr>
          <a:lstStyle/>
          <a:p>
            <a:r>
              <a:rPr lang="en-GB" i="1" dirty="0" smtClean="0">
                <a:solidFill>
                  <a:srgbClr val="C00000"/>
                </a:solidFill>
                <a:latin typeface="Arial" pitchFamily="34" charset="0"/>
                <a:cs typeface="Arial" pitchFamily="34" charset="0"/>
              </a:rPr>
              <a:t>5) The </a:t>
            </a:r>
            <a:r>
              <a:rPr lang="en-GB" i="1" dirty="0">
                <a:solidFill>
                  <a:srgbClr val="C00000"/>
                </a:solidFill>
                <a:latin typeface="Arial" pitchFamily="34" charset="0"/>
                <a:cs typeface="Arial" pitchFamily="34" charset="0"/>
              </a:rPr>
              <a:t>number of </a:t>
            </a:r>
            <a:r>
              <a:rPr lang="en-GB" b="1" i="1" u="sng" dirty="0">
                <a:solidFill>
                  <a:srgbClr val="C00000"/>
                </a:solidFill>
                <a:latin typeface="Arial" pitchFamily="34" charset="0"/>
                <a:cs typeface="Arial" pitchFamily="34" charset="0"/>
              </a:rPr>
              <a:t>different</a:t>
            </a:r>
            <a:r>
              <a:rPr lang="en-GB" i="1" dirty="0">
                <a:solidFill>
                  <a:srgbClr val="C00000"/>
                </a:solidFill>
                <a:latin typeface="Arial" pitchFamily="34" charset="0"/>
                <a:cs typeface="Arial" pitchFamily="34" charset="0"/>
              </a:rPr>
              <a:t> plant and animal species in an </a:t>
            </a:r>
            <a:r>
              <a:rPr lang="en-GB" i="1" dirty="0" smtClean="0">
                <a:solidFill>
                  <a:srgbClr val="C00000"/>
                </a:solidFill>
                <a:latin typeface="Arial" pitchFamily="34" charset="0"/>
                <a:cs typeface="Arial" pitchFamily="34" charset="0"/>
              </a:rPr>
              <a:t>area</a:t>
            </a:r>
            <a:endParaRPr lang="en-GB" dirty="0"/>
          </a:p>
        </p:txBody>
      </p:sp>
      <p:pic>
        <p:nvPicPr>
          <p:cNvPr id="7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 name="Rectangle 75"/>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77" name="Picture 7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sp>
        <p:nvSpPr>
          <p:cNvPr id="75" name="TextBox 74"/>
          <p:cNvSpPr txBox="1"/>
          <p:nvPr/>
        </p:nvSpPr>
        <p:spPr>
          <a:xfrm>
            <a:off x="250004" y="5203129"/>
            <a:ext cx="3959808" cy="646331"/>
          </a:xfrm>
          <a:prstGeom prst="rect">
            <a:avLst/>
          </a:prstGeom>
          <a:noFill/>
        </p:spPr>
        <p:txBody>
          <a:bodyPr wrap="square" rtlCol="0">
            <a:spAutoFit/>
          </a:bodyPr>
          <a:lstStyle/>
          <a:p>
            <a:r>
              <a:rPr lang="en-GB" i="1" dirty="0" smtClean="0">
                <a:solidFill>
                  <a:schemeClr val="tx2">
                    <a:lumMod val="50000"/>
                  </a:schemeClr>
                </a:solidFill>
                <a:latin typeface="Arial" pitchFamily="34" charset="0"/>
                <a:cs typeface="Arial" pitchFamily="34" charset="0"/>
              </a:rPr>
              <a:t>6) A </a:t>
            </a:r>
            <a:r>
              <a:rPr lang="en-GB" i="1" dirty="0">
                <a:solidFill>
                  <a:schemeClr val="tx2">
                    <a:lumMod val="50000"/>
                  </a:schemeClr>
                </a:solidFill>
                <a:latin typeface="Arial" pitchFamily="34" charset="0"/>
                <a:cs typeface="Arial" pitchFamily="34" charset="0"/>
              </a:rPr>
              <a:t>person who looks after a nature </a:t>
            </a:r>
            <a:r>
              <a:rPr lang="en-GB" i="1" dirty="0" smtClean="0">
                <a:solidFill>
                  <a:schemeClr val="tx2">
                    <a:lumMod val="50000"/>
                  </a:schemeClr>
                </a:solidFill>
                <a:latin typeface="Arial" pitchFamily="34" charset="0"/>
                <a:cs typeface="Arial" pitchFamily="34" charset="0"/>
              </a:rPr>
              <a:t>reserve</a:t>
            </a:r>
            <a:endParaRPr lang="en-GB" i="1" dirty="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91444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fade">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3"/>
                                        </p:tgtEl>
                                        <p:attrNameLst>
                                          <p:attrName>style.visibility</p:attrName>
                                        </p:attrNameLst>
                                      </p:cBhvr>
                                      <p:to>
                                        <p:strVal val="visible"/>
                                      </p:to>
                                    </p:set>
                                    <p:animEffect transition="in" filter="fade">
                                      <p:cBhvr>
                                        <p:cTn id="172" dur="500"/>
                                        <p:tgtEl>
                                          <p:spTgt spid="6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74"/>
                                        </p:tgtEl>
                                        <p:attrNameLst>
                                          <p:attrName>style.visibility</p:attrName>
                                        </p:attrNameLst>
                                      </p:cBhvr>
                                      <p:to>
                                        <p:strVal val="visible"/>
                                      </p:to>
                                    </p:set>
                                    <p:animEffect transition="in" filter="fade">
                                      <p:cBhvr>
                                        <p:cTn id="187" dur="500"/>
                                        <p:tgtEl>
                                          <p:spTgt spid="7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fade">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fade">
                                      <p:cBhvr>
                                        <p:cTn id="197" dur="500"/>
                                        <p:tgtEl>
                                          <p:spTgt spid="53"/>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fade">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fade">
                                      <p:cBhvr>
                                        <p:cTn id="207" dur="500"/>
                                        <p:tgtEl>
                                          <p:spTgt spid="5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fade">
                                      <p:cBhvr>
                                        <p:cTn id="212" dur="500"/>
                                        <p:tgtEl>
                                          <p:spTgt spid="57"/>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fade">
                                      <p:cBhvr>
                                        <p:cTn id="217" dur="500"/>
                                        <p:tgtEl>
                                          <p:spTgt spid="6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fade">
                                      <p:cBhvr>
                                        <p:cTn id="222" dur="500"/>
                                        <p:tgtEl>
                                          <p:spTgt spid="5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fade">
                                      <p:cBhvr>
                                        <p:cTn id="227" dur="500"/>
                                        <p:tgtEl>
                                          <p:spTgt spid="5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60"/>
                                        </p:tgtEl>
                                        <p:attrNameLst>
                                          <p:attrName>style.visibility</p:attrName>
                                        </p:attrNameLst>
                                      </p:cBhvr>
                                      <p:to>
                                        <p:strVal val="visible"/>
                                      </p:to>
                                    </p:set>
                                    <p:animEffect transition="in" filter="fade">
                                      <p:cBhvr>
                                        <p:cTn id="232" dur="500"/>
                                        <p:tgtEl>
                                          <p:spTgt spid="6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500"/>
                                        <p:tgtEl>
                                          <p:spTgt spid="6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6"/>
                                        </p:tgtEl>
                                        <p:attrNameLst>
                                          <p:attrName>style.visibility</p:attrName>
                                        </p:attrNameLst>
                                      </p:cBhvr>
                                      <p:to>
                                        <p:strVal val="visible"/>
                                      </p:to>
                                    </p:set>
                                    <p:animEffect transition="in" filter="fade">
                                      <p:cBhvr>
                                        <p:cTn id="242" dur="500"/>
                                        <p:tgtEl>
                                          <p:spTgt spid="5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48"/>
                                        </p:tgtEl>
                                        <p:attrNameLst>
                                          <p:attrName>style.visibility</p:attrName>
                                        </p:attrNameLst>
                                      </p:cBhvr>
                                      <p:to>
                                        <p:strVal val="visible"/>
                                      </p:to>
                                    </p:set>
                                    <p:animEffect transition="in" filter="fade">
                                      <p:cBhvr>
                                        <p:cTn id="247" dur="500"/>
                                        <p:tgtEl>
                                          <p:spTgt spid="48"/>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75"/>
                                        </p:tgtEl>
                                        <p:attrNameLst>
                                          <p:attrName>style.visibility</p:attrName>
                                        </p:attrNameLst>
                                      </p:cBhvr>
                                      <p:to>
                                        <p:strVal val="visible"/>
                                      </p:to>
                                    </p:set>
                                    <p:animEffect transition="in" filter="fade">
                                      <p:cBhvr>
                                        <p:cTn id="252" dur="500"/>
                                        <p:tgtEl>
                                          <p:spTgt spid="75"/>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fade">
                                      <p:cBhvr>
                                        <p:cTn id="257" dur="500"/>
                                        <p:tgtEl>
                                          <p:spTgt spid="64"/>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69"/>
                                        </p:tgtEl>
                                        <p:attrNameLst>
                                          <p:attrName>style.visibility</p:attrName>
                                        </p:attrNameLst>
                                      </p:cBhvr>
                                      <p:to>
                                        <p:strVal val="visible"/>
                                      </p:to>
                                    </p:set>
                                    <p:animEffect transition="in" filter="fade">
                                      <p:cBhvr>
                                        <p:cTn id="262" dur="500"/>
                                        <p:tgtEl>
                                          <p:spTgt spid="69"/>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67"/>
                                        </p:tgtEl>
                                        <p:attrNameLst>
                                          <p:attrName>style.visibility</p:attrName>
                                        </p:attrNameLst>
                                      </p:cBhvr>
                                      <p:to>
                                        <p:strVal val="visible"/>
                                      </p:to>
                                    </p:set>
                                    <p:animEffect transition="in" filter="fade">
                                      <p:cBhvr>
                                        <p:cTn id="267" dur="500"/>
                                        <p:tgtEl>
                                          <p:spTgt spid="6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5"/>
                                        </p:tgtEl>
                                        <p:attrNameLst>
                                          <p:attrName>style.visibility</p:attrName>
                                        </p:attrNameLst>
                                      </p:cBhvr>
                                      <p:to>
                                        <p:strVal val="visible"/>
                                      </p:to>
                                    </p:set>
                                    <p:animEffect transition="in" filter="fade">
                                      <p:cBhvr>
                                        <p:cTn id="272" dur="500"/>
                                        <p:tgtEl>
                                          <p:spTgt spid="65"/>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8"/>
                                        </p:tgtEl>
                                        <p:attrNameLst>
                                          <p:attrName>style.visibility</p:attrName>
                                        </p:attrNameLst>
                                      </p:cBhvr>
                                      <p:to>
                                        <p:strVal val="visible"/>
                                      </p:to>
                                    </p:set>
                                    <p:animEffect transition="in" filter="fade">
                                      <p:cBhvr>
                                        <p:cTn id="277" dur="500"/>
                                        <p:tgtEl>
                                          <p:spTgt spid="6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8" grpId="0"/>
      <p:bldP spid="20" grpId="0"/>
      <p:bldP spid="21" grpId="0"/>
      <p:bldP spid="25"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2" grpId="0"/>
      <p:bldP spid="73"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4976383" y="2200989"/>
            <a:ext cx="3816424" cy="461665"/>
          </a:xfrm>
          <a:prstGeom prst="rect">
            <a:avLst/>
          </a:prstGeom>
          <a:noFill/>
        </p:spPr>
        <p:txBody>
          <a:bodyPr wrap="square" rtlCol="0">
            <a:spAutoFit/>
          </a:bodyPr>
          <a:lstStyle/>
          <a:p>
            <a:endParaRPr lang="en-GB" sz="2400" dirty="0">
              <a:latin typeface="Arial" pitchFamily="34" charset="0"/>
              <a:cs typeface="Arial" pitchFamily="34" charset="0"/>
            </a:endParaRPr>
          </a:p>
        </p:txBody>
      </p:sp>
      <p:grpSp>
        <p:nvGrpSpPr>
          <p:cNvPr id="8" name="Group 7"/>
          <p:cNvGrpSpPr/>
          <p:nvPr/>
        </p:nvGrpSpPr>
        <p:grpSpPr>
          <a:xfrm>
            <a:off x="369810" y="185651"/>
            <a:ext cx="6712212" cy="1911096"/>
            <a:chOff x="461053" y="209086"/>
            <a:chExt cx="6712212" cy="1911096"/>
          </a:xfrm>
        </p:grpSpPr>
        <p:sp>
          <p:nvSpPr>
            <p:cNvPr id="10" name="TextBox 9"/>
            <p:cNvSpPr txBox="1"/>
            <p:nvPr/>
          </p:nvSpPr>
          <p:spPr>
            <a:xfrm>
              <a:off x="461053" y="564469"/>
              <a:ext cx="4699755" cy="1200329"/>
            </a:xfrm>
            <a:prstGeom prst="rect">
              <a:avLst/>
            </a:prstGeom>
            <a:noFill/>
          </p:spPr>
          <p:txBody>
            <a:bodyPr wrap="square" rtlCol="0">
              <a:spAutoFit/>
            </a:bodyPr>
            <a:lstStyle/>
            <a:p>
              <a:r>
                <a:rPr lang="en-GB" sz="2400" dirty="0" smtClean="0">
                  <a:latin typeface="Arial" pitchFamily="34" charset="0"/>
                  <a:cs typeface="Arial" pitchFamily="34" charset="0"/>
                </a:rPr>
                <a:t>After your visit,  you’ll know more about different environments and what lives in them.</a:t>
              </a:r>
              <a:endParaRPr lang="en-GB" sz="2400" dirty="0">
                <a:latin typeface="Arial" pitchFamily="34" charset="0"/>
                <a:cs typeface="Arial" pitchFamily="34" charset="0"/>
              </a:endParaRPr>
            </a:p>
          </p:txBody>
        </p:sp>
        <p:pic>
          <p:nvPicPr>
            <p:cNvPr id="5122" name="Picture 2" descr="L:\Teacher packs and timetables\Pre-visit PPT 2015\Cley\cley pics\Bearded tit, NWT Cley Marshes, Steve Bond, 05 October 20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0225" y="209086"/>
              <a:ext cx="1463040" cy="19110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1121018" y="2194457"/>
            <a:ext cx="7456667" cy="1820835"/>
            <a:chOff x="1121018" y="2194457"/>
            <a:chExt cx="7456667" cy="1820835"/>
          </a:xfrm>
        </p:grpSpPr>
        <p:sp>
          <p:nvSpPr>
            <p:cNvPr id="12" name="TextBox 11"/>
            <p:cNvSpPr txBox="1"/>
            <p:nvPr/>
          </p:nvSpPr>
          <p:spPr>
            <a:xfrm>
              <a:off x="3465117" y="2431821"/>
              <a:ext cx="5112568" cy="1200329"/>
            </a:xfrm>
            <a:prstGeom prst="rect">
              <a:avLst/>
            </a:prstGeom>
            <a:noFill/>
          </p:spPr>
          <p:txBody>
            <a:bodyPr wrap="square" rtlCol="0">
              <a:spAutoFit/>
            </a:bodyPr>
            <a:lstStyle/>
            <a:p>
              <a:r>
                <a:rPr lang="en-GB" sz="2400" dirty="0" smtClean="0">
                  <a:latin typeface="Arial" pitchFamily="34" charset="0"/>
                  <a:cs typeface="Arial" pitchFamily="34" charset="0"/>
                </a:rPr>
                <a:t>We’ll find plenty of plants and some small animals but they’re all wild so what we’ll see is a mystery! </a:t>
              </a:r>
              <a:endParaRPr lang="en-US" sz="2400" dirty="0">
                <a:latin typeface="Arial" pitchFamily="34" charset="0"/>
                <a:cs typeface="Arial" pitchFamily="34" charset="0"/>
              </a:endParaRPr>
            </a:p>
          </p:txBody>
        </p:sp>
        <p:pic>
          <p:nvPicPr>
            <p:cNvPr id="5123" name="Picture 3" descr="L:\Teacher packs and timetables\Pre-visit PPT 2015\Cley\cley pics\Water Vole, Peter Mallett high res im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018" y="2194457"/>
              <a:ext cx="1820835" cy="1820835"/>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9" name="Picture 28"/>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grpSp>
        <p:nvGrpSpPr>
          <p:cNvPr id="13" name="Group 12"/>
          <p:cNvGrpSpPr/>
          <p:nvPr/>
        </p:nvGrpSpPr>
        <p:grpSpPr>
          <a:xfrm>
            <a:off x="438411" y="3841441"/>
            <a:ext cx="7650398" cy="2340780"/>
            <a:chOff x="438411" y="3841441"/>
            <a:chExt cx="7650398" cy="2340780"/>
          </a:xfrm>
        </p:grpSpPr>
        <p:sp>
          <p:nvSpPr>
            <p:cNvPr id="7" name="TextBox 6"/>
            <p:cNvSpPr txBox="1"/>
            <p:nvPr/>
          </p:nvSpPr>
          <p:spPr>
            <a:xfrm>
              <a:off x="438411" y="4458169"/>
              <a:ext cx="5119997" cy="1200329"/>
            </a:xfrm>
            <a:prstGeom prst="rect">
              <a:avLst/>
            </a:prstGeom>
            <a:noFill/>
          </p:spPr>
          <p:txBody>
            <a:bodyPr wrap="square" rtlCol="0">
              <a:spAutoFit/>
            </a:bodyPr>
            <a:lstStyle/>
            <a:p>
              <a:r>
                <a:rPr lang="en-GB" sz="2400" dirty="0" smtClean="0">
                  <a:latin typeface="Arial" pitchFamily="34" charset="0"/>
                  <a:cs typeface="Arial" pitchFamily="34" charset="0"/>
                </a:rPr>
                <a:t>We’ll certainly see birds at Cley and find out a bit about how they survive where they live.</a:t>
              </a:r>
              <a:endParaRPr lang="en-GB" sz="2400" dirty="0">
                <a:latin typeface="Arial" pitchFamily="34" charset="0"/>
                <a:cs typeface="Arial" pitchFamily="34" charset="0"/>
              </a:endParaRPr>
            </a:p>
          </p:txBody>
        </p:sp>
        <p:pic>
          <p:nvPicPr>
            <p:cNvPr id="5124" name="Picture 4" descr="L:\Teacher packs and timetables\Pre-visit PPT 2015\Cley\cley pics\Bittern, Ian Simon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5235" y="3841441"/>
              <a:ext cx="2013574" cy="23407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92524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sp>
        <p:nvSpPr>
          <p:cNvPr id="6" name="Rectangle 5"/>
          <p:cNvSpPr/>
          <p:nvPr/>
        </p:nvSpPr>
        <p:spPr>
          <a:xfrm>
            <a:off x="611560" y="332656"/>
            <a:ext cx="6848189" cy="1200329"/>
          </a:xfrm>
          <a:prstGeom prst="rect">
            <a:avLst/>
          </a:prstGeom>
        </p:spPr>
        <p:txBody>
          <a:bodyPr wrap="square">
            <a:spAutoFit/>
          </a:bodyPr>
          <a:lstStyle/>
          <a:p>
            <a:r>
              <a:rPr lang="en-GB" sz="2400" dirty="0">
                <a:latin typeface="Arial" pitchFamily="34" charset="0"/>
                <a:cs typeface="Arial" pitchFamily="34" charset="0"/>
              </a:rPr>
              <a:t>We’ll walk along a boardwalk through the reeds to the bird hide.  We can </a:t>
            </a:r>
            <a:r>
              <a:rPr lang="en-GB" sz="2400" dirty="0" smtClean="0">
                <a:latin typeface="Arial" pitchFamily="34" charset="0"/>
                <a:cs typeface="Arial" pitchFamily="34" charset="0"/>
              </a:rPr>
              <a:t>peer quietly </a:t>
            </a:r>
            <a:r>
              <a:rPr lang="en-GB" sz="2400" dirty="0">
                <a:latin typeface="Arial" pitchFamily="34" charset="0"/>
                <a:cs typeface="Arial" pitchFamily="34" charset="0"/>
              </a:rPr>
              <a:t>through the narrow windows and spy on the birds outside.</a:t>
            </a:r>
            <a:endParaRPr lang="en-GB" sz="2400"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pic>
        <p:nvPicPr>
          <p:cNvPr id="7170" name="Picture 2" descr="L:\Teacher packs and timetables\Pre-visit PPT 2015\Cley\cley pics\IMG_1966 cop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1810774"/>
            <a:ext cx="6804248" cy="4118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534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sp>
        <p:nvSpPr>
          <p:cNvPr id="9" name="TextBox 8"/>
          <p:cNvSpPr txBox="1"/>
          <p:nvPr/>
        </p:nvSpPr>
        <p:spPr>
          <a:xfrm>
            <a:off x="323528" y="188640"/>
            <a:ext cx="6984776" cy="523220"/>
          </a:xfrm>
          <a:prstGeom prst="rect">
            <a:avLst/>
          </a:prstGeom>
          <a:noFill/>
        </p:spPr>
        <p:txBody>
          <a:bodyPr wrap="square" rtlCol="0">
            <a:spAutoFit/>
          </a:bodyPr>
          <a:lstStyle/>
          <a:p>
            <a:r>
              <a:rPr lang="en-GB" sz="2800" dirty="0" smtClean="0">
                <a:latin typeface="Arial" pitchFamily="34" charset="0"/>
                <a:cs typeface="Arial" pitchFamily="34" charset="0"/>
              </a:rPr>
              <a:t>You might spot some of these:</a:t>
            </a:r>
            <a:endParaRPr lang="en-GB" sz="2800" dirty="0">
              <a:latin typeface="Arial" pitchFamily="34" charset="0"/>
              <a:cs typeface="Arial" pitchFamily="34" charset="0"/>
            </a:endParaRPr>
          </a:p>
        </p:txBody>
      </p:sp>
      <p:sp>
        <p:nvSpPr>
          <p:cNvPr id="11" name="TextBox 10"/>
          <p:cNvSpPr txBox="1"/>
          <p:nvPr/>
        </p:nvSpPr>
        <p:spPr>
          <a:xfrm>
            <a:off x="439626" y="880128"/>
            <a:ext cx="1152128" cy="369332"/>
          </a:xfrm>
          <a:prstGeom prst="rect">
            <a:avLst/>
          </a:prstGeom>
          <a:noFill/>
        </p:spPr>
        <p:txBody>
          <a:bodyPr wrap="square" rtlCol="0">
            <a:spAutoFit/>
          </a:bodyPr>
          <a:lstStyle/>
          <a:p>
            <a:r>
              <a:rPr lang="en-GB" dirty="0" smtClean="0">
                <a:latin typeface="Arial" pitchFamily="34" charset="0"/>
                <a:cs typeface="Arial" pitchFamily="34" charset="0"/>
              </a:rPr>
              <a:t>Lapwing</a:t>
            </a:r>
            <a:endParaRPr lang="en-GB" dirty="0">
              <a:latin typeface="Arial" pitchFamily="34" charset="0"/>
              <a:cs typeface="Arial" pitchFamily="34" charset="0"/>
            </a:endParaRPr>
          </a:p>
        </p:txBody>
      </p:sp>
      <p:sp>
        <p:nvSpPr>
          <p:cNvPr id="15" name="TextBox 14"/>
          <p:cNvSpPr txBox="1"/>
          <p:nvPr/>
        </p:nvSpPr>
        <p:spPr>
          <a:xfrm>
            <a:off x="3385374" y="895110"/>
            <a:ext cx="1152128" cy="369332"/>
          </a:xfrm>
          <a:prstGeom prst="rect">
            <a:avLst/>
          </a:prstGeom>
          <a:noFill/>
        </p:spPr>
        <p:txBody>
          <a:bodyPr wrap="square" rtlCol="0">
            <a:spAutoFit/>
          </a:bodyPr>
          <a:lstStyle/>
          <a:p>
            <a:r>
              <a:rPr lang="en-GB" dirty="0" smtClean="0">
                <a:latin typeface="Arial" pitchFamily="34" charset="0"/>
                <a:cs typeface="Arial" pitchFamily="34" charset="0"/>
              </a:rPr>
              <a:t>Avocet</a:t>
            </a:r>
            <a:endParaRPr lang="en-GB" dirty="0">
              <a:latin typeface="Arial" pitchFamily="34" charset="0"/>
              <a:cs typeface="Arial" pitchFamily="34" charset="0"/>
            </a:endParaRPr>
          </a:p>
        </p:txBody>
      </p:sp>
      <p:sp>
        <p:nvSpPr>
          <p:cNvPr id="17" name="TextBox 16"/>
          <p:cNvSpPr txBox="1"/>
          <p:nvPr/>
        </p:nvSpPr>
        <p:spPr>
          <a:xfrm>
            <a:off x="460115" y="3426496"/>
            <a:ext cx="1152128" cy="369332"/>
          </a:xfrm>
          <a:prstGeom prst="rect">
            <a:avLst/>
          </a:prstGeom>
          <a:noFill/>
        </p:spPr>
        <p:txBody>
          <a:bodyPr wrap="square" rtlCol="0">
            <a:spAutoFit/>
          </a:bodyPr>
          <a:lstStyle/>
          <a:p>
            <a:r>
              <a:rPr lang="en-GB" dirty="0" err="1" smtClean="0">
                <a:latin typeface="Arial" pitchFamily="34" charset="0"/>
                <a:cs typeface="Arial" pitchFamily="34" charset="0"/>
              </a:rPr>
              <a:t>Shelduck</a:t>
            </a:r>
            <a:endParaRPr lang="en-GB" dirty="0">
              <a:latin typeface="Arial" pitchFamily="34" charset="0"/>
              <a:cs typeface="Arial" pitchFamily="34" charset="0"/>
            </a:endParaRPr>
          </a:p>
        </p:txBody>
      </p:sp>
      <p:sp>
        <p:nvSpPr>
          <p:cNvPr id="13" name="TextBox 12"/>
          <p:cNvSpPr txBox="1"/>
          <p:nvPr/>
        </p:nvSpPr>
        <p:spPr>
          <a:xfrm>
            <a:off x="6163763" y="1556792"/>
            <a:ext cx="2775248" cy="1384995"/>
          </a:xfrm>
          <a:prstGeom prst="rect">
            <a:avLst/>
          </a:prstGeom>
          <a:noFill/>
        </p:spPr>
        <p:txBody>
          <a:bodyPr wrap="square" rtlCol="0">
            <a:spAutoFit/>
          </a:bodyPr>
          <a:lstStyle/>
          <a:p>
            <a:r>
              <a:rPr lang="en-GB" sz="1400" dirty="0" smtClean="0">
                <a:latin typeface="Arial" pitchFamily="34" charset="0"/>
                <a:cs typeface="Arial" pitchFamily="34" charset="0"/>
              </a:rPr>
              <a:t>These bird species spend a lot of time in wet, muddy places so most of them have long legs, long beaks, waterproof feathers.  Why do you think they are adapted like this?</a:t>
            </a:r>
            <a:endParaRPr lang="en-GB" sz="1400" dirty="0">
              <a:latin typeface="Arial" pitchFamily="34" charset="0"/>
              <a:cs typeface="Arial" pitchFamily="34" charset="0"/>
            </a:endParaRPr>
          </a:p>
        </p:txBody>
      </p:sp>
      <p:sp>
        <p:nvSpPr>
          <p:cNvPr id="19" name="TextBox 18"/>
          <p:cNvSpPr txBox="1"/>
          <p:nvPr/>
        </p:nvSpPr>
        <p:spPr>
          <a:xfrm>
            <a:off x="6253660" y="3501008"/>
            <a:ext cx="1656184" cy="369332"/>
          </a:xfrm>
          <a:prstGeom prst="rect">
            <a:avLst/>
          </a:prstGeom>
          <a:noFill/>
        </p:spPr>
        <p:txBody>
          <a:bodyPr wrap="square" rtlCol="0">
            <a:spAutoFit/>
          </a:bodyPr>
          <a:lstStyle/>
          <a:p>
            <a:r>
              <a:rPr lang="en-GB" dirty="0" smtClean="0">
                <a:latin typeface="Arial" pitchFamily="34" charset="0"/>
                <a:cs typeface="Arial" pitchFamily="34" charset="0"/>
              </a:rPr>
              <a:t>Ringed plover</a:t>
            </a:r>
            <a:endParaRPr lang="en-GB" dirty="0">
              <a:latin typeface="Arial" pitchFamily="34" charset="0"/>
              <a:cs typeface="Arial" pitchFamily="34" charset="0"/>
            </a:endParaRPr>
          </a:p>
        </p:txBody>
      </p:sp>
      <p:sp>
        <p:nvSpPr>
          <p:cNvPr id="20" name="TextBox 19"/>
          <p:cNvSpPr txBox="1"/>
          <p:nvPr/>
        </p:nvSpPr>
        <p:spPr>
          <a:xfrm>
            <a:off x="3385373" y="3503487"/>
            <a:ext cx="1770164" cy="369332"/>
          </a:xfrm>
          <a:prstGeom prst="rect">
            <a:avLst/>
          </a:prstGeom>
          <a:noFill/>
        </p:spPr>
        <p:txBody>
          <a:bodyPr wrap="square" rtlCol="0">
            <a:spAutoFit/>
          </a:bodyPr>
          <a:lstStyle/>
          <a:p>
            <a:r>
              <a:rPr lang="en-GB" dirty="0" smtClean="0">
                <a:latin typeface="Arial" pitchFamily="34" charset="0"/>
                <a:cs typeface="Arial" pitchFamily="34" charset="0"/>
              </a:rPr>
              <a:t>Greylag goose</a:t>
            </a:r>
            <a:endParaRPr lang="en-GB" dirty="0">
              <a:latin typeface="Arial" pitchFamily="34" charset="0"/>
              <a:cs typeface="Arial" pitchFamily="34" charset="0"/>
            </a:endParaRPr>
          </a:p>
        </p:txBody>
      </p:sp>
      <p:pic>
        <p:nvPicPr>
          <p:cNvPr id="8194" name="Picture 2" descr="L:\Teacher packs and timetables\Pre-visit PPT 2015\Cley\cley pics\Lapwing, Nick Appleton, Cley Marshes, 19th Mar 20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679" y="1282183"/>
            <a:ext cx="2473514" cy="165960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L:\Teacher packs and timetables\Pre-visit PPT 2015\Cley\cley pics\Avocet 201205250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5373" y="1249459"/>
            <a:ext cx="2538491" cy="169232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2" name="Picture 3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pic>
        <p:nvPicPr>
          <p:cNvPr id="8196" name="Picture 4" descr="L:\Teacher packs and timetables\Pre-visit PPT 2015\Cley\cley pics\shelduck_3336_Kilbey-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6679" y="3872819"/>
            <a:ext cx="2399409" cy="1691214"/>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L:\Teacher packs and timetables\Pre-visit PPT 2015\Cley\cley pics\Greylag goose bathing, NWT Cley, David Thacker, 6 May 201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06337" y="3944481"/>
            <a:ext cx="2517527" cy="170166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L:\Teacher packs and timetables\Pre-visit PPT 2015\Cley\cley pics\Ringed plover, NWT Cley, Nick Goodrum, 10 July 2014.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57717" y="3980159"/>
            <a:ext cx="2411761" cy="157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85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3246" y="549680"/>
            <a:ext cx="5588914" cy="830997"/>
          </a:xfrm>
          <a:prstGeom prst="rect">
            <a:avLst/>
          </a:prstGeom>
          <a:noFill/>
        </p:spPr>
        <p:txBody>
          <a:bodyPr wrap="square" rtlCol="0">
            <a:spAutoFit/>
          </a:bodyPr>
          <a:lstStyle/>
          <a:p>
            <a:r>
              <a:rPr lang="en-GB" sz="2400" dirty="0" smtClean="0">
                <a:latin typeface="Arial" pitchFamily="34" charset="0"/>
                <a:cs typeface="Arial" pitchFamily="34" charset="0"/>
              </a:rPr>
              <a:t>Keep your eyes open for a marsh harrier circling overhead.</a:t>
            </a:r>
            <a:endParaRPr lang="en-GB" sz="2400" dirty="0">
              <a:latin typeface="Arial" pitchFamily="34" charset="0"/>
              <a:cs typeface="Arial" pitchFamily="34" charset="0"/>
            </a:endParaRPr>
          </a:p>
        </p:txBody>
      </p:sp>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sp>
        <p:nvSpPr>
          <p:cNvPr id="14" name="TextBox 13"/>
          <p:cNvSpPr txBox="1"/>
          <p:nvPr/>
        </p:nvSpPr>
        <p:spPr>
          <a:xfrm>
            <a:off x="7020271" y="1729378"/>
            <a:ext cx="1918739" cy="3139321"/>
          </a:xfrm>
          <a:prstGeom prst="rect">
            <a:avLst/>
          </a:prstGeom>
          <a:noFill/>
        </p:spPr>
        <p:txBody>
          <a:bodyPr wrap="square" rtlCol="0">
            <a:spAutoFit/>
          </a:bodyPr>
          <a:lstStyle/>
          <a:p>
            <a:r>
              <a:rPr lang="en-GB" dirty="0" smtClean="0">
                <a:latin typeface="Arial" pitchFamily="34" charset="0"/>
                <a:cs typeface="Arial" pitchFamily="34" charset="0"/>
              </a:rPr>
              <a:t>It’s a bird of prey, which means it hunts other animals.  They’re skilled fliers with amazing eyesight and very sharp beaks and talons.</a:t>
            </a:r>
            <a:endParaRPr lang="en-GB" dirty="0">
              <a:latin typeface="Arial" pitchFamily="34" charset="0"/>
              <a:cs typeface="Arial" pitchFamily="34"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5" name="Picture 1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pic>
        <p:nvPicPr>
          <p:cNvPr id="9218" name="Picture 2" descr="L:\Teacher packs and timetables\Pre-visit PPT 2015\Cley\cley pics\Marsh Harrier male, Nick Appleton, Cley marshes, 27th Jan 20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7" y="1729378"/>
            <a:ext cx="6139303" cy="407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91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1230</TotalTime>
  <Words>1381</Words>
  <Application>Microsoft Office PowerPoint</Application>
  <PresentationFormat>On-screen Show (4:3)</PresentationFormat>
  <Paragraphs>182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Norfolk Wildlife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Painter</dc:creator>
  <cp:lastModifiedBy>David Fieldhouse</cp:lastModifiedBy>
  <cp:revision>78</cp:revision>
  <dcterms:created xsi:type="dcterms:W3CDTF">2013-07-30T14:34:13Z</dcterms:created>
  <dcterms:modified xsi:type="dcterms:W3CDTF">2017-03-23T14:59:09Z</dcterms:modified>
</cp:coreProperties>
</file>